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56" r:id="rId3"/>
    <p:sldId id="259" r:id="rId4"/>
    <p:sldId id="260" r:id="rId5"/>
    <p:sldId id="257" r:id="rId6"/>
    <p:sldId id="262" r:id="rId7"/>
    <p:sldId id="269" r:id="rId8"/>
    <p:sldId id="274" r:id="rId9"/>
    <p:sldId id="263" r:id="rId10"/>
    <p:sldId id="270" r:id="rId11"/>
    <p:sldId id="264" r:id="rId12"/>
    <p:sldId id="275" r:id="rId13"/>
    <p:sldId id="276" r:id="rId14"/>
    <p:sldId id="277" r:id="rId15"/>
    <p:sldId id="265" r:id="rId16"/>
    <p:sldId id="261" r:id="rId17"/>
    <p:sldId id="268"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58" name="Shape 58"/>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64" name="Shape 64"/>
          <p:cNvSpPr txBox="1">
            <a:spLocks noGrp="1"/>
          </p:cNvSpPr>
          <p:nvPr>
            <p:ph type="body" idx="1"/>
          </p:nvPr>
        </p:nvSpPr>
        <p:spPr>
          <a:xfrm>
            <a:off x="6286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46291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1143000" y="841772"/>
            <a:ext cx="6858000" cy="17907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1" name="Shape 71"/>
          <p:cNvSpPr txBox="1">
            <a:spLocks noGrp="1"/>
          </p:cNvSpPr>
          <p:nvPr>
            <p:ph type="subTitle" idx="1"/>
          </p:nvPr>
        </p:nvSpPr>
        <p:spPr>
          <a:xfrm>
            <a:off x="1143000" y="2701528"/>
            <a:ext cx="6858000" cy="1241821"/>
          </a:xfrm>
          <a:prstGeom prst="rect">
            <a:avLst/>
          </a:prstGeom>
          <a:noFill/>
          <a:ln>
            <a:noFill/>
          </a:ln>
        </p:spPr>
        <p:txBody>
          <a:bodyPr lIns="68575" tIns="68575" rIns="68575" bIns="68575" anchor="t" anchorCtr="0"/>
          <a:lstStyle>
            <a:lvl1pPr marL="0" marR="0" lvl="0" indent="0" algn="ctr" rtl="0">
              <a:lnSpc>
                <a:spcPct val="90000"/>
              </a:lnSpc>
              <a:spcBef>
                <a:spcPts val="80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23887" y="1282303"/>
            <a:ext cx="7886699" cy="2139552"/>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7" name="Shape 77"/>
          <p:cNvSpPr txBox="1">
            <a:spLocks noGrp="1"/>
          </p:cNvSpPr>
          <p:nvPr>
            <p:ph type="body" idx="1"/>
          </p:nvPr>
        </p:nvSpPr>
        <p:spPr>
          <a:xfrm>
            <a:off x="623887" y="3442097"/>
            <a:ext cx="7886699" cy="1125140"/>
          </a:xfrm>
          <a:prstGeom prst="rect">
            <a:avLst/>
          </a:prstGeom>
          <a:noFill/>
          <a:ln>
            <a:noFill/>
          </a:ln>
        </p:spPr>
        <p:txBody>
          <a:bodyPr lIns="68575" tIns="68575" rIns="68575" bIns="68575" anchor="t" anchorCtr="0"/>
          <a:lstStyle>
            <a:lvl1pPr marL="0" marR="0" lvl="0" indent="0" algn="l" rtl="0">
              <a:lnSpc>
                <a:spcPct val="90000"/>
              </a:lnSpc>
              <a:spcBef>
                <a:spcPts val="80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2984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3" name="Shape 83"/>
          <p:cNvSpPr txBox="1">
            <a:spLocks noGrp="1"/>
          </p:cNvSpPr>
          <p:nvPr>
            <p:ph type="body" idx="1"/>
          </p:nvPr>
        </p:nvSpPr>
        <p:spPr>
          <a:xfrm>
            <a:off x="629840" y="1260872"/>
            <a:ext cx="386834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2"/>
          </p:nvPr>
        </p:nvSpPr>
        <p:spPr>
          <a:xfrm>
            <a:off x="629840" y="1878806"/>
            <a:ext cx="386834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3"/>
          </p:nvPr>
        </p:nvSpPr>
        <p:spPr>
          <a:xfrm>
            <a:off x="4629150" y="1260872"/>
            <a:ext cx="388739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4"/>
          </p:nvPr>
        </p:nvSpPr>
        <p:spPr>
          <a:xfrm>
            <a:off x="4629150" y="1878806"/>
            <a:ext cx="388739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2" name="Shape 9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1" name="Shape 101"/>
          <p:cNvSpPr txBox="1">
            <a:spLocks noGrp="1"/>
          </p:cNvSpPr>
          <p:nvPr>
            <p:ph type="body" idx="1"/>
          </p:nvPr>
        </p:nvSpPr>
        <p:spPr>
          <a:xfrm>
            <a:off x="3887390" y="740568"/>
            <a:ext cx="4629149" cy="3655218"/>
          </a:xfrm>
          <a:prstGeom prst="rect">
            <a:avLst/>
          </a:prstGeom>
          <a:noFill/>
          <a:ln>
            <a:noFill/>
          </a:ln>
        </p:spPr>
        <p:txBody>
          <a:bodyPr lIns="68575" tIns="68575" rIns="68575" bIns="68575" anchor="t" anchorCtr="0"/>
          <a:lstStyle>
            <a:lvl1pPr marL="177800" marR="0" lvl="0" indent="-254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20700" marR="0" lvl="1" indent="-38100" algn="l" rtl="0">
              <a:lnSpc>
                <a:spcPct val="90000"/>
              </a:lnSpc>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63600" marR="0" lvl="2"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6500" marR="0" lvl="3"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9400" marR="0" lvl="4"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92300" marR="0" lvl="5"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35200" marR="0" lvl="6"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8100" marR="0" lvl="7"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21000" marR="0" lvl="8"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8" name="Shape 108"/>
          <p:cNvSpPr>
            <a:spLocks noGrp="1"/>
          </p:cNvSpPr>
          <p:nvPr>
            <p:ph type="pic" idx="2"/>
          </p:nvPr>
        </p:nvSpPr>
        <p:spPr>
          <a:xfrm>
            <a:off x="3887390" y="740568"/>
            <a:ext cx="4629149" cy="3655218"/>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SzPct val="45833"/>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5238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61111"/>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15" name="Shape 115"/>
          <p:cNvSpPr txBox="1">
            <a:spLocks noGrp="1"/>
          </p:cNvSpPr>
          <p:nvPr>
            <p:ph type="body" idx="1"/>
          </p:nvPr>
        </p:nvSpPr>
        <p:spPr>
          <a:xfrm rot="5400000">
            <a:off x="2940248" y="-942379"/>
            <a:ext cx="3263503" cy="7886699"/>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350073" y="1467445"/>
            <a:ext cx="4358878" cy="1971674"/>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21" name="Shape 121"/>
          <p:cNvSpPr txBox="1">
            <a:spLocks noGrp="1"/>
          </p:cNvSpPr>
          <p:nvPr>
            <p:ph type="body" idx="1"/>
          </p:nvPr>
        </p:nvSpPr>
        <p:spPr>
          <a:xfrm rot="5400000">
            <a:off x="1349573" y="-447079"/>
            <a:ext cx="4358878" cy="5800724"/>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2" name="Shape 52"/>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youtube.com/v/V5_pCmUM2Qc"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com/v/uTowrhxKvKk" TargetMode="External"/><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slide" Target="slide15.xml"/><Relationship Id="rId5" Type="http://schemas.openxmlformats.org/officeDocument/2006/relationships/image" Target="../media/image18.pn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pal.lternet.edu/education/photos/72157636951002793" TargetMode="Externa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hyperlink" Target="http://pal.lternet.edu/education/photos/72157636881581306"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com/v/WGbanFvBX38"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cdiac.esd.ornl.gov/ocean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28650" y="273843"/>
            <a:ext cx="7886700" cy="994275"/>
          </a:xfrm>
          <a:prstGeom prst="rect">
            <a:avLst/>
          </a:prstGeom>
        </p:spPr>
        <p:txBody>
          <a:bodyPr lIns="68575" tIns="68575" rIns="68575" bIns="68575" anchor="ctr" anchorCtr="0">
            <a:noAutofit/>
          </a:bodyPr>
          <a:lstStyle/>
          <a:p>
            <a:pPr lvl="0">
              <a:spcBef>
                <a:spcPts val="0"/>
              </a:spcBef>
              <a:buClr>
                <a:schemeClr val="dk1"/>
              </a:buClr>
              <a:buSzPct val="25000"/>
              <a:buFont typeface="Calibri"/>
              <a:buNone/>
            </a:pPr>
            <a:r>
              <a:rPr lang="en-US" sz="5400" dirty="0"/>
              <a:t>Adopt a Float Program</a:t>
            </a:r>
            <a:endParaRPr sz="5400" dirty="0"/>
          </a:p>
        </p:txBody>
      </p:sp>
      <p:sp>
        <p:nvSpPr>
          <p:cNvPr id="130" name="Shape 130"/>
          <p:cNvSpPr txBox="1">
            <a:spLocks noGrp="1"/>
          </p:cNvSpPr>
          <p:nvPr>
            <p:ph type="body" idx="1"/>
          </p:nvPr>
        </p:nvSpPr>
        <p:spPr>
          <a:xfrm>
            <a:off x="628650" y="1369218"/>
            <a:ext cx="7886700" cy="3263400"/>
          </a:xfrm>
          <a:prstGeom prst="rect">
            <a:avLst/>
          </a:prstGeom>
        </p:spPr>
        <p:txBody>
          <a:bodyPr lIns="68575" tIns="68575" rIns="68575" bIns="68575" anchor="t" anchorCtr="0">
            <a:noAutofit/>
          </a:bodyPr>
          <a:lstStyle/>
          <a:p>
            <a:pPr marL="0" lvl="0" indent="0" rtl="0">
              <a:spcBef>
                <a:spcPts val="0"/>
              </a:spcBef>
              <a:buClr>
                <a:schemeClr val="dk1"/>
              </a:buClr>
              <a:buSzPct val="25000"/>
              <a:buFont typeface="Calibri"/>
              <a:buNone/>
            </a:pPr>
            <a:r>
              <a:rPr lang="en" sz="3000" b="1" dirty="0"/>
              <a:t>How have oceanographers measured the oceans?</a:t>
            </a:r>
          </a:p>
          <a:p>
            <a:pPr lvl="0">
              <a:spcBef>
                <a:spcPts val="0"/>
              </a:spcBef>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628650" y="273843"/>
            <a:ext cx="7886700" cy="994275"/>
          </a:xfrm>
          <a:prstGeom prst="rect">
            <a:avLst/>
          </a:prstGeom>
        </p:spPr>
        <p:txBody>
          <a:bodyPr lIns="68575" tIns="68575" rIns="68575" bIns="68575" anchor="ctr" anchorCtr="0">
            <a:noAutofit/>
          </a:bodyPr>
          <a:lstStyle/>
          <a:p>
            <a:pPr lvl="0">
              <a:spcBef>
                <a:spcPts val="0"/>
              </a:spcBef>
              <a:buNone/>
            </a:pPr>
            <a:endParaRPr/>
          </a:p>
        </p:txBody>
      </p:sp>
      <p:sp>
        <p:nvSpPr>
          <p:cNvPr id="194" name="Shape 194"/>
          <p:cNvSpPr txBox="1">
            <a:spLocks noGrp="1"/>
          </p:cNvSpPr>
          <p:nvPr>
            <p:ph type="body" idx="1"/>
          </p:nvPr>
        </p:nvSpPr>
        <p:spPr>
          <a:xfrm>
            <a:off x="628650" y="1369218"/>
            <a:ext cx="3886200" cy="3263400"/>
          </a:xfrm>
          <a:prstGeom prst="rect">
            <a:avLst/>
          </a:prstGeom>
        </p:spPr>
        <p:txBody>
          <a:bodyPr lIns="68575" tIns="68575" rIns="68575" bIns="68575" anchor="t" anchorCtr="0">
            <a:noAutofit/>
          </a:bodyPr>
          <a:lstStyle/>
          <a:p>
            <a:pPr lvl="0">
              <a:spcBef>
                <a:spcPts val="0"/>
              </a:spcBef>
              <a:buNone/>
            </a:pPr>
            <a:endParaRPr/>
          </a:p>
        </p:txBody>
      </p:sp>
      <p:sp>
        <p:nvSpPr>
          <p:cNvPr id="195" name="Shape 195"/>
          <p:cNvSpPr txBox="1">
            <a:spLocks noGrp="1"/>
          </p:cNvSpPr>
          <p:nvPr>
            <p:ph type="body" idx="2"/>
          </p:nvPr>
        </p:nvSpPr>
        <p:spPr>
          <a:xfrm>
            <a:off x="4629150" y="1369218"/>
            <a:ext cx="3886200" cy="3263400"/>
          </a:xfrm>
          <a:prstGeom prst="rect">
            <a:avLst/>
          </a:prstGeom>
        </p:spPr>
        <p:txBody>
          <a:bodyPr lIns="68575" tIns="68575" rIns="68575" bIns="68575" anchor="t" anchorCtr="0">
            <a:noAutofit/>
          </a:bodyPr>
          <a:lstStyle/>
          <a:p>
            <a:pPr lvl="0">
              <a:spcBef>
                <a:spcPts val="0"/>
              </a:spcBef>
              <a:buNone/>
            </a:pPr>
            <a:endParaRPr/>
          </a:p>
        </p:txBody>
      </p:sp>
      <p:sp>
        <p:nvSpPr>
          <p:cNvPr id="196" name="Shape 196" descr="Animation by Ted Blanco (Climate Central)" title="Day in the Life of a SOCCOM Float">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400175" y="114300"/>
            <a:ext cx="6457950"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The Argo profiling float.  The model shown here is an APEX.</a:t>
            </a:r>
          </a:p>
        </p:txBody>
      </p:sp>
      <p:sp>
        <p:nvSpPr>
          <p:cNvPr id="17" name="TextBox 16"/>
          <p:cNvSpPr txBox="1"/>
          <p:nvPr/>
        </p:nvSpPr>
        <p:spPr>
          <a:xfrm>
            <a:off x="4846807" y="609386"/>
            <a:ext cx="2743200"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280 cycles at 10 day intervals = 7 year lifetime</a:t>
            </a:r>
          </a:p>
        </p:txBody>
      </p:sp>
      <p:pic>
        <p:nvPicPr>
          <p:cNvPr id="19" name="Picture 2" descr="C:\txt\SoOcnSTC\facilities presentation\dana-ap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20846"/>
            <a:ext cx="2409825" cy="36188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25" y="1220897"/>
            <a:ext cx="3543300" cy="346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36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043892" y="268574"/>
            <a:ext cx="999317" cy="3200840"/>
            <a:chOff x="5128667" y="542611"/>
            <a:chExt cx="1332423" cy="4267786"/>
          </a:xfrm>
        </p:grpSpPr>
        <p:sp>
          <p:nvSpPr>
            <p:cNvPr id="5" name="Freeform 4"/>
            <p:cNvSpPr/>
            <p:nvPr/>
          </p:nvSpPr>
          <p:spPr>
            <a:xfrm>
              <a:off x="5215095" y="1376624"/>
              <a:ext cx="1245995" cy="3326005"/>
            </a:xfrm>
            <a:custGeom>
              <a:avLst/>
              <a:gdLst>
                <a:gd name="connsiteX0" fmla="*/ 0 w 1245995"/>
                <a:gd name="connsiteY0" fmla="*/ 3195376 h 3326005"/>
                <a:gd name="connsiteX1" fmla="*/ 452175 w 1245995"/>
                <a:gd name="connsiteY1" fmla="*/ 110532 h 3326005"/>
                <a:gd name="connsiteX2" fmla="*/ 542610 w 1245995"/>
                <a:gd name="connsiteY2" fmla="*/ 30145 h 3326005"/>
                <a:gd name="connsiteX3" fmla="*/ 753626 w 1245995"/>
                <a:gd name="connsiteY3" fmla="*/ 0 h 3326005"/>
                <a:gd name="connsiteX4" fmla="*/ 1145512 w 1245995"/>
                <a:gd name="connsiteY4" fmla="*/ 50242 h 3326005"/>
                <a:gd name="connsiteX5" fmla="*/ 1245995 w 1245995"/>
                <a:gd name="connsiteY5" fmla="*/ 150725 h 3326005"/>
                <a:gd name="connsiteX6" fmla="*/ 763674 w 1245995"/>
                <a:gd name="connsiteY6" fmla="*/ 3255666 h 3326005"/>
                <a:gd name="connsiteX7" fmla="*/ 693336 w 1245995"/>
                <a:gd name="connsiteY7" fmla="*/ 3305908 h 3326005"/>
                <a:gd name="connsiteX8" fmla="*/ 572756 w 1245995"/>
                <a:gd name="connsiteY8" fmla="*/ 3315956 h 3326005"/>
                <a:gd name="connsiteX9" fmla="*/ 432079 w 1245995"/>
                <a:gd name="connsiteY9" fmla="*/ 3326005 h 3326005"/>
                <a:gd name="connsiteX10" fmla="*/ 301450 w 1245995"/>
                <a:gd name="connsiteY10" fmla="*/ 3326005 h 3326005"/>
                <a:gd name="connsiteX11" fmla="*/ 221063 w 1245995"/>
                <a:gd name="connsiteY11" fmla="*/ 3275763 h 3326005"/>
                <a:gd name="connsiteX12" fmla="*/ 130628 w 1245995"/>
                <a:gd name="connsiteY12" fmla="*/ 3245618 h 3326005"/>
                <a:gd name="connsiteX13" fmla="*/ 130628 w 1245995"/>
                <a:gd name="connsiteY13" fmla="*/ 3245618 h 3326005"/>
                <a:gd name="connsiteX14" fmla="*/ 0 w 1245995"/>
                <a:gd name="connsiteY14" fmla="*/ 3195376 h 332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995" h="3326005">
                  <a:moveTo>
                    <a:pt x="0" y="3195376"/>
                  </a:moveTo>
                  <a:lnTo>
                    <a:pt x="452175" y="110532"/>
                  </a:lnTo>
                  <a:lnTo>
                    <a:pt x="542610" y="30145"/>
                  </a:lnTo>
                  <a:lnTo>
                    <a:pt x="753626" y="0"/>
                  </a:lnTo>
                  <a:lnTo>
                    <a:pt x="1145512" y="50242"/>
                  </a:lnTo>
                  <a:lnTo>
                    <a:pt x="1245995" y="150725"/>
                  </a:lnTo>
                  <a:lnTo>
                    <a:pt x="763674" y="3255666"/>
                  </a:lnTo>
                  <a:lnTo>
                    <a:pt x="693336" y="3305908"/>
                  </a:lnTo>
                  <a:lnTo>
                    <a:pt x="572756" y="3315956"/>
                  </a:lnTo>
                  <a:lnTo>
                    <a:pt x="432079" y="3326005"/>
                  </a:lnTo>
                  <a:lnTo>
                    <a:pt x="301450" y="3326005"/>
                  </a:lnTo>
                  <a:lnTo>
                    <a:pt x="221063" y="3275763"/>
                  </a:lnTo>
                  <a:lnTo>
                    <a:pt x="130628" y="3245618"/>
                  </a:lnTo>
                  <a:lnTo>
                    <a:pt x="130628" y="3245618"/>
                  </a:lnTo>
                  <a:lnTo>
                    <a:pt x="0" y="3195376"/>
                  </a:lnTo>
                  <a:close/>
                </a:path>
              </a:pathLst>
            </a:cu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reeform 6"/>
            <p:cNvSpPr/>
            <p:nvPr/>
          </p:nvSpPr>
          <p:spPr>
            <a:xfrm>
              <a:off x="6109398" y="542611"/>
              <a:ext cx="130628" cy="834013"/>
            </a:xfrm>
            <a:custGeom>
              <a:avLst/>
              <a:gdLst>
                <a:gd name="connsiteX0" fmla="*/ 0 w 130628"/>
                <a:gd name="connsiteY0" fmla="*/ 834013 h 834013"/>
                <a:gd name="connsiteX1" fmla="*/ 130628 w 130628"/>
                <a:gd name="connsiteY1" fmla="*/ 0 h 834013"/>
                <a:gd name="connsiteX2" fmla="*/ 130628 w 130628"/>
                <a:gd name="connsiteY2" fmla="*/ 0 h 834013"/>
              </a:gdLst>
              <a:ahLst/>
              <a:cxnLst>
                <a:cxn ang="0">
                  <a:pos x="connsiteX0" y="connsiteY0"/>
                </a:cxn>
                <a:cxn ang="0">
                  <a:pos x="connsiteX1" y="connsiteY1"/>
                </a:cxn>
                <a:cxn ang="0">
                  <a:pos x="connsiteX2" y="connsiteY2"/>
                </a:cxn>
              </a:cxnLst>
              <a:rect l="l" t="t" r="r" b="b"/>
              <a:pathLst>
                <a:path w="130628" h="834013">
                  <a:moveTo>
                    <a:pt x="0" y="834013"/>
                  </a:moveTo>
                  <a:lnTo>
                    <a:pt x="130628" y="0"/>
                  </a:lnTo>
                  <a:lnTo>
                    <a:pt x="130628" y="0"/>
                  </a:lnTo>
                </a:path>
              </a:pathLst>
            </a:cu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reeform 7"/>
            <p:cNvSpPr/>
            <p:nvPr/>
          </p:nvSpPr>
          <p:spPr>
            <a:xfrm>
              <a:off x="5466303" y="2491991"/>
              <a:ext cx="552660" cy="2220686"/>
            </a:xfrm>
            <a:custGeom>
              <a:avLst/>
              <a:gdLst>
                <a:gd name="connsiteX0" fmla="*/ 0 w 552660"/>
                <a:gd name="connsiteY0" fmla="*/ 2130251 h 2220686"/>
                <a:gd name="connsiteX1" fmla="*/ 331596 w 552660"/>
                <a:gd name="connsiteY1" fmla="*/ 0 h 2220686"/>
                <a:gd name="connsiteX2" fmla="*/ 552660 w 552660"/>
                <a:gd name="connsiteY2" fmla="*/ 40194 h 2220686"/>
                <a:gd name="connsiteX3" fmla="*/ 180871 w 552660"/>
                <a:gd name="connsiteY3" fmla="*/ 2210638 h 2220686"/>
                <a:gd name="connsiteX4" fmla="*/ 50242 w 552660"/>
                <a:gd name="connsiteY4" fmla="*/ 2220686 h 2220686"/>
                <a:gd name="connsiteX5" fmla="*/ 0 w 552660"/>
                <a:gd name="connsiteY5" fmla="*/ 2130251 h 222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660" h="2220686">
                  <a:moveTo>
                    <a:pt x="0" y="2130251"/>
                  </a:moveTo>
                  <a:lnTo>
                    <a:pt x="331596" y="0"/>
                  </a:lnTo>
                  <a:lnTo>
                    <a:pt x="552660" y="40194"/>
                  </a:lnTo>
                  <a:lnTo>
                    <a:pt x="180871" y="2210638"/>
                  </a:lnTo>
                  <a:lnTo>
                    <a:pt x="50242" y="2220686"/>
                  </a:lnTo>
                  <a:lnTo>
                    <a:pt x="0" y="2130251"/>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Oval 8"/>
            <p:cNvSpPr/>
            <p:nvPr/>
          </p:nvSpPr>
          <p:spPr>
            <a:xfrm rot="675645">
              <a:off x="5128667" y="4704016"/>
              <a:ext cx="803868" cy="10638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1" name="Rectangle 10"/>
          <p:cNvSpPr/>
          <p:nvPr/>
        </p:nvSpPr>
        <p:spPr>
          <a:xfrm>
            <a:off x="347282" y="177372"/>
            <a:ext cx="4173258" cy="807913"/>
          </a:xfrm>
          <a:prstGeom prst="rect">
            <a:avLst/>
          </a:prstGeom>
          <a:noFill/>
        </p:spPr>
        <p:txBody>
          <a:bodyPr wrap="none" lIns="68580" tIns="34290" rIns="68580" bIns="34290">
            <a:spAutoFit/>
          </a:bodyPr>
          <a:lstStyle/>
          <a:p>
            <a:pPr algn="ctr"/>
            <a:r>
              <a:rPr lang="en-US" sz="2400" b="1" spc="225" dirty="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rPr>
              <a:t>Profiling float</a:t>
            </a:r>
          </a:p>
          <a:p>
            <a:pPr algn="ctr"/>
            <a:r>
              <a:rPr lang="en-US" sz="2400" b="1" spc="225" dirty="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rPr>
              <a:t>Density = Mass/Volume</a:t>
            </a:r>
          </a:p>
        </p:txBody>
      </p:sp>
      <p:cxnSp>
        <p:nvCxnSpPr>
          <p:cNvPr id="12" name="Straight Arrow Connector 11"/>
          <p:cNvCxnSpPr/>
          <p:nvPr/>
        </p:nvCxnSpPr>
        <p:spPr>
          <a:xfrm>
            <a:off x="4672484" y="1868994"/>
            <a:ext cx="0" cy="1212082"/>
          </a:xfrm>
          <a:prstGeom prst="straightConnector1">
            <a:avLst/>
          </a:prstGeom>
          <a:ln w="952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66708" y="1332413"/>
            <a:ext cx="2148042" cy="2285241"/>
          </a:xfrm>
          <a:prstGeom prst="rect">
            <a:avLst/>
          </a:prstGeom>
          <a:noFill/>
        </p:spPr>
        <p:txBody>
          <a:bodyPr wrap="square" lIns="68580" tIns="34290" rIns="68580" bIns="34290">
            <a:spAutoFit/>
          </a:bodyPr>
          <a:lstStyle/>
          <a:p>
            <a:pPr algn="ctr"/>
            <a:r>
              <a:rPr lang="en-US" sz="2400" b="1" spc="225" dirty="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rPr>
              <a:t>Oil inside the float, volume decreased and float sinks</a:t>
            </a:r>
          </a:p>
        </p:txBody>
      </p:sp>
      <p:sp>
        <p:nvSpPr>
          <p:cNvPr id="2" name="Freeform 1"/>
          <p:cNvSpPr/>
          <p:nvPr/>
        </p:nvSpPr>
        <p:spPr bwMode="auto">
          <a:xfrm>
            <a:off x="5543551" y="1126672"/>
            <a:ext cx="114300" cy="131989"/>
          </a:xfrm>
          <a:custGeom>
            <a:avLst/>
            <a:gdLst>
              <a:gd name="connsiteX0" fmla="*/ 108857 w 152400"/>
              <a:gd name="connsiteY0" fmla="*/ 0 h 175985"/>
              <a:gd name="connsiteX1" fmla="*/ 108857 w 152400"/>
              <a:gd name="connsiteY1" fmla="*/ 0 h 175985"/>
              <a:gd name="connsiteX2" fmla="*/ 32657 w 152400"/>
              <a:gd name="connsiteY2" fmla="*/ 54428 h 175985"/>
              <a:gd name="connsiteX3" fmla="*/ 10886 w 152400"/>
              <a:gd name="connsiteY3" fmla="*/ 76200 h 175985"/>
              <a:gd name="connsiteX4" fmla="*/ 0 w 152400"/>
              <a:gd name="connsiteY4" fmla="*/ 119743 h 175985"/>
              <a:gd name="connsiteX5" fmla="*/ 43543 w 152400"/>
              <a:gd name="connsiteY5" fmla="*/ 174171 h 175985"/>
              <a:gd name="connsiteX6" fmla="*/ 108857 w 152400"/>
              <a:gd name="connsiteY6" fmla="*/ 108857 h 175985"/>
              <a:gd name="connsiteX7" fmla="*/ 152400 w 152400"/>
              <a:gd name="connsiteY7" fmla="*/ 43543 h 175985"/>
              <a:gd name="connsiteX8" fmla="*/ 130628 w 152400"/>
              <a:gd name="connsiteY8" fmla="*/ 21771 h 175985"/>
              <a:gd name="connsiteX9" fmla="*/ 97971 w 152400"/>
              <a:gd name="connsiteY9" fmla="*/ 32657 h 175985"/>
              <a:gd name="connsiteX10" fmla="*/ 108857 w 152400"/>
              <a:gd name="connsiteY10" fmla="*/ 0 h 17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175985">
                <a:moveTo>
                  <a:pt x="108857" y="0"/>
                </a:moveTo>
                <a:lnTo>
                  <a:pt x="108857" y="0"/>
                </a:lnTo>
                <a:cubicBezTo>
                  <a:pt x="83457" y="18143"/>
                  <a:pt x="57296" y="35264"/>
                  <a:pt x="32657" y="54428"/>
                </a:cubicBezTo>
                <a:cubicBezTo>
                  <a:pt x="24556" y="60729"/>
                  <a:pt x="15476" y="67020"/>
                  <a:pt x="10886" y="76200"/>
                </a:cubicBezTo>
                <a:cubicBezTo>
                  <a:pt x="4195" y="89582"/>
                  <a:pt x="3629" y="105229"/>
                  <a:pt x="0" y="119743"/>
                </a:cubicBezTo>
                <a:cubicBezTo>
                  <a:pt x="3082" y="128990"/>
                  <a:pt x="14953" y="186878"/>
                  <a:pt x="43543" y="174171"/>
                </a:cubicBezTo>
                <a:cubicBezTo>
                  <a:pt x="71679" y="161666"/>
                  <a:pt x="91778" y="134475"/>
                  <a:pt x="108857" y="108857"/>
                </a:cubicBezTo>
                <a:lnTo>
                  <a:pt x="152400" y="43543"/>
                </a:lnTo>
                <a:cubicBezTo>
                  <a:pt x="145143" y="36286"/>
                  <a:pt x="140692" y="23784"/>
                  <a:pt x="130628" y="21771"/>
                </a:cubicBezTo>
                <a:cubicBezTo>
                  <a:pt x="119376" y="19521"/>
                  <a:pt x="109223" y="30407"/>
                  <a:pt x="97971" y="32657"/>
                </a:cubicBezTo>
                <a:cubicBezTo>
                  <a:pt x="90855" y="34080"/>
                  <a:pt x="107043" y="5443"/>
                  <a:pt x="108857" y="0"/>
                </a:cubicBezTo>
                <a:close/>
              </a:path>
            </a:pathLst>
          </a:custGeom>
          <a:solidFill>
            <a:schemeClr val="accent1"/>
          </a:solidFill>
          <a:ln w="19050" cap="flat" cmpd="sng" algn="ctr">
            <a:solidFill>
              <a:srgbClr val="FFFF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800">
              <a:solidFill>
                <a:schemeClr val="accent2"/>
              </a:solidFill>
              <a:latin typeface="Palatino" pitchFamily="18" charset="0"/>
            </a:endParaRPr>
          </a:p>
        </p:txBody>
      </p:sp>
      <p:sp>
        <p:nvSpPr>
          <p:cNvPr id="13" name="Freeform 12"/>
          <p:cNvSpPr/>
          <p:nvPr/>
        </p:nvSpPr>
        <p:spPr bwMode="auto">
          <a:xfrm>
            <a:off x="5782200" y="1167493"/>
            <a:ext cx="114300" cy="131989"/>
          </a:xfrm>
          <a:custGeom>
            <a:avLst/>
            <a:gdLst>
              <a:gd name="connsiteX0" fmla="*/ 108857 w 152400"/>
              <a:gd name="connsiteY0" fmla="*/ 0 h 175985"/>
              <a:gd name="connsiteX1" fmla="*/ 108857 w 152400"/>
              <a:gd name="connsiteY1" fmla="*/ 0 h 175985"/>
              <a:gd name="connsiteX2" fmla="*/ 32657 w 152400"/>
              <a:gd name="connsiteY2" fmla="*/ 54428 h 175985"/>
              <a:gd name="connsiteX3" fmla="*/ 10886 w 152400"/>
              <a:gd name="connsiteY3" fmla="*/ 76200 h 175985"/>
              <a:gd name="connsiteX4" fmla="*/ 0 w 152400"/>
              <a:gd name="connsiteY4" fmla="*/ 119743 h 175985"/>
              <a:gd name="connsiteX5" fmla="*/ 43543 w 152400"/>
              <a:gd name="connsiteY5" fmla="*/ 174171 h 175985"/>
              <a:gd name="connsiteX6" fmla="*/ 108857 w 152400"/>
              <a:gd name="connsiteY6" fmla="*/ 108857 h 175985"/>
              <a:gd name="connsiteX7" fmla="*/ 152400 w 152400"/>
              <a:gd name="connsiteY7" fmla="*/ 43543 h 175985"/>
              <a:gd name="connsiteX8" fmla="*/ 130628 w 152400"/>
              <a:gd name="connsiteY8" fmla="*/ 21771 h 175985"/>
              <a:gd name="connsiteX9" fmla="*/ 97971 w 152400"/>
              <a:gd name="connsiteY9" fmla="*/ 32657 h 175985"/>
              <a:gd name="connsiteX10" fmla="*/ 108857 w 152400"/>
              <a:gd name="connsiteY10" fmla="*/ 0 h 17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175985">
                <a:moveTo>
                  <a:pt x="108857" y="0"/>
                </a:moveTo>
                <a:lnTo>
                  <a:pt x="108857" y="0"/>
                </a:lnTo>
                <a:cubicBezTo>
                  <a:pt x="83457" y="18143"/>
                  <a:pt x="57296" y="35264"/>
                  <a:pt x="32657" y="54428"/>
                </a:cubicBezTo>
                <a:cubicBezTo>
                  <a:pt x="24556" y="60729"/>
                  <a:pt x="15476" y="67020"/>
                  <a:pt x="10886" y="76200"/>
                </a:cubicBezTo>
                <a:cubicBezTo>
                  <a:pt x="4195" y="89582"/>
                  <a:pt x="3629" y="105229"/>
                  <a:pt x="0" y="119743"/>
                </a:cubicBezTo>
                <a:cubicBezTo>
                  <a:pt x="3082" y="128990"/>
                  <a:pt x="14953" y="186878"/>
                  <a:pt x="43543" y="174171"/>
                </a:cubicBezTo>
                <a:cubicBezTo>
                  <a:pt x="71679" y="161666"/>
                  <a:pt x="91778" y="134475"/>
                  <a:pt x="108857" y="108857"/>
                </a:cubicBezTo>
                <a:lnTo>
                  <a:pt x="152400" y="43543"/>
                </a:lnTo>
                <a:cubicBezTo>
                  <a:pt x="145143" y="36286"/>
                  <a:pt x="140692" y="23784"/>
                  <a:pt x="130628" y="21771"/>
                </a:cubicBezTo>
                <a:cubicBezTo>
                  <a:pt x="119376" y="19521"/>
                  <a:pt x="109223" y="30407"/>
                  <a:pt x="97971" y="32657"/>
                </a:cubicBezTo>
                <a:cubicBezTo>
                  <a:pt x="90855" y="34080"/>
                  <a:pt x="107043" y="5443"/>
                  <a:pt x="108857" y="0"/>
                </a:cubicBezTo>
                <a:close/>
              </a:path>
            </a:pathLst>
          </a:custGeom>
          <a:solidFill>
            <a:schemeClr val="accent1"/>
          </a:solidFill>
          <a:ln w="19050" cap="flat" cmpd="sng" algn="ctr">
            <a:solidFill>
              <a:srgbClr val="FFFF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800">
              <a:solidFill>
                <a:schemeClr val="accent2"/>
              </a:solidFill>
              <a:latin typeface="Palatino" pitchFamily="18" charset="0"/>
            </a:endParaRPr>
          </a:p>
        </p:txBody>
      </p:sp>
      <p:sp>
        <p:nvSpPr>
          <p:cNvPr id="3" name="Freeform 2"/>
          <p:cNvSpPr/>
          <p:nvPr/>
        </p:nvSpPr>
        <p:spPr bwMode="auto">
          <a:xfrm>
            <a:off x="5461908" y="1273629"/>
            <a:ext cx="432707" cy="269422"/>
          </a:xfrm>
          <a:custGeom>
            <a:avLst/>
            <a:gdLst>
              <a:gd name="connsiteX0" fmla="*/ 0 w 576943"/>
              <a:gd name="connsiteY0" fmla="*/ 0 h 359229"/>
              <a:gd name="connsiteX1" fmla="*/ 0 w 576943"/>
              <a:gd name="connsiteY1" fmla="*/ 0 h 359229"/>
              <a:gd name="connsiteX2" fmla="*/ 87086 w 576943"/>
              <a:gd name="connsiteY2" fmla="*/ 239486 h 359229"/>
              <a:gd name="connsiteX3" fmla="*/ 119743 w 576943"/>
              <a:gd name="connsiteY3" fmla="*/ 261258 h 359229"/>
              <a:gd name="connsiteX4" fmla="*/ 130628 w 576943"/>
              <a:gd name="connsiteY4" fmla="*/ 293915 h 359229"/>
              <a:gd name="connsiteX5" fmla="*/ 185057 w 576943"/>
              <a:gd name="connsiteY5" fmla="*/ 359229 h 359229"/>
              <a:gd name="connsiteX6" fmla="*/ 391886 w 576943"/>
              <a:gd name="connsiteY6" fmla="*/ 348343 h 359229"/>
              <a:gd name="connsiteX7" fmla="*/ 424543 w 576943"/>
              <a:gd name="connsiteY7" fmla="*/ 326572 h 359229"/>
              <a:gd name="connsiteX8" fmla="*/ 500743 w 576943"/>
              <a:gd name="connsiteY8" fmla="*/ 293915 h 359229"/>
              <a:gd name="connsiteX9" fmla="*/ 544286 w 576943"/>
              <a:gd name="connsiteY9" fmla="*/ 217715 h 359229"/>
              <a:gd name="connsiteX10" fmla="*/ 566057 w 576943"/>
              <a:gd name="connsiteY10" fmla="*/ 195943 h 359229"/>
              <a:gd name="connsiteX11" fmla="*/ 576943 w 576943"/>
              <a:gd name="connsiteY11" fmla="*/ 174172 h 359229"/>
              <a:gd name="connsiteX12" fmla="*/ 555171 w 576943"/>
              <a:gd name="connsiteY12" fmla="*/ 174172 h 3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43" h="359229">
                <a:moveTo>
                  <a:pt x="0" y="0"/>
                </a:moveTo>
                <a:lnTo>
                  <a:pt x="0" y="0"/>
                </a:lnTo>
                <a:cubicBezTo>
                  <a:pt x="29029" y="79829"/>
                  <a:pt x="51694" y="162267"/>
                  <a:pt x="87086" y="239486"/>
                </a:cubicBezTo>
                <a:cubicBezTo>
                  <a:pt x="92537" y="251379"/>
                  <a:pt x="111570" y="251042"/>
                  <a:pt x="119743" y="261258"/>
                </a:cubicBezTo>
                <a:cubicBezTo>
                  <a:pt x="126911" y="270218"/>
                  <a:pt x="125496" y="283652"/>
                  <a:pt x="130628" y="293915"/>
                </a:cubicBezTo>
                <a:cubicBezTo>
                  <a:pt x="145782" y="324224"/>
                  <a:pt x="160984" y="335156"/>
                  <a:pt x="185057" y="359229"/>
                </a:cubicBezTo>
                <a:cubicBezTo>
                  <a:pt x="254000" y="355600"/>
                  <a:pt x="323481" y="357671"/>
                  <a:pt x="391886" y="348343"/>
                </a:cubicBezTo>
                <a:cubicBezTo>
                  <a:pt x="404849" y="346575"/>
                  <a:pt x="413184" y="333063"/>
                  <a:pt x="424543" y="326572"/>
                </a:cubicBezTo>
                <a:cubicBezTo>
                  <a:pt x="462211" y="305047"/>
                  <a:pt x="464102" y="306128"/>
                  <a:pt x="500743" y="293915"/>
                </a:cubicBezTo>
                <a:cubicBezTo>
                  <a:pt x="564013" y="251734"/>
                  <a:pt x="509313" y="299320"/>
                  <a:pt x="544286" y="217715"/>
                </a:cubicBezTo>
                <a:cubicBezTo>
                  <a:pt x="548329" y="208282"/>
                  <a:pt x="559899" y="204154"/>
                  <a:pt x="566057" y="195943"/>
                </a:cubicBezTo>
                <a:cubicBezTo>
                  <a:pt x="570925" y="189452"/>
                  <a:pt x="573314" y="181429"/>
                  <a:pt x="576943" y="174172"/>
                </a:cubicBezTo>
                <a:lnTo>
                  <a:pt x="555171" y="174172"/>
                </a:lnTo>
              </a:path>
            </a:pathLst>
          </a:custGeom>
          <a:noFill/>
          <a:ln w="28575" cap="flat" cmpd="sng" algn="ctr">
            <a:solidFill>
              <a:srgbClr val="FFFF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800">
              <a:solidFill>
                <a:schemeClr val="accent2"/>
              </a:solidFill>
              <a:latin typeface="Palatino" pitchFamily="18" charset="0"/>
            </a:endParaRPr>
          </a:p>
        </p:txBody>
      </p:sp>
    </p:spTree>
    <p:extLst>
      <p:ext uri="{BB962C8B-B14F-4D97-AF65-F5344CB8AC3E}">
        <p14:creationId xmlns:p14="http://schemas.microsoft.com/office/powerpoint/2010/main" val="189211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56525" y="406959"/>
            <a:ext cx="1032293" cy="3535330"/>
            <a:chOff x="5084699" y="542611"/>
            <a:chExt cx="1376391" cy="4713773"/>
          </a:xfrm>
        </p:grpSpPr>
        <p:sp>
          <p:nvSpPr>
            <p:cNvPr id="5" name="Freeform 4"/>
            <p:cNvSpPr/>
            <p:nvPr/>
          </p:nvSpPr>
          <p:spPr>
            <a:xfrm>
              <a:off x="5215095" y="1376624"/>
              <a:ext cx="1245995" cy="3326005"/>
            </a:xfrm>
            <a:custGeom>
              <a:avLst/>
              <a:gdLst>
                <a:gd name="connsiteX0" fmla="*/ 0 w 1245995"/>
                <a:gd name="connsiteY0" fmla="*/ 3195376 h 3326005"/>
                <a:gd name="connsiteX1" fmla="*/ 452175 w 1245995"/>
                <a:gd name="connsiteY1" fmla="*/ 110532 h 3326005"/>
                <a:gd name="connsiteX2" fmla="*/ 542610 w 1245995"/>
                <a:gd name="connsiteY2" fmla="*/ 30145 h 3326005"/>
                <a:gd name="connsiteX3" fmla="*/ 753626 w 1245995"/>
                <a:gd name="connsiteY3" fmla="*/ 0 h 3326005"/>
                <a:gd name="connsiteX4" fmla="*/ 1145512 w 1245995"/>
                <a:gd name="connsiteY4" fmla="*/ 50242 h 3326005"/>
                <a:gd name="connsiteX5" fmla="*/ 1245995 w 1245995"/>
                <a:gd name="connsiteY5" fmla="*/ 150725 h 3326005"/>
                <a:gd name="connsiteX6" fmla="*/ 763674 w 1245995"/>
                <a:gd name="connsiteY6" fmla="*/ 3255666 h 3326005"/>
                <a:gd name="connsiteX7" fmla="*/ 693336 w 1245995"/>
                <a:gd name="connsiteY7" fmla="*/ 3305908 h 3326005"/>
                <a:gd name="connsiteX8" fmla="*/ 572756 w 1245995"/>
                <a:gd name="connsiteY8" fmla="*/ 3315956 h 3326005"/>
                <a:gd name="connsiteX9" fmla="*/ 432079 w 1245995"/>
                <a:gd name="connsiteY9" fmla="*/ 3326005 h 3326005"/>
                <a:gd name="connsiteX10" fmla="*/ 301450 w 1245995"/>
                <a:gd name="connsiteY10" fmla="*/ 3326005 h 3326005"/>
                <a:gd name="connsiteX11" fmla="*/ 221063 w 1245995"/>
                <a:gd name="connsiteY11" fmla="*/ 3275763 h 3326005"/>
                <a:gd name="connsiteX12" fmla="*/ 130628 w 1245995"/>
                <a:gd name="connsiteY12" fmla="*/ 3245618 h 3326005"/>
                <a:gd name="connsiteX13" fmla="*/ 130628 w 1245995"/>
                <a:gd name="connsiteY13" fmla="*/ 3245618 h 3326005"/>
                <a:gd name="connsiteX14" fmla="*/ 0 w 1245995"/>
                <a:gd name="connsiteY14" fmla="*/ 3195376 h 332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995" h="3326005">
                  <a:moveTo>
                    <a:pt x="0" y="3195376"/>
                  </a:moveTo>
                  <a:lnTo>
                    <a:pt x="452175" y="110532"/>
                  </a:lnTo>
                  <a:lnTo>
                    <a:pt x="542610" y="30145"/>
                  </a:lnTo>
                  <a:lnTo>
                    <a:pt x="753626" y="0"/>
                  </a:lnTo>
                  <a:lnTo>
                    <a:pt x="1145512" y="50242"/>
                  </a:lnTo>
                  <a:lnTo>
                    <a:pt x="1245995" y="150725"/>
                  </a:lnTo>
                  <a:lnTo>
                    <a:pt x="763674" y="3255666"/>
                  </a:lnTo>
                  <a:lnTo>
                    <a:pt x="693336" y="3305908"/>
                  </a:lnTo>
                  <a:lnTo>
                    <a:pt x="572756" y="3315956"/>
                  </a:lnTo>
                  <a:lnTo>
                    <a:pt x="432079" y="3326005"/>
                  </a:lnTo>
                  <a:lnTo>
                    <a:pt x="301450" y="3326005"/>
                  </a:lnTo>
                  <a:lnTo>
                    <a:pt x="221063" y="3275763"/>
                  </a:lnTo>
                  <a:lnTo>
                    <a:pt x="130628" y="3245618"/>
                  </a:lnTo>
                  <a:lnTo>
                    <a:pt x="130628" y="3245618"/>
                  </a:lnTo>
                  <a:lnTo>
                    <a:pt x="0" y="3195376"/>
                  </a:lnTo>
                  <a:close/>
                </a:path>
              </a:pathLst>
            </a:cu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reeform 6"/>
            <p:cNvSpPr/>
            <p:nvPr/>
          </p:nvSpPr>
          <p:spPr>
            <a:xfrm>
              <a:off x="6109398" y="542611"/>
              <a:ext cx="130628" cy="834013"/>
            </a:xfrm>
            <a:custGeom>
              <a:avLst/>
              <a:gdLst>
                <a:gd name="connsiteX0" fmla="*/ 0 w 130628"/>
                <a:gd name="connsiteY0" fmla="*/ 834013 h 834013"/>
                <a:gd name="connsiteX1" fmla="*/ 130628 w 130628"/>
                <a:gd name="connsiteY1" fmla="*/ 0 h 834013"/>
                <a:gd name="connsiteX2" fmla="*/ 130628 w 130628"/>
                <a:gd name="connsiteY2" fmla="*/ 0 h 834013"/>
              </a:gdLst>
              <a:ahLst/>
              <a:cxnLst>
                <a:cxn ang="0">
                  <a:pos x="connsiteX0" y="connsiteY0"/>
                </a:cxn>
                <a:cxn ang="0">
                  <a:pos x="connsiteX1" y="connsiteY1"/>
                </a:cxn>
                <a:cxn ang="0">
                  <a:pos x="connsiteX2" y="connsiteY2"/>
                </a:cxn>
              </a:cxnLst>
              <a:rect l="l" t="t" r="r" b="b"/>
              <a:pathLst>
                <a:path w="130628" h="834013">
                  <a:moveTo>
                    <a:pt x="0" y="834013"/>
                  </a:moveTo>
                  <a:lnTo>
                    <a:pt x="130628" y="0"/>
                  </a:lnTo>
                  <a:lnTo>
                    <a:pt x="130628" y="0"/>
                  </a:lnTo>
                </a:path>
              </a:pathLst>
            </a:cu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reeform 7"/>
            <p:cNvSpPr/>
            <p:nvPr/>
          </p:nvSpPr>
          <p:spPr>
            <a:xfrm rot="20349119">
              <a:off x="5280561" y="4085365"/>
              <a:ext cx="715684" cy="767550"/>
            </a:xfrm>
            <a:custGeom>
              <a:avLst/>
              <a:gdLst>
                <a:gd name="connsiteX0" fmla="*/ 0 w 552660"/>
                <a:gd name="connsiteY0" fmla="*/ 2130251 h 2220686"/>
                <a:gd name="connsiteX1" fmla="*/ 331596 w 552660"/>
                <a:gd name="connsiteY1" fmla="*/ 0 h 2220686"/>
                <a:gd name="connsiteX2" fmla="*/ 552660 w 552660"/>
                <a:gd name="connsiteY2" fmla="*/ 40194 h 2220686"/>
                <a:gd name="connsiteX3" fmla="*/ 180871 w 552660"/>
                <a:gd name="connsiteY3" fmla="*/ 2210638 h 2220686"/>
                <a:gd name="connsiteX4" fmla="*/ 50242 w 552660"/>
                <a:gd name="connsiteY4" fmla="*/ 2220686 h 2220686"/>
                <a:gd name="connsiteX5" fmla="*/ 0 w 552660"/>
                <a:gd name="connsiteY5" fmla="*/ 2130251 h 222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660" h="2220686">
                  <a:moveTo>
                    <a:pt x="0" y="2130251"/>
                  </a:moveTo>
                  <a:lnTo>
                    <a:pt x="331596" y="0"/>
                  </a:lnTo>
                  <a:lnTo>
                    <a:pt x="552660" y="40194"/>
                  </a:lnTo>
                  <a:lnTo>
                    <a:pt x="180871" y="2210638"/>
                  </a:lnTo>
                  <a:lnTo>
                    <a:pt x="50242" y="2220686"/>
                  </a:lnTo>
                  <a:lnTo>
                    <a:pt x="0" y="2130251"/>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Oval 8"/>
            <p:cNvSpPr/>
            <p:nvPr/>
          </p:nvSpPr>
          <p:spPr>
            <a:xfrm rot="675645">
              <a:off x="5084699" y="4699681"/>
              <a:ext cx="803868" cy="5567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cxnSp>
        <p:nvCxnSpPr>
          <p:cNvPr id="12" name="Straight Arrow Connector 11"/>
          <p:cNvCxnSpPr/>
          <p:nvPr/>
        </p:nvCxnSpPr>
        <p:spPr>
          <a:xfrm flipV="1">
            <a:off x="4672484" y="1600200"/>
            <a:ext cx="0" cy="1462035"/>
          </a:xfrm>
          <a:prstGeom prst="straightConnector1">
            <a:avLst/>
          </a:prstGeom>
          <a:ln w="952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604808" y="1257300"/>
            <a:ext cx="2395692" cy="2654573"/>
          </a:xfrm>
          <a:prstGeom prst="rect">
            <a:avLst/>
          </a:prstGeom>
          <a:noFill/>
        </p:spPr>
        <p:txBody>
          <a:bodyPr wrap="square" lIns="68580" tIns="34290" rIns="68580" bIns="34290">
            <a:spAutoFit/>
          </a:bodyPr>
          <a:lstStyle/>
          <a:p>
            <a:pPr algn="ctr"/>
            <a:r>
              <a:rPr lang="en-US" sz="2400" b="1" spc="225" dirty="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rPr>
              <a:t>Oil pumped into external bladder, volume increased and float rises</a:t>
            </a:r>
          </a:p>
        </p:txBody>
      </p:sp>
      <p:cxnSp>
        <p:nvCxnSpPr>
          <p:cNvPr id="15" name="Straight Connector 14"/>
          <p:cNvCxnSpPr/>
          <p:nvPr/>
        </p:nvCxnSpPr>
        <p:spPr>
          <a:xfrm flipV="1">
            <a:off x="5430473" y="1868993"/>
            <a:ext cx="254225" cy="1526814"/>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286373" y="1843919"/>
            <a:ext cx="254225" cy="1526814"/>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4153" y="359580"/>
            <a:ext cx="4173258" cy="807913"/>
          </a:xfrm>
          <a:prstGeom prst="rect">
            <a:avLst/>
          </a:prstGeom>
          <a:noFill/>
        </p:spPr>
        <p:txBody>
          <a:bodyPr wrap="none" lIns="68580" tIns="34290" rIns="68580" bIns="34290">
            <a:spAutoFit/>
          </a:bodyPr>
          <a:lstStyle/>
          <a:p>
            <a:pPr algn="ctr"/>
            <a:r>
              <a:rPr lang="en-US" sz="2400" b="1" spc="225" dirty="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rPr>
              <a:t>Profiling float</a:t>
            </a:r>
          </a:p>
          <a:p>
            <a:pPr algn="ctr"/>
            <a:r>
              <a:rPr lang="en-US" sz="2400" b="1" spc="225" dirty="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rPr>
              <a:t>Density = Mass/Volume</a:t>
            </a:r>
          </a:p>
        </p:txBody>
      </p:sp>
      <p:sp>
        <p:nvSpPr>
          <p:cNvPr id="17" name="Freeform 16"/>
          <p:cNvSpPr/>
          <p:nvPr/>
        </p:nvSpPr>
        <p:spPr bwMode="auto">
          <a:xfrm>
            <a:off x="5543551" y="1126672"/>
            <a:ext cx="114300" cy="131989"/>
          </a:xfrm>
          <a:custGeom>
            <a:avLst/>
            <a:gdLst>
              <a:gd name="connsiteX0" fmla="*/ 108857 w 152400"/>
              <a:gd name="connsiteY0" fmla="*/ 0 h 175985"/>
              <a:gd name="connsiteX1" fmla="*/ 108857 w 152400"/>
              <a:gd name="connsiteY1" fmla="*/ 0 h 175985"/>
              <a:gd name="connsiteX2" fmla="*/ 32657 w 152400"/>
              <a:gd name="connsiteY2" fmla="*/ 54428 h 175985"/>
              <a:gd name="connsiteX3" fmla="*/ 10886 w 152400"/>
              <a:gd name="connsiteY3" fmla="*/ 76200 h 175985"/>
              <a:gd name="connsiteX4" fmla="*/ 0 w 152400"/>
              <a:gd name="connsiteY4" fmla="*/ 119743 h 175985"/>
              <a:gd name="connsiteX5" fmla="*/ 43543 w 152400"/>
              <a:gd name="connsiteY5" fmla="*/ 174171 h 175985"/>
              <a:gd name="connsiteX6" fmla="*/ 108857 w 152400"/>
              <a:gd name="connsiteY6" fmla="*/ 108857 h 175985"/>
              <a:gd name="connsiteX7" fmla="*/ 152400 w 152400"/>
              <a:gd name="connsiteY7" fmla="*/ 43543 h 175985"/>
              <a:gd name="connsiteX8" fmla="*/ 130628 w 152400"/>
              <a:gd name="connsiteY8" fmla="*/ 21771 h 175985"/>
              <a:gd name="connsiteX9" fmla="*/ 97971 w 152400"/>
              <a:gd name="connsiteY9" fmla="*/ 32657 h 175985"/>
              <a:gd name="connsiteX10" fmla="*/ 108857 w 152400"/>
              <a:gd name="connsiteY10" fmla="*/ 0 h 17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175985">
                <a:moveTo>
                  <a:pt x="108857" y="0"/>
                </a:moveTo>
                <a:lnTo>
                  <a:pt x="108857" y="0"/>
                </a:lnTo>
                <a:cubicBezTo>
                  <a:pt x="83457" y="18143"/>
                  <a:pt x="57296" y="35264"/>
                  <a:pt x="32657" y="54428"/>
                </a:cubicBezTo>
                <a:cubicBezTo>
                  <a:pt x="24556" y="60729"/>
                  <a:pt x="15476" y="67020"/>
                  <a:pt x="10886" y="76200"/>
                </a:cubicBezTo>
                <a:cubicBezTo>
                  <a:pt x="4195" y="89582"/>
                  <a:pt x="3629" y="105229"/>
                  <a:pt x="0" y="119743"/>
                </a:cubicBezTo>
                <a:cubicBezTo>
                  <a:pt x="3082" y="128990"/>
                  <a:pt x="14953" y="186878"/>
                  <a:pt x="43543" y="174171"/>
                </a:cubicBezTo>
                <a:cubicBezTo>
                  <a:pt x="71679" y="161666"/>
                  <a:pt x="91778" y="134475"/>
                  <a:pt x="108857" y="108857"/>
                </a:cubicBezTo>
                <a:lnTo>
                  <a:pt x="152400" y="43543"/>
                </a:lnTo>
                <a:cubicBezTo>
                  <a:pt x="145143" y="36286"/>
                  <a:pt x="140692" y="23784"/>
                  <a:pt x="130628" y="21771"/>
                </a:cubicBezTo>
                <a:cubicBezTo>
                  <a:pt x="119376" y="19521"/>
                  <a:pt x="109223" y="30407"/>
                  <a:pt x="97971" y="32657"/>
                </a:cubicBezTo>
                <a:cubicBezTo>
                  <a:pt x="90855" y="34080"/>
                  <a:pt x="107043" y="5443"/>
                  <a:pt x="108857" y="0"/>
                </a:cubicBezTo>
                <a:close/>
              </a:path>
            </a:pathLst>
          </a:custGeom>
          <a:solidFill>
            <a:schemeClr val="accent1"/>
          </a:solidFill>
          <a:ln w="19050" cap="flat" cmpd="sng" algn="ctr">
            <a:solidFill>
              <a:srgbClr val="FFFF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800">
              <a:solidFill>
                <a:schemeClr val="accent2"/>
              </a:solidFill>
              <a:latin typeface="Palatino" pitchFamily="18" charset="0"/>
            </a:endParaRPr>
          </a:p>
        </p:txBody>
      </p:sp>
      <p:sp>
        <p:nvSpPr>
          <p:cNvPr id="18" name="Freeform 17"/>
          <p:cNvSpPr/>
          <p:nvPr/>
        </p:nvSpPr>
        <p:spPr bwMode="auto">
          <a:xfrm>
            <a:off x="5782200" y="1167493"/>
            <a:ext cx="114300" cy="131989"/>
          </a:xfrm>
          <a:custGeom>
            <a:avLst/>
            <a:gdLst>
              <a:gd name="connsiteX0" fmla="*/ 108857 w 152400"/>
              <a:gd name="connsiteY0" fmla="*/ 0 h 175985"/>
              <a:gd name="connsiteX1" fmla="*/ 108857 w 152400"/>
              <a:gd name="connsiteY1" fmla="*/ 0 h 175985"/>
              <a:gd name="connsiteX2" fmla="*/ 32657 w 152400"/>
              <a:gd name="connsiteY2" fmla="*/ 54428 h 175985"/>
              <a:gd name="connsiteX3" fmla="*/ 10886 w 152400"/>
              <a:gd name="connsiteY3" fmla="*/ 76200 h 175985"/>
              <a:gd name="connsiteX4" fmla="*/ 0 w 152400"/>
              <a:gd name="connsiteY4" fmla="*/ 119743 h 175985"/>
              <a:gd name="connsiteX5" fmla="*/ 43543 w 152400"/>
              <a:gd name="connsiteY5" fmla="*/ 174171 h 175985"/>
              <a:gd name="connsiteX6" fmla="*/ 108857 w 152400"/>
              <a:gd name="connsiteY6" fmla="*/ 108857 h 175985"/>
              <a:gd name="connsiteX7" fmla="*/ 152400 w 152400"/>
              <a:gd name="connsiteY7" fmla="*/ 43543 h 175985"/>
              <a:gd name="connsiteX8" fmla="*/ 130628 w 152400"/>
              <a:gd name="connsiteY8" fmla="*/ 21771 h 175985"/>
              <a:gd name="connsiteX9" fmla="*/ 97971 w 152400"/>
              <a:gd name="connsiteY9" fmla="*/ 32657 h 175985"/>
              <a:gd name="connsiteX10" fmla="*/ 108857 w 152400"/>
              <a:gd name="connsiteY10" fmla="*/ 0 h 17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175985">
                <a:moveTo>
                  <a:pt x="108857" y="0"/>
                </a:moveTo>
                <a:lnTo>
                  <a:pt x="108857" y="0"/>
                </a:lnTo>
                <a:cubicBezTo>
                  <a:pt x="83457" y="18143"/>
                  <a:pt x="57296" y="35264"/>
                  <a:pt x="32657" y="54428"/>
                </a:cubicBezTo>
                <a:cubicBezTo>
                  <a:pt x="24556" y="60729"/>
                  <a:pt x="15476" y="67020"/>
                  <a:pt x="10886" y="76200"/>
                </a:cubicBezTo>
                <a:cubicBezTo>
                  <a:pt x="4195" y="89582"/>
                  <a:pt x="3629" y="105229"/>
                  <a:pt x="0" y="119743"/>
                </a:cubicBezTo>
                <a:cubicBezTo>
                  <a:pt x="3082" y="128990"/>
                  <a:pt x="14953" y="186878"/>
                  <a:pt x="43543" y="174171"/>
                </a:cubicBezTo>
                <a:cubicBezTo>
                  <a:pt x="71679" y="161666"/>
                  <a:pt x="91778" y="134475"/>
                  <a:pt x="108857" y="108857"/>
                </a:cubicBezTo>
                <a:lnTo>
                  <a:pt x="152400" y="43543"/>
                </a:lnTo>
                <a:cubicBezTo>
                  <a:pt x="145143" y="36286"/>
                  <a:pt x="140692" y="23784"/>
                  <a:pt x="130628" y="21771"/>
                </a:cubicBezTo>
                <a:cubicBezTo>
                  <a:pt x="119376" y="19521"/>
                  <a:pt x="109223" y="30407"/>
                  <a:pt x="97971" y="32657"/>
                </a:cubicBezTo>
                <a:cubicBezTo>
                  <a:pt x="90855" y="34080"/>
                  <a:pt x="107043" y="5443"/>
                  <a:pt x="108857" y="0"/>
                </a:cubicBezTo>
                <a:close/>
              </a:path>
            </a:pathLst>
          </a:custGeom>
          <a:solidFill>
            <a:schemeClr val="accent1"/>
          </a:solidFill>
          <a:ln w="19050" cap="flat" cmpd="sng" algn="ctr">
            <a:solidFill>
              <a:srgbClr val="FFFF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800">
              <a:solidFill>
                <a:schemeClr val="accent2"/>
              </a:solidFill>
              <a:latin typeface="Palatino" pitchFamily="18" charset="0"/>
            </a:endParaRPr>
          </a:p>
        </p:txBody>
      </p:sp>
      <p:sp>
        <p:nvSpPr>
          <p:cNvPr id="19" name="Freeform 18"/>
          <p:cNvSpPr/>
          <p:nvPr/>
        </p:nvSpPr>
        <p:spPr bwMode="auto">
          <a:xfrm>
            <a:off x="5461908" y="1273629"/>
            <a:ext cx="432707" cy="269422"/>
          </a:xfrm>
          <a:custGeom>
            <a:avLst/>
            <a:gdLst>
              <a:gd name="connsiteX0" fmla="*/ 0 w 576943"/>
              <a:gd name="connsiteY0" fmla="*/ 0 h 359229"/>
              <a:gd name="connsiteX1" fmla="*/ 0 w 576943"/>
              <a:gd name="connsiteY1" fmla="*/ 0 h 359229"/>
              <a:gd name="connsiteX2" fmla="*/ 87086 w 576943"/>
              <a:gd name="connsiteY2" fmla="*/ 239486 h 359229"/>
              <a:gd name="connsiteX3" fmla="*/ 119743 w 576943"/>
              <a:gd name="connsiteY3" fmla="*/ 261258 h 359229"/>
              <a:gd name="connsiteX4" fmla="*/ 130628 w 576943"/>
              <a:gd name="connsiteY4" fmla="*/ 293915 h 359229"/>
              <a:gd name="connsiteX5" fmla="*/ 185057 w 576943"/>
              <a:gd name="connsiteY5" fmla="*/ 359229 h 359229"/>
              <a:gd name="connsiteX6" fmla="*/ 391886 w 576943"/>
              <a:gd name="connsiteY6" fmla="*/ 348343 h 359229"/>
              <a:gd name="connsiteX7" fmla="*/ 424543 w 576943"/>
              <a:gd name="connsiteY7" fmla="*/ 326572 h 359229"/>
              <a:gd name="connsiteX8" fmla="*/ 500743 w 576943"/>
              <a:gd name="connsiteY8" fmla="*/ 293915 h 359229"/>
              <a:gd name="connsiteX9" fmla="*/ 544286 w 576943"/>
              <a:gd name="connsiteY9" fmla="*/ 217715 h 359229"/>
              <a:gd name="connsiteX10" fmla="*/ 566057 w 576943"/>
              <a:gd name="connsiteY10" fmla="*/ 195943 h 359229"/>
              <a:gd name="connsiteX11" fmla="*/ 576943 w 576943"/>
              <a:gd name="connsiteY11" fmla="*/ 174172 h 359229"/>
              <a:gd name="connsiteX12" fmla="*/ 555171 w 576943"/>
              <a:gd name="connsiteY12" fmla="*/ 174172 h 3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43" h="359229">
                <a:moveTo>
                  <a:pt x="0" y="0"/>
                </a:moveTo>
                <a:lnTo>
                  <a:pt x="0" y="0"/>
                </a:lnTo>
                <a:cubicBezTo>
                  <a:pt x="29029" y="79829"/>
                  <a:pt x="51694" y="162267"/>
                  <a:pt x="87086" y="239486"/>
                </a:cubicBezTo>
                <a:cubicBezTo>
                  <a:pt x="92537" y="251379"/>
                  <a:pt x="111570" y="251042"/>
                  <a:pt x="119743" y="261258"/>
                </a:cubicBezTo>
                <a:cubicBezTo>
                  <a:pt x="126911" y="270218"/>
                  <a:pt x="125496" y="283652"/>
                  <a:pt x="130628" y="293915"/>
                </a:cubicBezTo>
                <a:cubicBezTo>
                  <a:pt x="145782" y="324224"/>
                  <a:pt x="160984" y="335156"/>
                  <a:pt x="185057" y="359229"/>
                </a:cubicBezTo>
                <a:cubicBezTo>
                  <a:pt x="254000" y="355600"/>
                  <a:pt x="323481" y="357671"/>
                  <a:pt x="391886" y="348343"/>
                </a:cubicBezTo>
                <a:cubicBezTo>
                  <a:pt x="404849" y="346575"/>
                  <a:pt x="413184" y="333063"/>
                  <a:pt x="424543" y="326572"/>
                </a:cubicBezTo>
                <a:cubicBezTo>
                  <a:pt x="462211" y="305047"/>
                  <a:pt x="464102" y="306128"/>
                  <a:pt x="500743" y="293915"/>
                </a:cubicBezTo>
                <a:cubicBezTo>
                  <a:pt x="564013" y="251734"/>
                  <a:pt x="509313" y="299320"/>
                  <a:pt x="544286" y="217715"/>
                </a:cubicBezTo>
                <a:cubicBezTo>
                  <a:pt x="548329" y="208282"/>
                  <a:pt x="559899" y="204154"/>
                  <a:pt x="566057" y="195943"/>
                </a:cubicBezTo>
                <a:cubicBezTo>
                  <a:pt x="570925" y="189452"/>
                  <a:pt x="573314" y="181429"/>
                  <a:pt x="576943" y="174172"/>
                </a:cubicBezTo>
                <a:lnTo>
                  <a:pt x="555171" y="174172"/>
                </a:lnTo>
              </a:path>
            </a:pathLst>
          </a:custGeom>
          <a:noFill/>
          <a:ln w="28575" cap="flat" cmpd="sng" algn="ctr">
            <a:solidFill>
              <a:srgbClr val="FFFF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800">
              <a:solidFill>
                <a:schemeClr val="accent2"/>
              </a:solidFill>
              <a:latin typeface="Palatino" pitchFamily="18" charset="0"/>
            </a:endParaRPr>
          </a:p>
        </p:txBody>
      </p:sp>
    </p:spTree>
    <p:extLst>
      <p:ext uri="{BB962C8B-B14F-4D97-AF65-F5344CB8AC3E}">
        <p14:creationId xmlns:p14="http://schemas.microsoft.com/office/powerpoint/2010/main" val="1356621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a:spLocks noGrp="1"/>
          </p:cNvSpPr>
          <p:nvPr>
            <p:ph type="body" idx="1"/>
          </p:nvPr>
        </p:nvSpPr>
        <p:spPr>
          <a:xfrm>
            <a:off x="628650" y="1369218"/>
            <a:ext cx="1359814" cy="3263400"/>
          </a:xfrm>
          <a:prstGeom prst="rect">
            <a:avLst/>
          </a:prstGeom>
        </p:spPr>
        <p:txBody>
          <a:bodyPr lIns="68575" tIns="68575" rIns="68575" bIns="68575" anchor="t" anchorCtr="0">
            <a:noAutofit/>
          </a:bodyPr>
          <a:lstStyle/>
          <a:p>
            <a:pPr lvl="0">
              <a:spcBef>
                <a:spcPts val="0"/>
              </a:spcBef>
              <a:buNone/>
            </a:pPr>
            <a:r>
              <a:rPr lang="en-US" dirty="0"/>
              <a:t>Where is our float?</a:t>
            </a:r>
            <a:endParaRPr dirty="0"/>
          </a:p>
        </p:txBody>
      </p:sp>
      <p:sp>
        <p:nvSpPr>
          <p:cNvPr id="203" name="Shape 203"/>
          <p:cNvSpPr txBox="1">
            <a:spLocks noGrp="1"/>
          </p:cNvSpPr>
          <p:nvPr>
            <p:ph type="body" idx="2"/>
          </p:nvPr>
        </p:nvSpPr>
        <p:spPr>
          <a:xfrm>
            <a:off x="4629150" y="1369218"/>
            <a:ext cx="3886200" cy="3263400"/>
          </a:xfrm>
          <a:prstGeom prst="rect">
            <a:avLst/>
          </a:prstGeom>
        </p:spPr>
        <p:txBody>
          <a:bodyPr lIns="68575" tIns="68575" rIns="68575" bIns="68575" anchor="t" anchorCtr="0">
            <a:noAutofit/>
          </a:bodyPr>
          <a:lstStyle/>
          <a:p>
            <a:pPr lvl="0">
              <a:spcBef>
                <a:spcPts val="0"/>
              </a:spcBef>
              <a:buNone/>
            </a:pPr>
            <a:endParaRPr/>
          </a:p>
        </p:txBody>
      </p:sp>
      <p:pic>
        <p:nvPicPr>
          <p:cNvPr id="204" name="Shape 204"/>
          <p:cNvPicPr preferRelativeResize="0"/>
          <p:nvPr/>
        </p:nvPicPr>
        <p:blipFill>
          <a:blip r:embed="rId3">
            <a:alphaModFix/>
          </a:blip>
          <a:stretch>
            <a:fillRect/>
          </a:stretch>
        </p:blipFill>
        <p:spPr>
          <a:xfrm>
            <a:off x="1988464" y="0"/>
            <a:ext cx="7314846" cy="51434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28650" y="273843"/>
            <a:ext cx="7886700" cy="994275"/>
          </a:xfrm>
          <a:prstGeom prst="rect">
            <a:avLst/>
          </a:prstGeom>
        </p:spPr>
        <p:txBody>
          <a:bodyPr lIns="68575" tIns="68575" rIns="68575" bIns="68575" anchor="ctr" anchorCtr="0">
            <a:noAutofit/>
          </a:bodyPr>
          <a:lstStyle/>
          <a:p>
            <a:pPr lvl="0">
              <a:spcBef>
                <a:spcPts val="0"/>
              </a:spcBef>
              <a:buNone/>
            </a:pPr>
            <a:endParaRPr/>
          </a:p>
        </p:txBody>
      </p:sp>
      <p:sp>
        <p:nvSpPr>
          <p:cNvPr id="173" name="Shape 173"/>
          <p:cNvSpPr txBox="1">
            <a:spLocks noGrp="1"/>
          </p:cNvSpPr>
          <p:nvPr>
            <p:ph type="body" idx="1"/>
          </p:nvPr>
        </p:nvSpPr>
        <p:spPr>
          <a:xfrm>
            <a:off x="628650" y="1369218"/>
            <a:ext cx="3886200" cy="3263400"/>
          </a:xfrm>
          <a:prstGeom prst="rect">
            <a:avLst/>
          </a:prstGeom>
        </p:spPr>
        <p:txBody>
          <a:bodyPr lIns="68575" tIns="68575" rIns="68575" bIns="68575" anchor="t" anchorCtr="0">
            <a:noAutofit/>
          </a:bodyPr>
          <a:lstStyle/>
          <a:p>
            <a:pPr lvl="0">
              <a:spcBef>
                <a:spcPts val="0"/>
              </a:spcBef>
              <a:buNone/>
            </a:pPr>
            <a:endParaRPr/>
          </a:p>
        </p:txBody>
      </p:sp>
      <p:sp>
        <p:nvSpPr>
          <p:cNvPr id="174" name="Shape 174"/>
          <p:cNvSpPr txBox="1">
            <a:spLocks noGrp="1"/>
          </p:cNvSpPr>
          <p:nvPr>
            <p:ph type="body" idx="2"/>
          </p:nvPr>
        </p:nvSpPr>
        <p:spPr>
          <a:xfrm>
            <a:off x="4629150" y="1369218"/>
            <a:ext cx="3886200" cy="3263400"/>
          </a:xfrm>
          <a:prstGeom prst="rect">
            <a:avLst/>
          </a:prstGeom>
        </p:spPr>
        <p:txBody>
          <a:bodyPr lIns="68575" tIns="68575" rIns="68575" bIns="68575" anchor="t" anchorCtr="0">
            <a:noAutofit/>
          </a:bodyPr>
          <a:lstStyle/>
          <a:p>
            <a:pPr lvl="0">
              <a:spcBef>
                <a:spcPts val="0"/>
              </a:spcBef>
              <a:buNone/>
            </a:pPr>
            <a:endParaRPr/>
          </a:p>
        </p:txBody>
      </p:sp>
      <p:sp>
        <p:nvSpPr>
          <p:cNvPr id="175" name="Shape 175" descr="Learn about the SOCCOM Project's people and plans in this video produced by Climate Central." title="Mysteries of the Southern Ocean">
            <a:hlinkClick r:id="rId3"/>
          </p:cNvPr>
          <p:cNvSpPr/>
          <p:nvPr/>
        </p:nvSpPr>
        <p:spPr>
          <a:xfrm>
            <a:off x="1143000" y="0"/>
            <a:ext cx="6858000" cy="5143500"/>
          </a:xfrm>
          <a:prstGeom prst="rect">
            <a:avLst/>
          </a:prstGeom>
          <a:blipFill>
            <a:blip r:embed="rId4">
              <a:alphaModFix/>
            </a:blip>
            <a:stretch>
              <a:fillRect/>
            </a:stretch>
          </a:blipFill>
          <a:ln>
            <a:noFill/>
          </a:ln>
        </p:spPr>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268ACBF2-932B-4488-9A5A-990FEAD2E33E}"/>
                  </a:ext>
                </a:extLst>
              </p:cNvPr>
              <p:cNvGraphicFramePr>
                <a:graphicFrameLocks noChangeAspect="1"/>
              </p:cNvGraphicFramePr>
              <p:nvPr>
                <p:extLst>
                  <p:ext uri="{D42A27DB-BD31-4B8C-83A1-F6EECF244321}">
                    <p14:modId xmlns:p14="http://schemas.microsoft.com/office/powerpoint/2010/main" val="1121526000"/>
                  </p:ext>
                </p:extLst>
              </p:nvPr>
            </p:nvGraphicFramePr>
            <p:xfrm>
              <a:off x="2110563" y="3289077"/>
              <a:ext cx="2286000" cy="1285875"/>
            </p:xfrm>
            <a:graphic>
              <a:graphicData uri="http://schemas.microsoft.com/office/powerpoint/2016/slidezoom">
                <pslz:sldZm>
                  <pslz:sldZmObj sldId="261" cId="0">
                    <pslz:zmPr id="{A9E5582B-162D-44C8-BB18-539FB3FBCA38}" returnToParent="0" transitionDur="1000">
                      <p166:blipFill xmlns:p166="http://schemas.microsoft.com/office/powerpoint/2016/6/main">
                        <a:blip r:embed="rId5"/>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3" name="Slide Zoom 2">
                <a:hlinkClick r:id="rId6" action="ppaction://hlinksldjump"/>
                <a:extLst>
                  <a:ext uri="{FF2B5EF4-FFF2-40B4-BE49-F238E27FC236}">
                    <a16:creationId xmlns:a16="http://schemas.microsoft.com/office/drawing/2014/main" id="{268ACBF2-932B-4488-9A5A-990FEAD2E33E}"/>
                  </a:ext>
                </a:extLst>
              </p:cNvPr>
              <p:cNvPicPr>
                <a:picLocks noGrp="1" noRot="1" noChangeAspect="1" noMove="1" noResize="1" noEditPoints="1" noAdjustHandles="1" noChangeArrowheads="1" noChangeShapeType="1"/>
              </p:cNvPicPr>
              <p:nvPr/>
            </p:nvPicPr>
            <p:blipFill>
              <a:blip r:embed="rId7"/>
              <a:stretch>
                <a:fillRect/>
              </a:stretch>
            </p:blipFill>
            <p:spPr>
              <a:xfrm>
                <a:off x="2110563" y="3289077"/>
                <a:ext cx="2286000" cy="1285875"/>
              </a:xfrm>
              <a:prstGeom prst="rect">
                <a:avLst/>
              </a:prstGeom>
              <a:ln w="3175">
                <a:solidFill>
                  <a:prstClr val="ltGray"/>
                </a:solidFill>
              </a:ln>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chemeClr val="dk1"/>
              </a:buClr>
              <a:buSzPct val="25000"/>
              <a:buFont typeface="Calibri"/>
              <a:buNone/>
            </a:pPr>
            <a:r>
              <a:rPr lang="en" sz="2700" b="1"/>
              <a:t>But it is up to us (you) to work with the data.</a:t>
            </a:r>
          </a:p>
          <a:p>
            <a:pPr marL="0" marR="0" lvl="0" indent="0" algn="ctr" rtl="0">
              <a:lnSpc>
                <a:spcPct val="90000"/>
              </a:lnSpc>
              <a:spcBef>
                <a:spcPts val="0"/>
              </a:spcBef>
              <a:buClr>
                <a:schemeClr val="dk1"/>
              </a:buClr>
              <a:buSzPct val="25000"/>
              <a:buFont typeface="Calibri"/>
              <a:buNone/>
            </a:pPr>
            <a:r>
              <a:rPr lang="en" sz="2700" b="1" i="0" u="none" strike="noStrike" cap="none">
                <a:solidFill>
                  <a:schemeClr val="dk1"/>
                </a:solidFill>
                <a:latin typeface="Calibri"/>
                <a:ea typeface="Calibri"/>
                <a:cs typeface="Calibri"/>
                <a:sym typeface="Calibri"/>
              </a:rPr>
              <a:t>Ar</a:t>
            </a:r>
            <a:r>
              <a:rPr lang="en" sz="2700" b="1"/>
              <a:t>e you ready to submerge yourself?</a:t>
            </a:r>
          </a:p>
        </p:txBody>
      </p:sp>
      <p:pic>
        <p:nvPicPr>
          <p:cNvPr id="225" name="Shape 225"/>
          <p:cNvPicPr preferRelativeResize="0">
            <a:picLocks noGrp="1"/>
          </p:cNvPicPr>
          <p:nvPr>
            <p:ph type="body" idx="1"/>
          </p:nvPr>
        </p:nvPicPr>
        <p:blipFill rotWithShape="1">
          <a:blip r:embed="rId3">
            <a:alphaModFix/>
          </a:blip>
          <a:srcRect/>
          <a:stretch/>
        </p:blipFill>
        <p:spPr>
          <a:xfrm>
            <a:off x="2158425" y="1369218"/>
            <a:ext cx="4589242" cy="3441932"/>
          </a:xfrm>
          <a:prstGeom prst="rect">
            <a:avLst/>
          </a:prstGeom>
          <a:noFill/>
          <a:ln>
            <a:noFill/>
          </a:ln>
        </p:spPr>
      </p:pic>
      <p:pic>
        <p:nvPicPr>
          <p:cNvPr id="226" name="Shape 226" descr="earthlogo"/>
          <p:cNvPicPr preferRelativeResize="0"/>
          <p:nvPr/>
        </p:nvPicPr>
        <p:blipFill rotWithShape="1">
          <a:blip r:embed="rId4">
            <a:alphaModFix/>
          </a:blip>
          <a:srcRect/>
          <a:stretch/>
        </p:blipFill>
        <p:spPr>
          <a:xfrm>
            <a:off x="7453604" y="4733925"/>
            <a:ext cx="1419225" cy="344091"/>
          </a:xfrm>
          <a:prstGeom prst="rect">
            <a:avLst/>
          </a:prstGeom>
          <a:noFill/>
          <a:ln>
            <a:noFill/>
          </a:ln>
        </p:spPr>
      </p:pic>
      <p:sp>
        <p:nvSpPr>
          <p:cNvPr id="227" name="Shape 227"/>
          <p:cNvSpPr txBox="1"/>
          <p:nvPr/>
        </p:nvSpPr>
        <p:spPr>
          <a:xfrm>
            <a:off x="234563" y="4835641"/>
            <a:ext cx="5109428" cy="484748"/>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a:solidFill>
                  <a:schemeClr val="dk1"/>
                </a:solidFill>
                <a:latin typeface="Calibri"/>
                <a:ea typeface="Calibri"/>
                <a:cs typeface="Calibri"/>
                <a:sym typeface="Calibri"/>
              </a:rPr>
              <a:t>Source: </a:t>
            </a:r>
            <a:r>
              <a:rPr lang="en" sz="1400" u="sng">
                <a:solidFill>
                  <a:schemeClr val="hlink"/>
                </a:solidFill>
                <a:latin typeface="Calibri"/>
                <a:ea typeface="Calibri"/>
                <a:cs typeface="Calibri"/>
                <a:sym typeface="Calibri"/>
                <a:hlinkClick r:id="rId5"/>
              </a:rPr>
              <a:t>http://pal.lternet.edu/education/photos/72157636951002793</a:t>
            </a:r>
          </a:p>
          <a:p>
            <a:pPr marL="0" marR="0" lvl="0" indent="0" algn="l" rtl="0">
              <a:spcBef>
                <a:spcPts val="0"/>
              </a:spcBef>
              <a:buNone/>
            </a:pPr>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55331" y="101793"/>
            <a:ext cx="8268075" cy="994275"/>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chemeClr val="dk1"/>
              </a:buClr>
              <a:buSzPct val="25000"/>
              <a:buFont typeface="Calibri"/>
              <a:buNone/>
            </a:pPr>
            <a:r>
              <a:rPr lang="en" sz="2700" b="1" i="0" u="none" strike="noStrike" cap="none">
                <a:solidFill>
                  <a:schemeClr val="dk1"/>
                </a:solidFill>
                <a:latin typeface="Calibri"/>
                <a:ea typeface="Calibri"/>
                <a:cs typeface="Calibri"/>
                <a:sym typeface="Calibri"/>
              </a:rPr>
              <a:t>Oceanographers and polar scientists get to do all kinds of </a:t>
            </a:r>
            <a:r>
              <a:rPr lang="en" sz="2700" b="1" i="1" u="none" strike="noStrike" cap="none">
                <a:solidFill>
                  <a:schemeClr val="dk1"/>
                </a:solidFill>
                <a:latin typeface="Calibri"/>
                <a:ea typeface="Calibri"/>
                <a:cs typeface="Calibri"/>
                <a:sym typeface="Calibri"/>
              </a:rPr>
              <a:t>cool</a:t>
            </a:r>
            <a:r>
              <a:rPr lang="en" sz="2700" b="1" i="0" u="none" strike="noStrike" cap="none">
                <a:solidFill>
                  <a:schemeClr val="dk1"/>
                </a:solidFill>
                <a:latin typeface="Calibri"/>
                <a:ea typeface="Calibri"/>
                <a:cs typeface="Calibri"/>
                <a:sym typeface="Calibri"/>
              </a:rPr>
              <a:t> fieldwork to collect the data.</a:t>
            </a:r>
          </a:p>
        </p:txBody>
      </p:sp>
      <p:pic>
        <p:nvPicPr>
          <p:cNvPr id="153" name="Shape 153"/>
          <p:cNvPicPr preferRelativeResize="0">
            <a:picLocks noGrp="1"/>
          </p:cNvPicPr>
          <p:nvPr>
            <p:ph type="body" idx="1"/>
          </p:nvPr>
        </p:nvPicPr>
        <p:blipFill rotWithShape="1">
          <a:blip r:embed="rId3">
            <a:alphaModFix/>
          </a:blip>
          <a:srcRect/>
          <a:stretch/>
        </p:blipFill>
        <p:spPr>
          <a:xfrm>
            <a:off x="227721" y="1159954"/>
            <a:ext cx="3254032" cy="2083005"/>
          </a:xfrm>
          <a:prstGeom prst="rect">
            <a:avLst/>
          </a:prstGeom>
          <a:noFill/>
          <a:ln>
            <a:noFill/>
          </a:ln>
        </p:spPr>
      </p:pic>
      <p:pic>
        <p:nvPicPr>
          <p:cNvPr id="154" name="Shape 154"/>
          <p:cNvPicPr preferRelativeResize="0">
            <a:picLocks noGrp="1"/>
          </p:cNvPicPr>
          <p:nvPr>
            <p:ph type="body" idx="2"/>
          </p:nvPr>
        </p:nvPicPr>
        <p:blipFill rotWithShape="1">
          <a:blip r:embed="rId4">
            <a:alphaModFix/>
          </a:blip>
          <a:srcRect/>
          <a:stretch/>
        </p:blipFill>
        <p:spPr>
          <a:xfrm>
            <a:off x="2177028" y="2904105"/>
            <a:ext cx="3809706" cy="2138564"/>
          </a:xfrm>
          <a:prstGeom prst="rect">
            <a:avLst/>
          </a:prstGeom>
          <a:noFill/>
          <a:ln>
            <a:noFill/>
          </a:ln>
        </p:spPr>
      </p:pic>
      <p:pic>
        <p:nvPicPr>
          <p:cNvPr id="155" name="Shape 155"/>
          <p:cNvPicPr preferRelativeResize="0"/>
          <p:nvPr/>
        </p:nvPicPr>
        <p:blipFill rotWithShape="1">
          <a:blip r:embed="rId5">
            <a:alphaModFix/>
          </a:blip>
          <a:srcRect/>
          <a:stretch/>
        </p:blipFill>
        <p:spPr>
          <a:xfrm>
            <a:off x="3618913" y="1131814"/>
            <a:ext cx="3185559" cy="2125364"/>
          </a:xfrm>
          <a:prstGeom prst="rect">
            <a:avLst/>
          </a:prstGeom>
          <a:noFill/>
          <a:ln>
            <a:noFill/>
          </a:ln>
        </p:spPr>
      </p:pic>
      <p:pic>
        <p:nvPicPr>
          <p:cNvPr id="156" name="Shape 156"/>
          <p:cNvPicPr preferRelativeResize="0"/>
          <p:nvPr/>
        </p:nvPicPr>
        <p:blipFill rotWithShape="1">
          <a:blip r:embed="rId6">
            <a:alphaModFix/>
          </a:blip>
          <a:srcRect/>
          <a:stretch/>
        </p:blipFill>
        <p:spPr>
          <a:xfrm>
            <a:off x="6804472" y="778364"/>
            <a:ext cx="2037072" cy="2960859"/>
          </a:xfrm>
          <a:prstGeom prst="rect">
            <a:avLst/>
          </a:prstGeom>
          <a:noFill/>
          <a:ln>
            <a:noFill/>
          </a:ln>
        </p:spPr>
      </p:pic>
      <p:sp>
        <p:nvSpPr>
          <p:cNvPr id="157" name="Shape 157"/>
          <p:cNvSpPr txBox="1"/>
          <p:nvPr/>
        </p:nvSpPr>
        <p:spPr>
          <a:xfrm>
            <a:off x="5178056" y="4420002"/>
            <a:ext cx="3965943" cy="900246"/>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dirty="0">
                <a:solidFill>
                  <a:schemeClr val="dk1"/>
                </a:solidFill>
                <a:latin typeface="Calibri"/>
                <a:ea typeface="Calibri"/>
                <a:cs typeface="Calibri"/>
                <a:sym typeface="Calibri"/>
              </a:rPr>
              <a:t>Source: Dr. Schofield MBARI EARTH 2016 &amp;</a:t>
            </a:r>
          </a:p>
          <a:p>
            <a:pPr marL="0" marR="0" lvl="0" indent="0" algn="l" rtl="0">
              <a:spcBef>
                <a:spcPts val="0"/>
              </a:spcBef>
              <a:buSzPct val="25000"/>
              <a:buNone/>
            </a:pPr>
            <a:r>
              <a:rPr lang="en" sz="1400" u="sng" dirty="0">
                <a:solidFill>
                  <a:schemeClr val="hlink"/>
                </a:solidFill>
                <a:latin typeface="Calibri"/>
                <a:ea typeface="Calibri"/>
                <a:cs typeface="Calibri"/>
                <a:sym typeface="Calibri"/>
                <a:hlinkClick r:id="rId7"/>
              </a:rPr>
              <a:t>http://pal.lternet.edu/education/photos</a:t>
            </a:r>
          </a:p>
          <a:p>
            <a:pPr marL="0" marR="0" lvl="0" indent="0" algn="l" rtl="0">
              <a:spcBef>
                <a:spcPts val="0"/>
              </a:spcBef>
              <a:buSzPct val="25000"/>
              <a:buNone/>
            </a:pPr>
            <a:r>
              <a:rPr lang="en" sz="1400" u="sng" dirty="0">
                <a:solidFill>
                  <a:schemeClr val="hlink"/>
                </a:solidFill>
                <a:latin typeface="Calibri"/>
                <a:ea typeface="Calibri"/>
                <a:cs typeface="Calibri"/>
                <a:sym typeface="Calibri"/>
                <a:hlinkClick r:id="rId7"/>
              </a:rPr>
              <a:t>/72157636881581306</a:t>
            </a:r>
          </a:p>
          <a:p>
            <a:pPr marL="0" marR="0" lvl="0" indent="0" algn="l" rtl="0">
              <a:spcBef>
                <a:spcPts val="0"/>
              </a:spcBef>
              <a:buSzPct val="25000"/>
              <a:buNone/>
            </a:pPr>
            <a:r>
              <a:rPr lang="en" sz="1400" dirty="0">
                <a:solidFill>
                  <a:schemeClr val="dk1"/>
                </a:solidFill>
                <a:latin typeface="Calibri"/>
                <a:ea typeface="Calibri"/>
                <a:cs typeface="Calibri"/>
                <a:sym typeface="Calibri"/>
              </a:rPr>
              <a:t> </a:t>
            </a:r>
          </a:p>
        </p:txBody>
      </p:sp>
      <p:pic>
        <p:nvPicPr>
          <p:cNvPr id="158" name="Shape 158"/>
          <p:cNvPicPr preferRelativeResize="0"/>
          <p:nvPr/>
        </p:nvPicPr>
        <p:blipFill rotWithShape="1">
          <a:blip r:embed="rId8">
            <a:alphaModFix/>
          </a:blip>
          <a:srcRect/>
          <a:stretch/>
        </p:blipFill>
        <p:spPr>
          <a:xfrm>
            <a:off x="55338" y="3364169"/>
            <a:ext cx="2376848" cy="1554458"/>
          </a:xfrm>
          <a:prstGeom prst="rect">
            <a:avLst/>
          </a:prstGeom>
          <a:noFill/>
          <a:ln>
            <a:noFill/>
          </a:ln>
        </p:spPr>
      </p:pic>
      <p:pic>
        <p:nvPicPr>
          <p:cNvPr id="159" name="Shape 159" descr="earthlogo"/>
          <p:cNvPicPr preferRelativeResize="0"/>
          <p:nvPr/>
        </p:nvPicPr>
        <p:blipFill rotWithShape="1">
          <a:blip r:embed="rId9">
            <a:alphaModFix/>
          </a:blip>
          <a:srcRect/>
          <a:stretch/>
        </p:blipFill>
        <p:spPr>
          <a:xfrm>
            <a:off x="7567101" y="3990779"/>
            <a:ext cx="1419225" cy="3440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72" name="Rectangle 1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solidFill>
            <a:schemeClr val="bg1"/>
          </a:solidFill>
          <a:ln>
            <a:noFill/>
          </a:ln>
          <a:effectLst/>
        </p:spPr>
      </p:sp>
      <p:pic>
        <p:nvPicPr>
          <p:cNvPr id="167" name="Shape 167" descr="58BD73F4-B5B1-453F-BA58-423298F12136.JPG"/>
          <p:cNvPicPr preferRelativeResize="0"/>
          <p:nvPr/>
        </p:nvPicPr>
        <p:blipFill>
          <a:blip r:embed="rId3">
            <a:extLst/>
          </a:blip>
          <a:stretch>
            <a:fillRect/>
          </a:stretch>
        </p:blipFill>
        <p:spPr>
          <a:xfrm>
            <a:off x="4117647" y="369429"/>
            <a:ext cx="4410597" cy="4410597"/>
          </a:xfrm>
          <a:prstGeom prst="rect">
            <a:avLst/>
          </a:prstGeom>
          <a:noFill/>
        </p:spPr>
      </p:pic>
      <p:sp>
        <p:nvSpPr>
          <p:cNvPr id="110" name="Rectangle 10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3249230" cy="4634664"/>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2932700"/>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4" name="Shape 164"/>
          <p:cNvSpPr txBox="1">
            <a:spLocks noGrp="1"/>
          </p:cNvSpPr>
          <p:nvPr>
            <p:ph type="title"/>
          </p:nvPr>
        </p:nvSpPr>
        <p:spPr>
          <a:xfrm>
            <a:off x="505677" y="685800"/>
            <a:ext cx="2743200" cy="2165684"/>
          </a:xfrm>
          <a:prstGeom prst="rect">
            <a:avLst/>
          </a:prstGeom>
        </p:spPr>
        <p:txBody>
          <a:bodyPr vert="horz" lIns="91440" tIns="45720" rIns="91440" bIns="45720" rtlCol="0" anchor="b" anchorCtr="0">
            <a:normAutofit/>
          </a:bodyPr>
          <a:lstStyle/>
          <a:p>
            <a:pPr algn="ctr">
              <a:spcBef>
                <a:spcPct val="0"/>
              </a:spcBef>
            </a:pPr>
            <a:r>
              <a:rPr lang="en-US" sz="2000" kern="1200">
                <a:solidFill>
                  <a:schemeClr val="bg1"/>
                </a:solidFill>
                <a:latin typeface="+mj-lt"/>
                <a:ea typeface="+mj-ea"/>
                <a:cs typeface="+mj-cs"/>
              </a:rPr>
              <a:t>Over time, the equipment has become more sophisticated</a:t>
            </a:r>
            <a:br>
              <a:rPr lang="en-US" sz="2000" kern="1200">
                <a:solidFill>
                  <a:schemeClr val="bg1"/>
                </a:solidFill>
                <a:latin typeface="+mj-lt"/>
                <a:ea typeface="+mj-ea"/>
                <a:cs typeface="+mj-cs"/>
              </a:rPr>
            </a:br>
            <a:br>
              <a:rPr lang="en-US" sz="2000" kern="1200">
                <a:solidFill>
                  <a:schemeClr val="bg1"/>
                </a:solidFill>
                <a:latin typeface="+mj-lt"/>
                <a:ea typeface="+mj-ea"/>
                <a:cs typeface="+mj-cs"/>
              </a:rPr>
            </a:br>
            <a:r>
              <a:rPr lang="en-US" sz="2000" kern="1200">
                <a:solidFill>
                  <a:schemeClr val="bg1"/>
                </a:solidFill>
                <a:latin typeface="+mj-lt"/>
                <a:ea typeface="+mj-ea"/>
                <a:cs typeface="+mj-cs"/>
              </a:rPr>
              <a:t>1970’s vs. present day</a:t>
            </a:r>
            <a:br>
              <a:rPr lang="en-US" sz="2000" kern="1200">
                <a:solidFill>
                  <a:schemeClr val="bg1"/>
                </a:solidFill>
                <a:latin typeface="+mj-lt"/>
                <a:ea typeface="+mj-ea"/>
                <a:cs typeface="+mj-cs"/>
              </a:rPr>
            </a:br>
            <a:endParaRPr lang="en-US" sz="2000" kern="1200">
              <a:solidFill>
                <a:schemeClr val="bg1"/>
              </a:solidFill>
              <a:latin typeface="+mj-lt"/>
              <a:ea typeface="+mj-ea"/>
              <a:cs typeface="+mj-cs"/>
            </a:endParaRPr>
          </a:p>
        </p:txBody>
      </p:sp>
      <p:sp>
        <p:nvSpPr>
          <p:cNvPr id="166" name="Shape 166"/>
          <p:cNvSpPr txBox="1">
            <a:spLocks noGrp="1"/>
          </p:cNvSpPr>
          <p:nvPr>
            <p:ph type="body" idx="2"/>
          </p:nvPr>
        </p:nvSpPr>
        <p:spPr>
          <a:xfrm>
            <a:off x="4629150" y="1369218"/>
            <a:ext cx="3886200" cy="3263400"/>
          </a:xfrm>
          <a:prstGeom prst="rect">
            <a:avLst/>
          </a:prstGeom>
        </p:spPr>
        <p:txBody>
          <a:bodyPr lIns="68575" tIns="68575" rIns="68575" bIns="68575" anchor="t" anchorCtr="0">
            <a:noAutofit/>
          </a:bodyPr>
          <a:lstStyle/>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endParaRPr sz="1100"/>
          </a:p>
        </p:txBody>
      </p:sp>
      <p:sp>
        <p:nvSpPr>
          <p:cNvPr id="136" name="Shape 136"/>
          <p:cNvSpPr/>
          <p:nvPr/>
        </p:nvSpPr>
        <p:spPr>
          <a:xfrm>
            <a:off x="473282" y="4699372"/>
            <a:ext cx="4992280" cy="553998"/>
          </a:xfrm>
          <a:prstGeom prst="rect">
            <a:avLst/>
          </a:prstGeom>
          <a:noFill/>
          <a:ln>
            <a:noFill/>
          </a:ln>
        </p:spPr>
        <p:txBody>
          <a:bodyPr lIns="68575" tIns="34275" rIns="68575" bIns="34275"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137" name="Shape 137" descr="The Argo stop-motion animation aims to inspire children (and adults) to engage with marine science. It is quirky, fun and informative at the same time. The animation explains what an Argo float is, how it operates and how all this data helps us to understand the ocean circulation and climate.  Oceanographers have deployed more than 3500 robotic profiling floats into the global oceans as part of the international Argo program over the past 15 years. Argo floats measure water properties such as temperature, salinity and pressure from the surface to a depth of two kilometres. Floats can change their buoyancy by pumping oil into and out of an external bladder, which allows them to sink, drift with the ocean currents and measure data as they rise to the surface. The floats send their data and location back to processing centers on land via the satellite network. Each float repeats this cycle every 10 days and can drift in the oceans measuring data for as long as 4 to 7 years.  Story: Malou Zuidema &amp; Esmee van Wijk Artist: Malou Zuidema Scientist: Esmee van Wijk Voice-over: Jan Zika Thanks to: Australia Argo Team Supported by: CSIRO, Argo and IMOS  For more information: Science: www.imos.org.au/argo/html Art: www.malouzuidema.com" title="Argo Floats : How do we measure the ocean?">
            <a:hlinkClick r:id="rId3"/>
          </p:cNvPr>
          <p:cNvSpPr/>
          <p:nvPr/>
        </p:nvSpPr>
        <p:spPr>
          <a:xfrm>
            <a:off x="915956" y="0"/>
            <a:ext cx="6857980" cy="5143500"/>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Shape 179"/>
        <p:cNvGrpSpPr/>
        <p:nvPr/>
      </p:nvGrpSpPr>
      <p:grpSpPr>
        <a:xfrm>
          <a:off x="0" y="0"/>
          <a:ext cx="0" cy="0"/>
          <a:chOff x="0" y="0"/>
          <a:chExt cx="0" cy="0"/>
        </a:xfrm>
      </p:grpSpPr>
      <p:sp>
        <p:nvSpPr>
          <p:cNvPr id="187" name="Rectangle 18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solidFill>
            <a:schemeClr val="bg1">
              <a:lumMod val="95000"/>
              <a:lumOff val="5000"/>
            </a:schemeClr>
          </a:solidFill>
          <a:effectLst/>
        </p:spPr>
      </p:sp>
      <p:pic>
        <p:nvPicPr>
          <p:cNvPr id="181" name="Shape 181" descr="A large ship in a body of water&#10;&#10;Description generated with very high confidence">
            <a:hlinkClick r:id="rId3"/>
          </p:cNvPr>
          <p:cNvPicPr preferRelativeResize="0">
            <a:picLocks noGrp="1"/>
          </p:cNvPicPr>
          <p:nvPr>
            <p:ph type="body" idx="1"/>
          </p:nvPr>
        </p:nvPicPr>
        <p:blipFill rotWithShape="1">
          <a:blip r:embed="rId4">
            <a:extLst/>
          </a:blip>
          <a:srcRect t="17582"/>
          <a:stretch/>
        </p:blipFill>
        <p:spPr>
          <a:xfrm>
            <a:off x="20" y="10"/>
            <a:ext cx="9143980" cy="3428990"/>
          </a:xfrm>
          <a:prstGeom prst="rect">
            <a:avLst/>
          </a:prstGeom>
          <a:noFill/>
        </p:spPr>
      </p:pic>
      <p:cxnSp>
        <p:nvCxnSpPr>
          <p:cNvPr id="125" name="Straight Connector 12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3948079"/>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82" name="Shape 182" descr="earthlogo"/>
          <p:cNvPicPr preferRelativeResize="0"/>
          <p:nvPr/>
        </p:nvPicPr>
        <p:blipFill rotWithShape="1">
          <a:blip r:embed="rId5">
            <a:alphaModFix/>
          </a:blip>
          <a:srcRect/>
          <a:stretch/>
        </p:blipFill>
        <p:spPr>
          <a:xfrm>
            <a:off x="7617800" y="164031"/>
            <a:ext cx="1419225" cy="344091"/>
          </a:xfrm>
          <a:prstGeom prst="rect">
            <a:avLst/>
          </a:prstGeom>
          <a:noFill/>
          <a:ln>
            <a:noFill/>
          </a:ln>
        </p:spPr>
      </p:pic>
      <p:sp>
        <p:nvSpPr>
          <p:cNvPr id="180" name="Shape 180"/>
          <p:cNvSpPr txBox="1">
            <a:spLocks noGrp="1"/>
          </p:cNvSpPr>
          <p:nvPr>
            <p:ph type="title"/>
          </p:nvPr>
        </p:nvSpPr>
        <p:spPr>
          <a:xfrm>
            <a:off x="324852" y="3818821"/>
            <a:ext cx="5875644" cy="948441"/>
          </a:xfrm>
          <a:prstGeom prst="rect">
            <a:avLst/>
          </a:prstGeom>
        </p:spPr>
        <p:txBody>
          <a:bodyPr vert="horz" lIns="91440" tIns="45720" rIns="91440" bIns="45720" rtlCol="0" anchor="ctr" anchorCtr="0">
            <a:normAutofit/>
          </a:bodyPr>
          <a:lstStyle/>
          <a:p>
            <a:pPr marL="0" marR="0" lvl="0" indent="0" algn="r">
              <a:spcBef>
                <a:spcPct val="0"/>
              </a:spcBef>
              <a:buClr>
                <a:schemeClr val="dk1"/>
              </a:buClr>
              <a:buSzPct val="25000"/>
            </a:pPr>
            <a:r>
              <a:rPr lang="en-US" sz="2400" b="1" i="0" u="none" strike="noStrike" kern="1200" cap="none">
                <a:solidFill>
                  <a:schemeClr val="tx1"/>
                </a:solidFill>
                <a:latin typeface="+mj-lt"/>
                <a:ea typeface="+mj-ea"/>
                <a:cs typeface="+mj-cs"/>
                <a:sym typeface="Calibri"/>
              </a:rPr>
              <a:t>Working together, scientists have produced large accessible data sets.</a:t>
            </a: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2C8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close up of a map&#10;&#10;Description generated with high confid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138" y="482600"/>
            <a:ext cx="5905723" cy="41782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0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369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map&#10;&#10;Description generated with high confidence">
            <a:extLst>
              <a:ext uri="{FF2B5EF4-FFF2-40B4-BE49-F238E27FC236}">
                <a16:creationId xmlns:a16="http://schemas.microsoft.com/office/drawing/2014/main" id="{0741E85C-0CD5-4646-8A3D-50D13D889409}"/>
              </a:ext>
            </a:extLst>
          </p:cNvPr>
          <p:cNvPicPr>
            <a:picLocks noChangeAspect="1"/>
          </p:cNvPicPr>
          <p:nvPr/>
        </p:nvPicPr>
        <p:blipFill>
          <a:blip r:embed="rId2"/>
          <a:stretch>
            <a:fillRect/>
          </a:stretch>
        </p:blipFill>
        <p:spPr>
          <a:xfrm>
            <a:off x="2062511" y="482600"/>
            <a:ext cx="5018976" cy="4178299"/>
          </a:xfrm>
          <a:prstGeom prst="rect">
            <a:avLst/>
          </a:prstGeom>
        </p:spPr>
      </p:pic>
    </p:spTree>
    <p:extLst>
      <p:ext uri="{BB962C8B-B14F-4D97-AF65-F5344CB8AC3E}">
        <p14:creationId xmlns:p14="http://schemas.microsoft.com/office/powerpoint/2010/main" val="227593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Data From the Float</a:t>
            </a:r>
          </a:p>
        </p:txBody>
      </p:sp>
      <p:sp>
        <p:nvSpPr>
          <p:cNvPr id="188" name="Shape 188"/>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US" dirty="0"/>
              <a:t>How does the float work?</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B1E006-BBE7-43DA-8BFA-76A27F6F634E}"/>
              </a:ext>
            </a:extLst>
          </p:cNvPr>
          <p:cNvSpPr/>
          <p:nvPr/>
        </p:nvSpPr>
        <p:spPr>
          <a:xfrm>
            <a:off x="287079" y="353212"/>
            <a:ext cx="2668772" cy="2677656"/>
          </a:xfrm>
          <a:prstGeom prst="rect">
            <a:avLst/>
          </a:prstGeom>
        </p:spPr>
        <p:txBody>
          <a:bodyPr wrap="square">
            <a:spAutoFit/>
          </a:bodyPr>
          <a:lstStyle/>
          <a:p>
            <a:pPr defTabSz="685800"/>
            <a:r>
              <a:rPr lang="en-US" kern="1200" dirty="0">
                <a:latin typeface="Arial" panose="020B0604020202020204" pitchFamily="34" charset="0"/>
                <a:cs typeface="Arial" panose="020B0604020202020204" pitchFamily="34" charset="0"/>
              </a:rPr>
              <a:t>A set of chemical and biological sensors now exist that track the basics of ocean:</a:t>
            </a:r>
          </a:p>
          <a:p>
            <a:pPr defTabSz="685800"/>
            <a:endParaRPr lang="en-US" kern="1200" dirty="0">
              <a:latin typeface="Arial" panose="020B0604020202020204" pitchFamily="34" charset="0"/>
              <a:cs typeface="Arial" panose="020B0604020202020204" pitchFamily="34" charset="0"/>
            </a:endParaRPr>
          </a:p>
          <a:p>
            <a:pPr marL="285750" indent="-285750" defTabSz="685800">
              <a:buFont typeface="Arial" panose="020B0604020202020204" pitchFamily="34" charset="0"/>
              <a:buChar char="•"/>
            </a:pPr>
            <a:r>
              <a:rPr lang="en-US" kern="1200" dirty="0">
                <a:latin typeface="Arial" panose="020B0604020202020204" pitchFamily="34" charset="0"/>
                <a:cs typeface="Arial" panose="020B0604020202020204" pitchFamily="34" charset="0"/>
              </a:rPr>
              <a:t>respiration, </a:t>
            </a:r>
          </a:p>
          <a:p>
            <a:pPr marL="285750" indent="-285750" defTabSz="685800">
              <a:buFont typeface="Arial" panose="020B0604020202020204" pitchFamily="34" charset="0"/>
              <a:buChar char="•"/>
            </a:pPr>
            <a:r>
              <a:rPr lang="en-US" kern="1200" dirty="0">
                <a:latin typeface="Arial" panose="020B0604020202020204" pitchFamily="34" charset="0"/>
                <a:cs typeface="Arial" panose="020B0604020202020204" pitchFamily="34" charset="0"/>
              </a:rPr>
              <a:t>net production by phytoplankton,</a:t>
            </a:r>
          </a:p>
          <a:p>
            <a:pPr marL="285750" indent="-285750" defTabSz="685800">
              <a:buFont typeface="Arial" panose="020B0604020202020204" pitchFamily="34" charset="0"/>
              <a:buChar char="•"/>
            </a:pPr>
            <a:r>
              <a:rPr lang="en-US" kern="1200" dirty="0">
                <a:latin typeface="Arial" panose="020B0604020202020204" pitchFamily="34" charset="0"/>
                <a:cs typeface="Arial" panose="020B0604020202020204" pitchFamily="34" charset="0"/>
              </a:rPr>
              <a:t>biomass, </a:t>
            </a:r>
          </a:p>
          <a:p>
            <a:pPr marL="285750" indent="-285750" defTabSz="685800">
              <a:buFont typeface="Arial" panose="020B0604020202020204" pitchFamily="34" charset="0"/>
              <a:buChar char="•"/>
            </a:pPr>
            <a:r>
              <a:rPr lang="en-US" kern="1200" dirty="0">
                <a:latin typeface="Arial" panose="020B0604020202020204" pitchFamily="34" charset="0"/>
                <a:cs typeface="Arial" panose="020B0604020202020204" pitchFamily="34" charset="0"/>
              </a:rPr>
              <a:t>chlorophyll, </a:t>
            </a:r>
          </a:p>
          <a:p>
            <a:pPr marL="285750" indent="-285750" defTabSz="685800">
              <a:buFont typeface="Arial" panose="020B0604020202020204" pitchFamily="34" charset="0"/>
              <a:buChar char="•"/>
            </a:pPr>
            <a:r>
              <a:rPr lang="en-US" kern="1200" dirty="0">
                <a:latin typeface="Arial" panose="020B0604020202020204" pitchFamily="34" charset="0"/>
                <a:cs typeface="Arial" panose="020B0604020202020204" pitchFamily="34" charset="0"/>
              </a:rPr>
              <a:t>ocean acidification, </a:t>
            </a:r>
          </a:p>
          <a:p>
            <a:pPr marL="285750" indent="-285750" defTabSz="685800">
              <a:buFont typeface="Arial" panose="020B0604020202020204" pitchFamily="34" charset="0"/>
              <a:buChar char="•"/>
            </a:pPr>
            <a:r>
              <a:rPr lang="en-US" kern="1200" dirty="0">
                <a:latin typeface="Arial" panose="020B0604020202020204" pitchFamily="34" charset="0"/>
                <a:cs typeface="Arial" panose="020B0604020202020204" pitchFamily="34" charset="0"/>
              </a:rPr>
              <a:t>ocean deoxygenation….</a:t>
            </a:r>
          </a:p>
          <a:p>
            <a:pPr defTabSz="685800"/>
            <a:endParaRPr lang="en-US" kern="1200" dirty="0">
              <a:latin typeface="Times New Roman"/>
            </a:endParaRPr>
          </a:p>
        </p:txBody>
      </p:sp>
      <p:pic>
        <p:nvPicPr>
          <p:cNvPr id="16" name="Picture 15" descr="A picture containing indoor, wall, kitchen, counter&#10;&#10;Description generated with very high confidence">
            <a:extLst>
              <a:ext uri="{FF2B5EF4-FFF2-40B4-BE49-F238E27FC236}">
                <a16:creationId xmlns:a16="http://schemas.microsoft.com/office/drawing/2014/main" id="{4C1E3858-F064-415B-BDF1-F0D6A34EB92F}"/>
              </a:ext>
            </a:extLst>
          </p:cNvPr>
          <p:cNvPicPr>
            <a:picLocks noChangeAspect="1"/>
          </p:cNvPicPr>
          <p:nvPr/>
        </p:nvPicPr>
        <p:blipFill>
          <a:blip r:embed="rId2"/>
          <a:stretch>
            <a:fillRect/>
          </a:stretch>
        </p:blipFill>
        <p:spPr>
          <a:xfrm>
            <a:off x="3078872" y="435934"/>
            <a:ext cx="5852895" cy="3899491"/>
          </a:xfrm>
          <a:prstGeom prst="rect">
            <a:avLst/>
          </a:prstGeom>
        </p:spPr>
      </p:pic>
    </p:spTree>
    <p:extLst>
      <p:ext uri="{BB962C8B-B14F-4D97-AF65-F5344CB8AC3E}">
        <p14:creationId xmlns:p14="http://schemas.microsoft.com/office/powerpoint/2010/main" val="210334928"/>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214</Words>
  <Application>Microsoft Office PowerPoint</Application>
  <PresentationFormat>On-screen Show (16:9)</PresentationFormat>
  <Paragraphs>31</Paragraphs>
  <Slides>16</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Palatino</vt:lpstr>
      <vt:lpstr>Times New Roman</vt:lpstr>
      <vt:lpstr>simple-light-2</vt:lpstr>
      <vt:lpstr>Office Theme</vt:lpstr>
      <vt:lpstr>Adopt a Float Program</vt:lpstr>
      <vt:lpstr>Oceanographers and polar scientists get to do all kinds of cool fieldwork to collect the data.</vt:lpstr>
      <vt:lpstr>Over time, the equipment has become more sophisticated  1970’s vs. present day </vt:lpstr>
      <vt:lpstr>PowerPoint Presentation</vt:lpstr>
      <vt:lpstr>Working together, scientists have produced large accessible data sets.</vt:lpstr>
      <vt:lpstr>PowerPoint Presentation</vt:lpstr>
      <vt:lpstr>PowerPoint Presentation</vt:lpstr>
      <vt:lpstr>Data From the Float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it is up to us (you) to work with the data. Are you ready to submerge yourself?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chierici</dc:creator>
  <cp:lastModifiedBy>joanna chierici</cp:lastModifiedBy>
  <cp:revision>4</cp:revision>
  <dcterms:modified xsi:type="dcterms:W3CDTF">2017-08-31T19:03:33Z</dcterms:modified>
</cp:coreProperties>
</file>