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6161731-B20C-4381-B1DF-85E93E61B627}">
  <a:tblStyle styleId="{26161731-B20C-4381-B1DF-85E93E61B62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8EBF5"/>
          </a:solidFill>
        </a:fill>
      </a:tcStyle>
    </a:wholeTbl>
    <a:band1H>
      <a:tcStyle>
        <a:fill>
          <a:solidFill>
            <a:srgbClr val="CDD4EA"/>
          </a:solidFill>
        </a:fill>
      </a:tcStyle>
    </a:band1H>
    <a:band1V>
      <a:tcStyle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0" name="Shape 2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hyperlink" Target="http://lima.nasa.gov/pdf/A3_overview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news.science360.gov/obj/video/52c64827-0463-443a-bfa5-317073944ed7/digital-eye-sky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hyperlink" Target="https://earthexplorer.usgs.gov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fEZc4s-OC5yX9BrKRapL6N8dhXX5YDR2sI5STrZEkMzWmArAKebw8Rsypyf1Ri3sve5q0l9Yhj7cox_flqGSpfmo_AVGZVgo8Xhfb8KoPm9azTLvnftYIEyEbz8sNQf9Bq07zAIz" id="85" name="Shape 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0449" y="1766401"/>
            <a:ext cx="10901470" cy="215303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ctrTitle"/>
          </p:nvPr>
        </p:nvSpPr>
        <p:spPr>
          <a:xfrm>
            <a:off x="707010" y="4502330"/>
            <a:ext cx="10765409" cy="12072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an Eye in the Sky…</a:t>
            </a: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1376312" y="5665510"/>
            <a:ext cx="9426805" cy="7191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Using Satellites and drones to do scientific research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Shape 16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72185"/>
            <a:ext cx="12192000" cy="357795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556531" y="643466"/>
            <a:ext cx="11210924" cy="74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Our Study Group: Humpback whales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242887" y="6443662"/>
            <a:ext cx="2604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Image: Ari S. Friedlaender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838200" y="365125"/>
            <a:ext cx="431958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</a:t>
            </a:r>
            <a:b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Antarctic Peninsula</a:t>
            </a:r>
          </a:p>
        </p:txBody>
      </p:sp>
      <p:pic>
        <p:nvPicPr>
          <p:cNvPr descr="A close up of a map  Description generated with high confidence" id="175" name="Shape 17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03521" y="365125"/>
            <a:ext cx="5983629" cy="597615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838200" y="6400800"/>
            <a:ext cx="53998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From: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http://lima.nasa.gov/pdf/A3_overview.pdf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1" name="Shape 181"/>
          <p:cNvCxnSpPr/>
          <p:nvPr/>
        </p:nvCxnSpPr>
        <p:spPr>
          <a:xfrm>
            <a:off x="655320" y="2316480"/>
            <a:ext cx="4937760" cy="0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2" name="Shape 182"/>
          <p:cNvSpPr/>
          <p:nvPr/>
        </p:nvSpPr>
        <p:spPr>
          <a:xfrm>
            <a:off x="5878848" y="10"/>
            <a:ext cx="6313149" cy="6857987"/>
          </a:xfrm>
          <a:custGeom>
            <a:pathLst>
              <a:path extrusionOk="0" h="120000" w="120000">
                <a:moveTo>
                  <a:pt x="1246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62611" y="120000"/>
                </a:lnTo>
                <a:lnTo>
                  <a:pt x="61506" y="119388"/>
                </a:lnTo>
                <a:cubicBezTo>
                  <a:pt x="24543" y="97861"/>
                  <a:pt x="0" y="59896"/>
                  <a:pt x="0" y="16654"/>
                </a:cubicBezTo>
                <a:cubicBezTo>
                  <a:pt x="0" y="12723"/>
                  <a:pt x="202" y="8835"/>
                  <a:pt x="599" y="5000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Shape 183"/>
          <p:cNvSpPr txBox="1"/>
          <p:nvPr>
            <p:ph type="title"/>
          </p:nvPr>
        </p:nvSpPr>
        <p:spPr>
          <a:xfrm>
            <a:off x="655320" y="365125"/>
            <a:ext cx="5120113" cy="1692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the Scientist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55320" y="2575033"/>
            <a:ext cx="5120113" cy="3640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 Friedlaender is an Associate Professor at Oregon State University’s Marine Mammal Institute. 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 research focuses on developing new tags and tag sensors to study the underwater foraging behavior of marine mammals.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main focus of his research is on humpback and minke whales in Antarctica, and blue and fin whales in California waters. </a:t>
            </a:r>
          </a:p>
          <a:p>
            <a:pPr indent="-228600" lvl="0" marL="22860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Ari’s passion for research and education has helped lead to new visualization tools that can be shared with broader audiences and students of all ages.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14325" y="6515100"/>
            <a:ext cx="50351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From: http://www.mbari.org/earth-2017-scientists/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1" name="Shape 191"/>
          <p:cNvCxnSpPr/>
          <p:nvPr/>
        </p:nvCxnSpPr>
        <p:spPr>
          <a:xfrm rot="10800000">
            <a:off x="1508759" y="3431555"/>
            <a:ext cx="0" cy="1737359"/>
          </a:xfrm>
          <a:prstGeom prst="straightConnector1">
            <a:avLst/>
          </a:prstGeom>
          <a:noFill/>
          <a:ln cap="sq" cmpd="sng" w="190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92" name="Shape 192"/>
          <p:cNvSpPr/>
          <p:nvPr/>
        </p:nvSpPr>
        <p:spPr>
          <a:xfrm>
            <a:off x="8701146" y="5004580"/>
            <a:ext cx="962395" cy="962395"/>
          </a:xfrm>
          <a:prstGeom prst="ellipse">
            <a:avLst/>
          </a:prstGeom>
          <a:solidFill>
            <a:srgbClr val="245185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10463725" y="4865964"/>
            <a:ext cx="293695" cy="293695"/>
          </a:xfrm>
          <a:prstGeom prst="ellipse">
            <a:avLst/>
          </a:prstGeom>
          <a:solidFill>
            <a:srgbClr val="53BADC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A person wearing a hat  Description generated with very high confidence" id="194" name="Shape 194"/>
          <p:cNvSpPr/>
          <p:nvPr/>
        </p:nvSpPr>
        <p:spPr>
          <a:xfrm>
            <a:off x="6492114" y="10"/>
            <a:ext cx="5699886" cy="4059234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16595"/>
                </a:lnTo>
                <a:lnTo>
                  <a:pt x="116334" y="117670"/>
                </a:lnTo>
                <a:cubicBezTo>
                  <a:pt x="110447" y="119200"/>
                  <a:pt x="104378" y="120000"/>
                  <a:pt x="98175" y="120000"/>
                </a:cubicBezTo>
                <a:cubicBezTo>
                  <a:pt x="48556" y="120000"/>
                  <a:pt x="7451" y="68813"/>
                  <a:pt x="180" y="1993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/>
          <p:nvPr>
            <p:ph type="title"/>
          </p:nvPr>
        </p:nvSpPr>
        <p:spPr>
          <a:xfrm>
            <a:off x="640079" y="4526280"/>
            <a:ext cx="7410681" cy="17373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 the Scientist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40079" y="595293"/>
            <a:ext cx="5676637" cy="3463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W. Johnston, Ph.D. is Assistant Professor of the Practice of Marine Conservation &amp; Ecology at Duke University Marine Laboratory.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works with Ari to produce the drone images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is using new technology to study the ecology and habitat needs of marine vertebrates in relation to pressing conservation issues, and advance new ways to communicate science effectively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5333101" y="6424498"/>
            <a:ext cx="527747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From:https://sites.nicholas.duke.edu/johnston/about/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838200" y="6216442"/>
            <a:ext cx="9955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From: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https://news.science360.gov/obj/video/52c64827-0463-443a-bfa5-317073944ed7/digital-eye-sky</a:t>
            </a:r>
          </a:p>
        </p:txBody>
      </p:sp>
      <p:sp>
        <p:nvSpPr>
          <p:cNvPr id="204" name="Shape 204" title="whale drone video.mp4"/>
          <p:cNvSpPr/>
          <p:nvPr/>
        </p:nvSpPr>
        <p:spPr>
          <a:xfrm>
            <a:off x="2122537" y="0"/>
            <a:ext cx="7946925" cy="596019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0" name="Shape 2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239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lt2">
              <a:alpha val="9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2" name="Shape 212"/>
          <p:cNvCxnSpPr/>
          <p:nvPr/>
        </p:nvCxnSpPr>
        <p:spPr>
          <a:xfrm>
            <a:off x="0" y="5241982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cxnSp>
        <p:nvCxnSpPr>
          <p:cNvPr id="213" name="Shape 213"/>
          <p:cNvCxnSpPr/>
          <p:nvPr/>
        </p:nvCxnSpPr>
        <p:spPr>
          <a:xfrm>
            <a:off x="0" y="6134851"/>
            <a:ext cx="12192000" cy="0"/>
          </a:xfrm>
          <a:prstGeom prst="straightConnector1">
            <a:avLst/>
          </a:prstGeom>
          <a:noFill/>
          <a:ln cap="flat" cmpd="sng" w="41275">
            <a:solidFill>
              <a:schemeClr val="lt1">
                <a:alpha val="89803"/>
              </a:schemeClr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214" name="Shape 214"/>
          <p:cNvSpPr txBox="1"/>
          <p:nvPr>
            <p:ph type="title"/>
          </p:nvPr>
        </p:nvSpPr>
        <p:spPr>
          <a:xfrm>
            <a:off x="523875" y="5317239"/>
            <a:ext cx="11210924" cy="74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Deploying a drone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6831954" y="5346696"/>
            <a:ext cx="5360044" cy="1511304"/>
          </a:xfrm>
          <a:custGeom>
            <a:pathLst>
              <a:path extrusionOk="0" h="120000" w="120000">
                <a:moveTo>
                  <a:pt x="101763" y="0"/>
                </a:moveTo>
                <a:lnTo>
                  <a:pt x="120000" y="0"/>
                </a:lnTo>
                <a:lnTo>
                  <a:pt x="120000" y="83112"/>
                </a:lnTo>
                <a:lnTo>
                  <a:pt x="120000" y="119798"/>
                </a:lnTo>
                <a:lnTo>
                  <a:pt x="120000" y="120000"/>
                </a:lnTo>
                <a:lnTo>
                  <a:pt x="101763" y="120000"/>
                </a:lnTo>
                <a:lnTo>
                  <a:pt x="56549" y="120000"/>
                </a:lnTo>
                <a:lnTo>
                  <a:pt x="0" y="120000"/>
                </a:lnTo>
                <a:lnTo>
                  <a:pt x="15618" y="0"/>
                </a:lnTo>
                <a:lnTo>
                  <a:pt x="101763" y="0"/>
                </a:lnTo>
                <a:close/>
              </a:path>
            </a:pathLst>
          </a:custGeom>
          <a:solidFill>
            <a:schemeClr val="dk1">
              <a:alpha val="84705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0" y="5346694"/>
            <a:ext cx="7346604" cy="1511306"/>
          </a:xfrm>
          <a:custGeom>
            <a:pathLst>
              <a:path extrusionOk="0" h="120000" w="120000">
                <a:moveTo>
                  <a:pt x="0" y="0"/>
                </a:moveTo>
                <a:lnTo>
                  <a:pt x="3911" y="0"/>
                </a:lnTo>
                <a:lnTo>
                  <a:pt x="19757" y="0"/>
                </a:lnTo>
                <a:lnTo>
                  <a:pt x="39295" y="0"/>
                </a:lnTo>
                <a:lnTo>
                  <a:pt x="39295" y="201"/>
                </a:lnTo>
                <a:lnTo>
                  <a:pt x="45753" y="201"/>
                </a:lnTo>
                <a:lnTo>
                  <a:pt x="45753" y="0"/>
                </a:lnTo>
                <a:lnTo>
                  <a:pt x="120000" y="0"/>
                </a:lnTo>
                <a:lnTo>
                  <a:pt x="108605" y="119999"/>
                </a:lnTo>
                <a:lnTo>
                  <a:pt x="45753" y="119999"/>
                </a:lnTo>
                <a:lnTo>
                  <a:pt x="45753" y="119999"/>
                </a:lnTo>
                <a:lnTo>
                  <a:pt x="39295" y="119999"/>
                </a:lnTo>
                <a:lnTo>
                  <a:pt x="39295" y="120000"/>
                </a:lnTo>
                <a:lnTo>
                  <a:pt x="21780" y="120000"/>
                </a:lnTo>
                <a:lnTo>
                  <a:pt x="19914" y="120000"/>
                </a:lnTo>
                <a:lnTo>
                  <a:pt x="19757" y="120000"/>
                </a:lnTo>
                <a:lnTo>
                  <a:pt x="3911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75" y="965199"/>
            <a:ext cx="6698414" cy="3583863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 txBox="1"/>
          <p:nvPr>
            <p:ph idx="1" type="body"/>
          </p:nvPr>
        </p:nvSpPr>
        <p:spPr>
          <a:xfrm>
            <a:off x="7534654" y="965199"/>
            <a:ext cx="4008101" cy="40204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measure the size of the whale using drone images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</a:p>
        </p:txBody>
      </p:sp>
      <p:grpSp>
        <p:nvGrpSpPr>
          <p:cNvPr id="228" name="Shape 228"/>
          <p:cNvGrpSpPr/>
          <p:nvPr/>
        </p:nvGrpSpPr>
        <p:grpSpPr>
          <a:xfrm>
            <a:off x="838200" y="1826984"/>
            <a:ext cx="10515600" cy="4348618"/>
            <a:chOff x="0" y="1359"/>
            <a:chExt cx="10515600" cy="4348618"/>
          </a:xfrm>
        </p:grpSpPr>
        <p:sp>
          <p:nvSpPr>
            <p:cNvPr id="229" name="Shape 229"/>
            <p:cNvSpPr/>
            <p:nvPr/>
          </p:nvSpPr>
          <p:spPr>
            <a:xfrm>
              <a:off x="2103119" y="1359"/>
              <a:ext cx="8412480" cy="1393787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2103119" y="1359"/>
              <a:ext cx="841248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4000" lIns="163225" rIns="163225" tIns="35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Measure the images on the copies provided and check your answers. </a:t>
              </a: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Calculate your percentage error (if any)</a:t>
              </a:r>
            </a:p>
          </p:txBody>
        </p:sp>
        <p:sp>
          <p:nvSpPr>
            <p:cNvPr id="231" name="Shape 231"/>
            <p:cNvSpPr/>
            <p:nvPr/>
          </p:nvSpPr>
          <p:spPr>
            <a:xfrm>
              <a:off x="0" y="1359"/>
              <a:ext cx="2103120" cy="1393787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0" y="1359"/>
              <a:ext cx="210312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675" lIns="111275" rIns="111275" tIns="13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Measure</a:t>
              </a:r>
            </a:p>
          </p:txBody>
        </p:sp>
        <p:sp>
          <p:nvSpPr>
            <p:cNvPr id="233" name="Shape 233"/>
            <p:cNvSpPr/>
            <p:nvPr/>
          </p:nvSpPr>
          <p:spPr>
            <a:xfrm>
              <a:off x="2103119" y="1478775"/>
              <a:ext cx="8412480" cy="1393787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 txBox="1"/>
            <p:nvPr/>
          </p:nvSpPr>
          <p:spPr>
            <a:xfrm>
              <a:off x="2103119" y="1478775"/>
              <a:ext cx="841248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4000" lIns="163225" rIns="163225" tIns="35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your observations and measurements of the images to answer the questions on the worksheet</a:t>
              </a:r>
            </a:p>
          </p:txBody>
        </p:sp>
        <p:sp>
          <p:nvSpPr>
            <p:cNvPr id="235" name="Shape 235"/>
            <p:cNvSpPr/>
            <p:nvPr/>
          </p:nvSpPr>
          <p:spPr>
            <a:xfrm>
              <a:off x="0" y="1478775"/>
              <a:ext cx="2103120" cy="1393787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0" y="1478775"/>
              <a:ext cx="210312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675" lIns="111275" rIns="111275" tIns="13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Infer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2103119" y="2956190"/>
              <a:ext cx="8412480" cy="1393787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8" name="Shape 238"/>
            <p:cNvSpPr txBox="1"/>
            <p:nvPr/>
          </p:nvSpPr>
          <p:spPr>
            <a:xfrm>
              <a:off x="2103119" y="2956190"/>
              <a:ext cx="841248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4000" lIns="163225" rIns="163225" tIns="35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 ready to take part in the class discussion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2956190"/>
              <a:ext cx="2103120" cy="1393787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0" name="Shape 240"/>
            <p:cNvSpPr txBox="1"/>
            <p:nvPr/>
          </p:nvSpPr>
          <p:spPr>
            <a:xfrm>
              <a:off x="0" y="2956190"/>
              <a:ext cx="210312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675" lIns="111275" rIns="111275" tIns="13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Discuss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Shape 2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291" y="100011"/>
            <a:ext cx="9321270" cy="699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>
            <p:ph type="title"/>
          </p:nvPr>
        </p:nvSpPr>
        <p:spPr>
          <a:xfrm>
            <a:off x="640079" y="2074363"/>
            <a:ext cx="2752353" cy="2709275"/>
          </a:xfrm>
          <a:prstGeom prst="ellipse">
            <a:avLst/>
          </a:prstGeom>
          <a:solidFill>
            <a:srgbClr val="262626"/>
          </a:solidFill>
          <a:ln cap="flat" cmpd="thinThick" w="174625">
            <a:solidFill>
              <a:srgbClr val="26262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images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9839" y="502679"/>
            <a:ext cx="8005333" cy="585263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Shape 255"/>
          <p:cNvSpPr txBox="1"/>
          <p:nvPr/>
        </p:nvSpPr>
        <p:spPr>
          <a:xfrm rot="1663276">
            <a:off x="4823774" y="2764591"/>
            <a:ext cx="5477461" cy="1015662"/>
          </a:xfrm>
          <a:prstGeom prst="rect">
            <a:avLst/>
          </a:prstGeom>
          <a:solidFill>
            <a:srgbClr val="FFFF00"/>
          </a:solidFill>
          <a:ln cap="flat" cmpd="sng" w="571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COMING SOON!!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3821" y="672289"/>
            <a:ext cx="6553544" cy="552136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336884" y="321177"/>
            <a:ext cx="4332306" cy="6179552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Shape 94"/>
          <p:cNvCxnSpPr/>
          <p:nvPr/>
        </p:nvCxnSpPr>
        <p:spPr>
          <a:xfrm>
            <a:off x="1191125" y="3910267"/>
            <a:ext cx="2586789" cy="0"/>
          </a:xfrm>
          <a:prstGeom prst="straightConnector1">
            <a:avLst/>
          </a:prstGeom>
          <a:noFill/>
          <a:ln cap="flat" cmpd="sng" w="22225">
            <a:solidFill>
              <a:srgbClr val="D8D8D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95" name="Shape 95"/>
          <p:cNvSpPr txBox="1"/>
          <p:nvPr>
            <p:ph type="ctrTitle"/>
          </p:nvPr>
        </p:nvSpPr>
        <p:spPr>
          <a:xfrm>
            <a:off x="674237" y="914400"/>
            <a:ext cx="3657600" cy="28875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A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674237" y="4170501"/>
            <a:ext cx="3657600" cy="152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0A84D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E0A84D"/>
                </a:solidFill>
                <a:latin typeface="Calibri"/>
                <a:ea typeface="Calibri"/>
                <a:cs typeface="Calibri"/>
                <a:sym typeface="Calibri"/>
              </a:rPr>
              <a:t>Using Satellites to do scientific research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511008" y="6316062"/>
            <a:ext cx="54989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from: https://landsat.gsfc.nasa.gov/about/history/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text  Description generated with very high confidence" id="260" name="Shape 260"/>
          <p:cNvPicPr preferRelativeResize="0"/>
          <p:nvPr/>
        </p:nvPicPr>
        <p:blipFill rotWithShape="1">
          <a:blip r:embed="rId3">
            <a:alphaModFix/>
          </a:blip>
          <a:srcRect b="7989" l="0" r="1" t="0"/>
          <a:stretch/>
        </p:blipFill>
        <p:spPr>
          <a:xfrm>
            <a:off x="5120639" y="1904281"/>
            <a:ext cx="6233159" cy="427268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Shape 26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838200" y="1825625"/>
            <a:ext cx="379780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think the extra body weight affects the whales’ movement in general?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think the extra body weight affects the whales’ feeding habits?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you think the extra body weight affects the whales’ exploring habits?</a:t>
            </a: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/>
        </p:nvSpPr>
        <p:spPr>
          <a:xfrm>
            <a:off x="321563" y="320039"/>
            <a:ext cx="11548871" cy="6217919"/>
          </a:xfrm>
          <a:prstGeom prst="rect">
            <a:avLst/>
          </a:prstGeom>
          <a:solidFill>
            <a:schemeClr val="dk1">
              <a:alpha val="9803"/>
            </a:schemeClr>
          </a:solidFill>
          <a:ln cap="sq" cmpd="thinThick" w="127000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838200" y="6318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Satellite images From Landsat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838200" y="2057400"/>
            <a:ext cx="10515599" cy="387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July 23, 1972 the Earth Resources Technology Satellite was launched. This was eventually renamed to Landsat.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USGS &amp; NASA Landsat project is the world’s longest continuously-operating satellite project monitoring the Earth’s surface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recent, Landsat 8, was launched on February 11, 2013.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instruments on the Landsat satellites have acquired millions of images. 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Landsat scene is about 115 miles long and 115 miles wide.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>
              <a:alpha val="74901"/>
            </a:scheme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Shape 11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5475" y="1675226"/>
            <a:ext cx="8581048" cy="43941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>
            <p:ph type="title"/>
          </p:nvPr>
        </p:nvSpPr>
        <p:spPr>
          <a:xfrm>
            <a:off x="556531" y="643466"/>
            <a:ext cx="11210924" cy="744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Lets look at the Arctic – Bathurst Island, Canada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796375" y="6279046"/>
            <a:ext cx="43656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from : </a:t>
            </a: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https://earthexplorer.usgs.gov/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</a:t>
            </a:r>
          </a:p>
        </p:txBody>
      </p:sp>
      <p:grpSp>
        <p:nvGrpSpPr>
          <p:cNvPr id="119" name="Shape 119"/>
          <p:cNvGrpSpPr/>
          <p:nvPr/>
        </p:nvGrpSpPr>
        <p:grpSpPr>
          <a:xfrm>
            <a:off x="838200" y="1826984"/>
            <a:ext cx="10515600" cy="4348618"/>
            <a:chOff x="0" y="1359"/>
            <a:chExt cx="10515600" cy="4348618"/>
          </a:xfrm>
        </p:grpSpPr>
        <p:sp>
          <p:nvSpPr>
            <p:cNvPr id="120" name="Shape 120"/>
            <p:cNvSpPr/>
            <p:nvPr/>
          </p:nvSpPr>
          <p:spPr>
            <a:xfrm>
              <a:off x="2103119" y="1359"/>
              <a:ext cx="8412480" cy="1393787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 txBox="1"/>
            <p:nvPr/>
          </p:nvSpPr>
          <p:spPr>
            <a:xfrm>
              <a:off x="2103119" y="1359"/>
              <a:ext cx="841248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4000" lIns="163225" rIns="163225" tIns="35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Compare the images on the Landsat images PowerPoint or the color copies</a:t>
              </a:r>
            </a:p>
          </p:txBody>
        </p:sp>
        <p:sp>
          <p:nvSpPr>
            <p:cNvPr id="122" name="Shape 122"/>
            <p:cNvSpPr/>
            <p:nvPr/>
          </p:nvSpPr>
          <p:spPr>
            <a:xfrm>
              <a:off x="0" y="1359"/>
              <a:ext cx="2103120" cy="1393787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 txBox="1"/>
            <p:nvPr/>
          </p:nvSpPr>
          <p:spPr>
            <a:xfrm>
              <a:off x="0" y="1359"/>
              <a:ext cx="210312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675" lIns="111275" rIns="111275" tIns="13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Compare</a:t>
              </a:r>
            </a:p>
          </p:txBody>
        </p:sp>
        <p:sp>
          <p:nvSpPr>
            <p:cNvPr id="124" name="Shape 124"/>
            <p:cNvSpPr/>
            <p:nvPr/>
          </p:nvSpPr>
          <p:spPr>
            <a:xfrm>
              <a:off x="2103119" y="1478775"/>
              <a:ext cx="8412480" cy="1393787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 txBox="1"/>
            <p:nvPr/>
          </p:nvSpPr>
          <p:spPr>
            <a:xfrm>
              <a:off x="2103119" y="1478775"/>
              <a:ext cx="841248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4000" lIns="163225" rIns="163225" tIns="35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Use your observations of the images to answer the questions on the worksheet</a:t>
              </a:r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1478775"/>
              <a:ext cx="2103120" cy="1393787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 txBox="1"/>
            <p:nvPr/>
          </p:nvSpPr>
          <p:spPr>
            <a:xfrm>
              <a:off x="0" y="1478775"/>
              <a:ext cx="210312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675" lIns="111275" rIns="111275" tIns="13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Observe</a:t>
              </a:r>
            </a:p>
          </p:txBody>
        </p:sp>
        <p:sp>
          <p:nvSpPr>
            <p:cNvPr id="128" name="Shape 128"/>
            <p:cNvSpPr/>
            <p:nvPr/>
          </p:nvSpPr>
          <p:spPr>
            <a:xfrm>
              <a:off x="2103119" y="2956190"/>
              <a:ext cx="8412480" cy="1393787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 txBox="1"/>
            <p:nvPr/>
          </p:nvSpPr>
          <p:spPr>
            <a:xfrm>
              <a:off x="2103119" y="2956190"/>
              <a:ext cx="841248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4000" lIns="163225" rIns="163225" tIns="35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r>
                <a:rPr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Be ready to take part in the class discussion</a:t>
              </a:r>
            </a:p>
          </p:txBody>
        </p:sp>
        <p:sp>
          <p:nvSpPr>
            <p:cNvPr id="130" name="Shape 130"/>
            <p:cNvSpPr/>
            <p:nvPr/>
          </p:nvSpPr>
          <p:spPr>
            <a:xfrm>
              <a:off x="0" y="2956190"/>
              <a:ext cx="2103120" cy="1393787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0" y="2956190"/>
              <a:ext cx="2103120" cy="139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675" lIns="111275" rIns="111275" tIns="13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r>
                <a:rPr lang="en-US"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Discuss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Discussion:- What are some of the advantages or disadvantages of using satellite images for research</a:t>
            </a:r>
          </a:p>
        </p:txBody>
      </p:sp>
      <p:graphicFrame>
        <p:nvGraphicFramePr>
          <p:cNvPr id="137" name="Shape 137"/>
          <p:cNvGraphicFramePr/>
          <p:nvPr/>
        </p:nvGraphicFramePr>
        <p:xfrm>
          <a:off x="838200" y="20111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{26161731-B20C-4381-B1DF-85E93E61B627}</a:tableStyleId>
              </a:tblPr>
              <a:tblGrid>
                <a:gridCol w="5257800"/>
                <a:gridCol w="52578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</a:rPr>
                        <a:t>Advantages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800" u="none" cap="none" strike="noStrike">
                          <a:solidFill>
                            <a:schemeClr val="dk1"/>
                          </a:solidFill>
                        </a:rPr>
                        <a:t>Disadvantages</a:t>
                      </a: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321563" y="320039"/>
            <a:ext cx="11548871" cy="6217919"/>
          </a:xfrm>
          <a:prstGeom prst="rect">
            <a:avLst/>
          </a:prstGeom>
          <a:solidFill>
            <a:schemeClr val="dk1">
              <a:alpha val="9803"/>
            </a:schemeClr>
          </a:solidFill>
          <a:ln cap="sq" cmpd="thinThick" w="127000">
            <a:solidFill>
              <a:schemeClr val="lt2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>
            <p:ph type="title"/>
          </p:nvPr>
        </p:nvSpPr>
        <p:spPr>
          <a:xfrm>
            <a:off x="838200" y="6318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Discuss:- </a:t>
            </a:r>
            <a:b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Lets get closer to Earth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838200" y="2057400"/>
            <a:ext cx="10515599" cy="3871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if you want to look at a particular land feature, ice flow, coastline or even an animal?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satellite images help us with this?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other technologies could you use?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192" y="492572"/>
            <a:ext cx="4384804" cy="588079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336884" y="321177"/>
            <a:ext cx="4332306" cy="6179552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Shape 151"/>
          <p:cNvCxnSpPr/>
          <p:nvPr/>
        </p:nvCxnSpPr>
        <p:spPr>
          <a:xfrm>
            <a:off x="1191125" y="3910267"/>
            <a:ext cx="2586789" cy="0"/>
          </a:xfrm>
          <a:prstGeom prst="straightConnector1">
            <a:avLst/>
          </a:prstGeom>
          <a:noFill/>
          <a:ln cap="flat" cmpd="sng" w="22225">
            <a:solidFill>
              <a:srgbClr val="D8D8D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2" name="Shape 152"/>
          <p:cNvSpPr txBox="1"/>
          <p:nvPr>
            <p:ph type="ctrTitle"/>
          </p:nvPr>
        </p:nvSpPr>
        <p:spPr>
          <a:xfrm>
            <a:off x="674237" y="914400"/>
            <a:ext cx="3657600" cy="28875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B</a:t>
            </a:r>
          </a:p>
        </p:txBody>
      </p:sp>
      <p:sp>
        <p:nvSpPr>
          <p:cNvPr id="153" name="Shape 153"/>
          <p:cNvSpPr txBox="1"/>
          <p:nvPr>
            <p:ph idx="1" type="subTitle"/>
          </p:nvPr>
        </p:nvSpPr>
        <p:spPr>
          <a:xfrm>
            <a:off x="674237" y="4170501"/>
            <a:ext cx="3657600" cy="15255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Using Drones to do scientific research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6134676" y="303590"/>
            <a:ext cx="5735589" cy="5896743"/>
          </a:xfrm>
          <a:prstGeom prst="rect">
            <a:avLst/>
          </a:prstGeom>
          <a:solidFill>
            <a:schemeClr val="dk1">
              <a:alpha val="14901"/>
            </a:schemeClr>
          </a:solidFill>
          <a:ln cap="sq" cmpd="thinThick" w="127000">
            <a:solidFill>
              <a:schemeClr val="dk1">
                <a:alpha val="9803"/>
              </a:schemeClr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391903" y="2121763"/>
            <a:ext cx="5235489" cy="3773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Study Group: Humpback whales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Location: Antarctic Peninsula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Scientists: Ari Friedlaender, David Johnston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Technology: Drones</a:t>
            </a:r>
          </a:p>
        </p:txBody>
      </p:sp>
      <p:pic>
        <p:nvPicPr>
          <p:cNvPr descr="whale1.png"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25" y="2173150"/>
            <a:ext cx="5819775" cy="28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