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rial Black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ArialBl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744575"/>
            <a:ext cx="8520600" cy="148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rial Black"/>
                <a:ea typeface="Arial Black"/>
                <a:cs typeface="Arial Black"/>
                <a:sym typeface="Arial Black"/>
              </a:rPr>
              <a:t>Accessing and Analyzing Authentic MBARI Real-Time Data</a:t>
            </a: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*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i="1" lang="en" sz="1200">
                <a:latin typeface="Times New Roman"/>
                <a:ea typeface="Times New Roman"/>
                <a:cs typeface="Times New Roman"/>
                <a:sym typeface="Times New Roman"/>
              </a:rPr>
              <a:t>Patrick Murray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099000" y="3043750"/>
            <a:ext cx="5650500" cy="6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*</a:t>
            </a:r>
            <a:r>
              <a:rPr lang="en" sz="800"/>
              <a:t>Everything you ever wanted to know about Ken.Johnson’s float data but were afraid to ask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0" y="744575"/>
            <a:ext cx="8520600" cy="2101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>
                <a:latin typeface="Arial Black"/>
                <a:ea typeface="Arial Black"/>
                <a:cs typeface="Arial Black"/>
                <a:sym typeface="Arial Black"/>
              </a:rPr>
              <a:t>Learn a little about what kind of data we collect about Oceans by using some of it and then writing a Python program that does precisely the same thing and therefore you cannot bluff your way though it one iota.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1366800" y="4756575"/>
            <a:ext cx="7777200" cy="47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800"/>
          </a:p>
        </p:txBody>
      </p:sp>
      <p:pic>
        <p:nvPicPr>
          <p:cNvPr descr="jobs think.00_jpg_srz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5100" y="2846075"/>
            <a:ext cx="5924550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82150" y="921725"/>
            <a:ext cx="8520600" cy="3460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000">
              <a:latin typeface="Arial Black"/>
              <a:ea typeface="Arial Black"/>
              <a:cs typeface="Arial Black"/>
              <a:sym typeface="Arial Black"/>
            </a:endParaRP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000">
              <a:latin typeface="Arial Black"/>
              <a:ea typeface="Arial Black"/>
              <a:cs typeface="Arial Black"/>
              <a:sym typeface="Arial Black"/>
            </a:endParaRP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000">
              <a:latin typeface="Arial Black"/>
              <a:ea typeface="Arial Black"/>
              <a:cs typeface="Arial Black"/>
              <a:sym typeface="Arial Black"/>
            </a:endParaRP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So grab some data from MBARI’s data bank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1800">
              <a:latin typeface="Arial Black"/>
              <a:ea typeface="Arial Black"/>
              <a:cs typeface="Arial Black"/>
              <a:sym typeface="Arial Black"/>
            </a:endParaRP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3000">
                <a:latin typeface="Arial Black"/>
                <a:ea typeface="Arial Black"/>
                <a:cs typeface="Arial Black"/>
                <a:sym typeface="Arial Black"/>
              </a:rPr>
              <a:t>Learn a little about the Ocean.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000">
              <a:latin typeface="Arial Black"/>
              <a:ea typeface="Arial Black"/>
              <a:cs typeface="Arial Black"/>
              <a:sym typeface="Arial Black"/>
            </a:endParaRP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After all, it’s singularly the most important life-giving force on Earth.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0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493500" y="4382225"/>
            <a:ext cx="5650500" cy="6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800"/>
          </a:p>
        </p:txBody>
      </p:sp>
      <p:pic>
        <p:nvPicPr>
          <p:cNvPr descr="under the sea 1.jpg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50" y="181373"/>
            <a:ext cx="1721299" cy="11430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der the sea 2.jpg"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044" y="3483024"/>
            <a:ext cx="1980700" cy="14632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der the sea 3.jpg"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5417" y="174825"/>
            <a:ext cx="1721300" cy="11447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der the sea 4.jpg"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95424" y="3483024"/>
            <a:ext cx="1578450" cy="157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311700" y="338150"/>
            <a:ext cx="8520600" cy="1352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3000">
                <a:latin typeface="Arial Black"/>
                <a:ea typeface="Arial Black"/>
                <a:cs typeface="Arial Black"/>
                <a:sym typeface="Arial Black"/>
              </a:rPr>
              <a:t>Accessing and Analyzing Authentic MBARI Real-Time Data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x="1225775" y="1967300"/>
            <a:ext cx="6903900" cy="306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buSzPct val="100000"/>
              <a:buChar char="❖"/>
            </a:pPr>
            <a:r>
              <a:rPr lang="en" sz="1800"/>
              <a:t>Run Ken Johnson’s report generator as well as his data dump.</a:t>
            </a:r>
          </a:p>
          <a:p>
            <a:pPr indent="-342900" lvl="0" marL="457200" rtl="0" algn="l">
              <a:spcBef>
                <a:spcPts val="0"/>
              </a:spcBef>
              <a:buSzPct val="100000"/>
              <a:buChar char="❖"/>
            </a:pPr>
            <a:r>
              <a:rPr lang="en" sz="1800"/>
              <a:t>Design, code, and write a Python Program to make a graph.</a:t>
            </a:r>
          </a:p>
          <a:p>
            <a:pPr indent="-342900" lvl="0" marL="457200" rtl="0" algn="l">
              <a:spcBef>
                <a:spcPts val="0"/>
              </a:spcBef>
              <a:buSzPct val="100000"/>
              <a:buChar char="❖"/>
            </a:pPr>
            <a:r>
              <a:rPr lang="en" sz="1800"/>
              <a:t>Use his data as input to your Python Program.</a:t>
            </a:r>
          </a:p>
          <a:p>
            <a:pPr indent="-342900" lvl="0" marL="457200" rtl="0" algn="l">
              <a:spcBef>
                <a:spcPts val="0"/>
              </a:spcBef>
              <a:buSzPct val="100000"/>
              <a:buChar char="❖"/>
            </a:pPr>
            <a:r>
              <a:rPr lang="en" sz="1800"/>
              <a:t>Run your program to create the same graph he did.</a:t>
            </a:r>
          </a:p>
          <a:p>
            <a:pPr indent="-342900" lvl="0" marL="457200" rtl="0" algn="l">
              <a:spcBef>
                <a:spcPts val="0"/>
              </a:spcBef>
              <a:buSzPct val="100000"/>
              <a:buChar char="❖"/>
            </a:pPr>
            <a:r>
              <a:rPr lang="en" sz="1800"/>
              <a:t>Use his report to check yours is correct.</a:t>
            </a:r>
          </a:p>
          <a:p>
            <a:pPr indent="-342900" lvl="0" marL="457200" rtl="0" algn="l">
              <a:spcBef>
                <a:spcPts val="0"/>
              </a:spcBef>
              <a:buSzPct val="100000"/>
              <a:buChar char="❖"/>
            </a:pPr>
            <a:r>
              <a:rPr lang="en" sz="1800"/>
              <a:t>What is your graph telling you?</a:t>
            </a:r>
          </a:p>
          <a:p>
            <a:pPr indent="-304800" lvl="1" marL="914400" rtl="0" algn="l">
              <a:spcBef>
                <a:spcPts val="0"/>
              </a:spcBef>
              <a:buSzPct val="100000"/>
              <a:buChar char="➢"/>
            </a:pPr>
            <a:r>
              <a:rPr lang="en" sz="1200"/>
              <a:t>Ken’s program will run any graph on almost any data.</a:t>
            </a:r>
          </a:p>
          <a:p>
            <a:pPr indent="-304800" lvl="1" marL="914400" rtl="0" algn="l">
              <a:spcBef>
                <a:spcPts val="0"/>
              </a:spcBef>
              <a:buSzPct val="100000"/>
              <a:buChar char="➢"/>
            </a:pPr>
            <a:r>
              <a:rPr lang="en" sz="1200"/>
              <a:t>Is he or is he not a programming god? ___yes ,____ um, yes</a:t>
            </a:r>
          </a:p>
        </p:txBody>
      </p:sp>
      <p:pic>
        <p:nvPicPr>
          <p:cNvPr descr="johnson_ken_cropped.jpg"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7849" y="3255099"/>
            <a:ext cx="1773350" cy="177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