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1402" r:id="rId2"/>
    <p:sldId id="1704" r:id="rId3"/>
    <p:sldId id="1705" r:id="rId4"/>
    <p:sldId id="1703" r:id="rId5"/>
    <p:sldId id="1695" r:id="rId6"/>
    <p:sldId id="1688" r:id="rId7"/>
    <p:sldId id="1696" r:id="rId8"/>
    <p:sldId id="1700" r:id="rId9"/>
    <p:sldId id="1701" r:id="rId10"/>
    <p:sldId id="1686" r:id="rId11"/>
    <p:sldId id="1698" r:id="rId12"/>
    <p:sldId id="1699" r:id="rId13"/>
    <p:sldId id="1692" r:id="rId14"/>
    <p:sldId id="1674" r:id="rId15"/>
    <p:sldId id="1691" r:id="rId16"/>
    <p:sldId id="1690" r:id="rId17"/>
    <p:sldId id="1702" r:id="rId18"/>
  </p:sldIdLst>
  <p:sldSz cx="10240963" cy="7407275"/>
  <p:notesSz cx="7019925" cy="9269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00"/>
    <a:srgbClr val="000000"/>
    <a:srgbClr val="FFFFFF"/>
    <a:srgbClr val="0000FF"/>
    <a:srgbClr val="66FFFF"/>
    <a:srgbClr val="FF0066"/>
    <a:srgbClr val="FFFF66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63" autoAdjust="0"/>
    <p:restoredTop sz="94667" autoAdjust="0"/>
  </p:normalViewPr>
  <p:slideViewPr>
    <p:cSldViewPr snapToGrid="0">
      <p:cViewPr varScale="1">
        <p:scale>
          <a:sx n="81" d="100"/>
          <a:sy n="81" d="100"/>
        </p:scale>
        <p:origin x="-5216" y="-104"/>
      </p:cViewPr>
      <p:guideLst>
        <p:guide orient="horz" pos="2315"/>
        <p:guide pos="3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80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val>
            <c:numRef>
              <c:f>Sheet1!$C$15:$C$17</c:f>
              <c:numCache>
                <c:formatCode>General</c:formatCode>
                <c:ptCount val="3"/>
                <c:pt idx="0">
                  <c:v>25</c:v>
                </c:pt>
                <c:pt idx="1">
                  <c:v>30</c:v>
                </c:pt>
                <c:pt idx="2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1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val>
            <c:numRef>
              <c:f>Sheet1!$E$15:$E$17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1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4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770938"/>
            <a:ext cx="304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fld id="{A6516FEB-8AB1-4227-9907-F28652C416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40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6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2150"/>
            <a:ext cx="4784725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6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384675"/>
            <a:ext cx="514667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6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4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6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770938"/>
            <a:ext cx="304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6" tIns="46433" rIns="92866" bIns="46433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fld id="{B487DB1B-F3B0-4666-8D89-ADB94BA559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84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DB1B-F3B0-4666-8D89-ADB94BA559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2193925" y="704850"/>
            <a:ext cx="2632075" cy="3476625"/>
          </a:xfrm>
          <a:prstGeom prst="roundRect">
            <a:avLst>
              <a:gd name="adj" fmla="val 6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3077" tIns="46538" rIns="93077" bIns="46538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/>
          </p:nvPr>
        </p:nvSpPr>
        <p:spPr>
          <a:xfrm>
            <a:off x="701675" y="4403725"/>
            <a:ext cx="5611813" cy="4170363"/>
          </a:xfrm>
          <a:noFill/>
          <a:ln/>
        </p:spPr>
        <p:txBody>
          <a:bodyPr wrap="none" anchor="ctr"/>
          <a:lstStyle/>
          <a:p>
            <a:pPr eaLnBrk="1" hangingPunct="1"/>
            <a:r>
              <a:rPr lang="en-US" dirty="0" smtClean="0">
                <a:latin typeface="Arial" charset="0"/>
              </a:rPr>
              <a:t>Stress increases </a:t>
            </a:r>
            <a:r>
              <a:rPr lang="en-US" dirty="0">
                <a:latin typeface="Arial" charset="0"/>
              </a:rPr>
              <a:t>“cost of living”</a:t>
            </a:r>
            <a:r>
              <a:rPr lang="en-US" dirty="0" smtClean="0">
                <a:latin typeface="Arial" charset="0"/>
              </a:rPr>
              <a:t> ,</a:t>
            </a:r>
            <a:r>
              <a:rPr lang="en-US" baseline="0" dirty="0" smtClean="0">
                <a:latin typeface="Arial" charset="0"/>
              </a:rPr>
              <a:t> with </a:t>
            </a:r>
            <a:r>
              <a:rPr lang="en-US" dirty="0" smtClean="0">
                <a:latin typeface="Arial" charset="0"/>
              </a:rPr>
              <a:t>less </a:t>
            </a:r>
            <a:r>
              <a:rPr lang="en-US" dirty="0">
                <a:latin typeface="Arial" charset="0"/>
              </a:rPr>
              <a:t>energy for growth and reproduction. </a:t>
            </a:r>
            <a:r>
              <a:rPr lang="en-US" dirty="0" smtClean="0">
                <a:latin typeface="Arial" charset="0"/>
              </a:rPr>
              <a:t>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Individuals = reduced 1) survival</a:t>
            </a:r>
            <a:r>
              <a:rPr lang="en-US" dirty="0">
                <a:latin typeface="Arial" charset="0"/>
              </a:rPr>
              <a:t>, 2)</a:t>
            </a:r>
            <a:r>
              <a:rPr lang="en-US" dirty="0" smtClean="0">
                <a:latin typeface="Arial" charset="0"/>
              </a:rPr>
              <a:t> size</a:t>
            </a:r>
            <a:r>
              <a:rPr lang="en-US" dirty="0">
                <a:latin typeface="Arial" charset="0"/>
              </a:rPr>
              <a:t>, 3)</a:t>
            </a:r>
            <a:r>
              <a:rPr lang="en-US" dirty="0" smtClean="0">
                <a:latin typeface="Arial" charset="0"/>
              </a:rPr>
              <a:t> reproductive </a:t>
            </a:r>
            <a:r>
              <a:rPr lang="en-US" dirty="0">
                <a:latin typeface="Arial" charset="0"/>
              </a:rPr>
              <a:t>output. </a:t>
            </a:r>
            <a:r>
              <a:rPr lang="en-US" dirty="0" smtClean="0">
                <a:latin typeface="Arial" charset="0"/>
              </a:rPr>
              <a:t>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Populations = Reduced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abundance</a:t>
            </a:r>
            <a:r>
              <a:rPr lang="en-US" dirty="0">
                <a:latin typeface="Arial" charset="0"/>
              </a:rPr>
              <a:t>,</a:t>
            </a:r>
            <a:r>
              <a:rPr lang="en-US" dirty="0" smtClean="0">
                <a:latin typeface="Arial" charset="0"/>
              </a:rPr>
              <a:t> productivity</a:t>
            </a:r>
            <a:r>
              <a:rPr lang="en-US" dirty="0">
                <a:latin typeface="Arial" charset="0"/>
              </a:rPr>
              <a:t>,</a:t>
            </a:r>
            <a:r>
              <a:rPr lang="en-US" dirty="0" smtClean="0">
                <a:latin typeface="Arial" charset="0"/>
              </a:rPr>
              <a:t> resilience, </a:t>
            </a:r>
            <a:r>
              <a:rPr lang="en-US" dirty="0">
                <a:latin typeface="Arial" charset="0"/>
              </a:rPr>
              <a:t>and greater likelihood of extinction.</a:t>
            </a: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44008D-E990-483E-8328-1E27B286D497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DB1B-F3B0-4666-8D89-ADB94BA559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Food web isn’t a very good image, but could be improved.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F17E60-D6D8-5749-A4CD-39199C8C0508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9F920-35A2-49E6-A5BB-DCB1104C6F70}" type="slidenum">
              <a:rPr lang="en-US"/>
              <a:pPr/>
              <a:t>14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D752E-98F0-4E9C-8A6D-8CBBC953DD6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D752E-98F0-4E9C-8A6D-8CBBC953DD6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D045-7943-4776-A566-122162FA653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D045-7943-4776-A566-122162FA65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D045-7943-4776-A566-122162FA653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D045-7943-4776-A566-122162FA653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DB1B-F3B0-4666-8D89-ADB94BA559E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57230-EE0E-4EB1-80AF-C347BC7017A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46593-811E-4329-A257-508DFF014C98}" type="slidenum">
              <a:rPr lang="en-US"/>
              <a:pPr/>
              <a:t>7</a:t>
            </a:fld>
            <a:endParaRPr lang="en-US"/>
          </a:p>
        </p:txBody>
      </p:sp>
      <p:sp>
        <p:nvSpPr>
          <p:cNvPr id="181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DB1B-F3B0-4666-8D89-ADB94BA559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7DB1B-F3B0-4666-8D89-ADB94BA559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341313" y="330200"/>
            <a:ext cx="9585325" cy="2276475"/>
            <a:chOff x="192" y="192"/>
            <a:chExt cx="5391" cy="1328"/>
          </a:xfrm>
        </p:grpSpPr>
        <p:grpSp>
          <p:nvGrpSpPr>
            <p:cNvPr id="3141" name="Group 69"/>
            <p:cNvGrpSpPr>
              <a:grpSpLocks/>
            </p:cNvGrpSpPr>
            <p:nvPr/>
          </p:nvGrpSpPr>
          <p:grpSpPr bwMode="auto">
            <a:xfrm>
              <a:off x="192" y="960"/>
              <a:ext cx="5391" cy="560"/>
              <a:chOff x="192" y="192"/>
              <a:chExt cx="5391" cy="560"/>
            </a:xfrm>
          </p:grpSpPr>
          <p:pic>
            <p:nvPicPr>
              <p:cNvPr id="3142" name="Picture 7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8" y="192"/>
                <a:ext cx="4095" cy="560"/>
              </a:xfrm>
              <a:prstGeom prst="rect">
                <a:avLst/>
              </a:prstGeom>
              <a:noFill/>
            </p:spPr>
          </p:pic>
          <p:pic>
            <p:nvPicPr>
              <p:cNvPr id="3143" name="Picture 7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37875"/>
              <a:stretch>
                <a:fillRect/>
              </a:stretch>
            </p:blipFill>
            <p:spPr bwMode="auto">
              <a:xfrm>
                <a:off x="192" y="192"/>
                <a:ext cx="2544" cy="560"/>
              </a:xfrm>
              <a:prstGeom prst="rect">
                <a:avLst/>
              </a:prstGeom>
              <a:noFill/>
            </p:spPr>
          </p:pic>
        </p:grpSp>
        <p:grpSp>
          <p:nvGrpSpPr>
            <p:cNvPr id="3140" name="Group 68"/>
            <p:cNvGrpSpPr>
              <a:grpSpLocks/>
            </p:cNvGrpSpPr>
            <p:nvPr/>
          </p:nvGrpSpPr>
          <p:grpSpPr bwMode="auto">
            <a:xfrm>
              <a:off x="192" y="192"/>
              <a:ext cx="5391" cy="560"/>
              <a:chOff x="192" y="192"/>
              <a:chExt cx="5391" cy="560"/>
            </a:xfrm>
          </p:grpSpPr>
          <p:pic>
            <p:nvPicPr>
              <p:cNvPr id="3139" name="Picture 6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88" y="192"/>
                <a:ext cx="4095" cy="560"/>
              </a:xfrm>
              <a:prstGeom prst="rect">
                <a:avLst/>
              </a:prstGeom>
              <a:noFill/>
            </p:spPr>
          </p:pic>
          <p:pic>
            <p:nvPicPr>
              <p:cNvPr id="3136" name="Picture 6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37875"/>
              <a:stretch>
                <a:fillRect/>
              </a:stretch>
            </p:blipFill>
            <p:spPr bwMode="auto">
              <a:xfrm>
                <a:off x="192" y="192"/>
                <a:ext cx="2544" cy="560"/>
              </a:xfrm>
              <a:prstGeom prst="rect">
                <a:avLst/>
              </a:prstGeom>
              <a:noFill/>
            </p:spPr>
          </p:pic>
        </p:grpSp>
        <p:pic>
          <p:nvPicPr>
            <p:cNvPr id="3145" name="Picture 73"/>
            <p:cNvPicPr>
              <a:picLocks noChangeAspect="1" noChangeArrowheads="1"/>
            </p:cNvPicPr>
            <p:nvPr/>
          </p:nvPicPr>
          <p:blipFill>
            <a:blip r:embed="rId2" cstate="print"/>
            <a:srcRect t="17140" b="22855"/>
            <a:stretch>
              <a:fillRect/>
            </a:stretch>
          </p:blipFill>
          <p:spPr bwMode="auto">
            <a:xfrm>
              <a:off x="1488" y="672"/>
              <a:ext cx="4095" cy="336"/>
            </a:xfrm>
            <a:prstGeom prst="rect">
              <a:avLst/>
            </a:prstGeom>
            <a:noFill/>
          </p:spPr>
        </p:pic>
        <p:pic>
          <p:nvPicPr>
            <p:cNvPr id="3146" name="Picture 74"/>
            <p:cNvPicPr>
              <a:picLocks noChangeAspect="1" noChangeArrowheads="1"/>
            </p:cNvPicPr>
            <p:nvPr/>
          </p:nvPicPr>
          <p:blipFill>
            <a:blip r:embed="rId2" cstate="print"/>
            <a:srcRect t="17140" r="37874" b="14285"/>
            <a:stretch>
              <a:fillRect/>
            </a:stretch>
          </p:blipFill>
          <p:spPr bwMode="auto">
            <a:xfrm>
              <a:off x="192" y="672"/>
              <a:ext cx="2544" cy="384"/>
            </a:xfrm>
            <a:prstGeom prst="rect">
              <a:avLst/>
            </a:prstGeom>
            <a:noFill/>
          </p:spPr>
        </p:pic>
      </p:grpSp>
      <p:sp>
        <p:nvSpPr>
          <p:cNvPr id="308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8350" y="3044825"/>
            <a:ext cx="8704263" cy="3375025"/>
          </a:xfrm>
        </p:spPr>
        <p:txBody>
          <a:bodyPr/>
          <a:lstStyle>
            <a:lvl1pPr marL="0" indent="0" algn="ctr">
              <a:buFont typeface="Monotype Sorts"/>
              <a:buNone/>
              <a:defRPr sz="41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 sz="quarter" idx="2"/>
          </p:nvPr>
        </p:nvSpPr>
        <p:spPr>
          <a:xfrm>
            <a:off x="768350" y="6748463"/>
            <a:ext cx="2133600" cy="4937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498850" y="6748463"/>
            <a:ext cx="3243263" cy="4937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39013" y="6748463"/>
            <a:ext cx="2133600" cy="4937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456A20-914E-499B-A8F9-62092B3418D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48" name="Rectangle 76" descr="Waves 640"/>
          <p:cNvSpPr>
            <a:spLocks noChangeArrowheads="1"/>
          </p:cNvSpPr>
          <p:nvPr/>
        </p:nvSpPr>
        <p:spPr bwMode="auto">
          <a:xfrm>
            <a:off x="484188" y="466725"/>
            <a:ext cx="9301162" cy="19939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12763" y="474663"/>
            <a:ext cx="9215437" cy="1978025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dist="17961" dir="13500000" algn="ctr" rotWithShape="0">
              <a:schemeClr val="bg2"/>
            </a:outerShdw>
          </a:effectLst>
        </p:spPr>
        <p:txBody>
          <a:bodyPr vert="horz" wrap="square" lIns="103640" tIns="51820" rIns="103640" bIns="518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3969F-2F0D-4F73-8E9D-45B80344C7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9825" y="296863"/>
            <a:ext cx="2324100" cy="62880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2763" y="296863"/>
            <a:ext cx="6824662" cy="6288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BF1AB-B2AE-4DFA-B7AD-2B0E89E41A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2763" y="296863"/>
            <a:ext cx="9301162" cy="6288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2625" y="6748463"/>
            <a:ext cx="2133600" cy="49371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70300" y="6748463"/>
            <a:ext cx="3241675" cy="49371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51775" y="6748463"/>
            <a:ext cx="2133600" cy="493712"/>
          </a:xfrm>
        </p:spPr>
        <p:txBody>
          <a:bodyPr/>
          <a:lstStyle>
            <a:lvl1pPr>
              <a:defRPr/>
            </a:lvl1pPr>
          </a:lstStyle>
          <a:p>
            <a:fld id="{C98CCC6F-2210-4BFC-BC50-A7754DA7C2A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2300288"/>
            <a:ext cx="4532313" cy="428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81613" y="2300288"/>
            <a:ext cx="4532312" cy="2065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81613" y="4518025"/>
            <a:ext cx="4532312" cy="2066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2625" y="6748463"/>
            <a:ext cx="2133600" cy="49371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70300" y="6748463"/>
            <a:ext cx="3241675" cy="49371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51775" y="6748463"/>
            <a:ext cx="2133600" cy="493712"/>
          </a:xfrm>
        </p:spPr>
        <p:txBody>
          <a:bodyPr/>
          <a:lstStyle>
            <a:lvl1pPr>
              <a:defRPr/>
            </a:lvl1pPr>
          </a:lstStyle>
          <a:p>
            <a:fld id="{29C37CA8-9886-4003-A712-CABF82F446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EB876-0D74-4755-B099-8E0292B8CB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4759325"/>
            <a:ext cx="8704263" cy="147161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3140075"/>
            <a:ext cx="8704263" cy="1619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02A54-B334-47F5-A70C-D5B66586FD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2300288"/>
            <a:ext cx="4532313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13" y="2300288"/>
            <a:ext cx="4532312" cy="4284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329FB-4C84-42BB-B933-32536A5151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763" y="1657350"/>
            <a:ext cx="4524375" cy="692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63" y="2349500"/>
            <a:ext cx="4524375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2238" y="1657350"/>
            <a:ext cx="4525962" cy="692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2238" y="2349500"/>
            <a:ext cx="4525962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83BD-A856-4288-A6C6-4F07824055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6863"/>
            <a:ext cx="9215437" cy="1235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4060C-EC14-4375-9B1B-7F67EC7790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FE938-F56E-4E1F-9CD2-7A24125E69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63" y="295275"/>
            <a:ext cx="3368675" cy="12541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675" y="295275"/>
            <a:ext cx="5724525" cy="6321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763" y="1549400"/>
            <a:ext cx="3368675" cy="5067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97618-8307-4645-805B-386FB1C9BC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600" y="5184775"/>
            <a:ext cx="6145213" cy="6127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6600" y="661988"/>
            <a:ext cx="6145213" cy="444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06600" y="5797550"/>
            <a:ext cx="6145213" cy="86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9A181-7FAD-4C07-98FE-013BED0289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2300288"/>
            <a:ext cx="9217025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chemeClr val="bg2"/>
            </a:outerShdw>
          </a:effectLst>
        </p:spPr>
        <p:txBody>
          <a:bodyPr vert="horz" wrap="square" lIns="103640" tIns="51820" rIns="103640" bIns="51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2625" y="6748463"/>
            <a:ext cx="21336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3640" tIns="51820" rIns="103640" bIns="51820" numCol="1" anchor="ctr" anchorCtr="0" compatLnSpc="1">
            <a:prstTxWarp prst="textNoShape">
              <a:avLst/>
            </a:prstTxWarp>
          </a:bodyPr>
          <a:lstStyle>
            <a:lvl1pPr defTabSz="1028700">
              <a:defRPr sz="16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70300" y="6748463"/>
            <a:ext cx="32416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3640" tIns="51820" rIns="103640" bIns="51820" numCol="1" anchor="ctr" anchorCtr="0" compatLnSpc="1">
            <a:prstTxWarp prst="textNoShape">
              <a:avLst/>
            </a:prstTxWarp>
          </a:bodyPr>
          <a:lstStyle>
            <a:lvl1pPr algn="ctr" defTabSz="1028700">
              <a:defRPr sz="16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51775" y="6748463"/>
            <a:ext cx="21336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3640" tIns="51820" rIns="103640" bIns="51820" numCol="1" anchor="ctr" anchorCtr="0" compatLnSpc="1">
            <a:prstTxWarp prst="textNoShape">
              <a:avLst/>
            </a:prstTxWarp>
          </a:bodyPr>
          <a:lstStyle>
            <a:lvl1pPr algn="r" defTabSz="1028700">
              <a:defRPr sz="1600">
                <a:latin typeface="Times New Roman" pitchFamily="18" charset="0"/>
              </a:defRPr>
            </a:lvl1pPr>
          </a:lstStyle>
          <a:p>
            <a:fld id="{F9718523-5FF0-4A26-8087-A23DC6C2C7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2pPr>
      <a:lvl3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3pPr>
      <a:lvl4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4pPr>
      <a:lvl5pPr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5pPr>
      <a:lvl6pPr marL="457200"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6pPr>
      <a:lvl7pPr marL="914400"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7pPr>
      <a:lvl8pPr marL="1371600"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8pPr>
      <a:lvl9pPr marL="1828800" algn="ctr" defTabSz="1028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Looseprint"/>
        </a:defRPr>
      </a:lvl9pPr>
    </p:titleStyle>
    <p:bodyStyle>
      <a:lvl1pPr marL="385763" indent="-385763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600" i="1">
          <a:solidFill>
            <a:schemeClr val="tx1"/>
          </a:solidFill>
          <a:latin typeface="+mn-lt"/>
          <a:ea typeface="+mn-ea"/>
          <a:cs typeface="+mn-cs"/>
        </a:defRPr>
      </a:lvl1pPr>
      <a:lvl2pPr marL="836613" indent="-322263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600" i="1">
          <a:solidFill>
            <a:schemeClr val="tx1"/>
          </a:solidFill>
          <a:latin typeface="+mn-lt"/>
        </a:defRPr>
      </a:lvl2pPr>
      <a:lvl3pPr marL="1285875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+mn-lt"/>
        </a:defRPr>
      </a:lvl3pPr>
      <a:lvl4pPr marL="180181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4pPr>
      <a:lvl5pPr marL="231616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5pPr>
      <a:lvl6pPr marL="277336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6pPr>
      <a:lvl7pPr marL="323056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7pPr>
      <a:lvl8pPr marL="368776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8pPr>
      <a:lvl9pPr marL="4144963" indent="-257175" algn="l" defTabSz="10287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/>
        <a:buChar char="O"/>
        <a:defRPr sz="3200" i="1">
          <a:solidFill>
            <a:schemeClr val="tx1"/>
          </a:solidFill>
          <a:latin typeface="Arial for Vicious Fish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file://localhost/Volumes/Mac%20data/MEETINGS/California%20World%20Ocean%2010/Ischcia%20seagrass%20meadows%20and%20CO2.wmv" TargetMode="External"/><Relationship Id="rId1" Type="http://schemas.microsoft.com/office/2007/relationships/media" Target="file://localhost/Volumes/Mac%20data/MEETINGS/California%20World%20Ocean%2010/Ischcia%20seagrass%20meadows%20and%20CO2.wmv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tiff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Volumes/Mac%20data/MEETINGS/SEMINAR/Cal%20Poly%202010/BRS%20Sept2010_mac_shorter_small.mov" TargetMode="External"/><Relationship Id="rId1" Type="http://schemas.microsoft.com/office/2007/relationships/media" Target="file://localhost/Volumes/Mac%20data/MEETINGS/SEMINAR/Cal%20Poly%202010/BRS%20Sept2010_mac_shorter_small.mov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video" Target="file://localhost/Volumes/Mac%20data/MEETINGS/California%20World%20Ocean%2010/vampyroteuthis_infernalis.mpeg" TargetMode="External"/><Relationship Id="rId1" Type="http://schemas.microsoft.com/office/2007/relationships/media" Target="file://localhost/Volumes/Mac%20data/MEETINGS/California%20World%20Ocean%2010/vampyroteuthis_infernalis.mpeg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data\Meetings\Oceans in a High CO2 world 2008\mbari_color_bitmaps\Logo_teal2_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1072" y="6747192"/>
            <a:ext cx="809626" cy="4750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80097" y="1780308"/>
            <a:ext cx="156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FF00"/>
                </a:solidFill>
                <a:latin typeface="Comic Sans MS" pitchFamily="66" charset="0"/>
              </a:rPr>
              <a:t>Stanford 2011</a:t>
            </a:r>
            <a:endParaRPr lang="en-US" sz="16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cxnSp>
        <p:nvCxnSpPr>
          <p:cNvPr id="9" name="Straight Connector 6"/>
          <p:cNvCxnSpPr>
            <a:cxnSpLocks noChangeShapeType="1"/>
          </p:cNvCxnSpPr>
          <p:nvPr/>
        </p:nvCxnSpPr>
        <p:spPr bwMode="auto">
          <a:xfrm>
            <a:off x="250527" y="1188008"/>
            <a:ext cx="9760248" cy="2617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19" name="TextBox 18"/>
          <p:cNvSpPr txBox="1"/>
          <p:nvPr/>
        </p:nvSpPr>
        <p:spPr>
          <a:xfrm>
            <a:off x="113846" y="199119"/>
            <a:ext cx="100148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Ocean Acidification: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How does changing ocean chemistry affect ocean ecosystems?</a:t>
            </a:r>
            <a:endParaRPr lang="en-GB" sz="2800" dirty="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592" y="1316216"/>
            <a:ext cx="84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  <a:latin typeface="Comic Sans MS" pitchFamily="66" charset="0"/>
              </a:rPr>
              <a:t>Jim Barry, Monterey Bay Aquarium Research Institute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34318" y="2242961"/>
            <a:ext cx="8331868" cy="4808923"/>
            <a:chOff x="934318" y="2068793"/>
            <a:chExt cx="8331868" cy="4808923"/>
          </a:xfrm>
        </p:grpSpPr>
        <p:grpSp>
          <p:nvGrpSpPr>
            <p:cNvPr id="25" name="Group 24"/>
            <p:cNvGrpSpPr/>
            <p:nvPr/>
          </p:nvGrpSpPr>
          <p:grpSpPr>
            <a:xfrm>
              <a:off x="934318" y="2068960"/>
              <a:ext cx="8331868" cy="4808756"/>
              <a:chOff x="934318" y="2068960"/>
              <a:chExt cx="8331868" cy="4808756"/>
            </a:xfrm>
          </p:grpSpPr>
          <p:pic>
            <p:nvPicPr>
              <p:cNvPr id="20" name="Picture 19" descr="collage of animals2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34318" y="2068960"/>
                <a:ext cx="8331868" cy="4808756"/>
              </a:xfrm>
              <a:prstGeom prst="rect">
                <a:avLst/>
              </a:prstGeom>
            </p:spPr>
          </p:pic>
          <p:pic>
            <p:nvPicPr>
              <p:cNvPr id="2626564" name="Picture 4" descr="http://www.priweb.org/ed/pgws/systems/images/diatom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2000" contrast="10000"/>
              </a:blip>
              <a:srcRect/>
              <a:stretch>
                <a:fillRect/>
              </a:stretch>
            </p:blipFill>
            <p:spPr bwMode="auto">
              <a:xfrm>
                <a:off x="3221564" y="2150535"/>
                <a:ext cx="1475521" cy="1405466"/>
              </a:xfrm>
              <a:prstGeom prst="rect">
                <a:avLst/>
              </a:prstGeom>
              <a:noFill/>
            </p:spPr>
          </p:pic>
          <p:sp>
            <p:nvSpPr>
              <p:cNvPr id="24" name="Rectangle 23"/>
              <p:cNvSpPr/>
              <p:nvPr/>
            </p:nvSpPr>
            <p:spPr bwMode="auto">
              <a:xfrm>
                <a:off x="948267" y="2091267"/>
                <a:ext cx="2015066" cy="1473200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287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pic>
            <p:nvPicPr>
              <p:cNvPr id="2626566" name="Picture 6" descr="http://www.alaska.edu/templates/sql-img.html?db=newsletters&amp;field=Picture1&amp;table=info&amp;identifier=ID&amp;id=237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4000" contrast="54000"/>
              </a:blip>
              <a:srcRect/>
              <a:stretch>
                <a:fillRect/>
              </a:stretch>
            </p:blipFill>
            <p:spPr bwMode="auto">
              <a:xfrm rot="5400000">
                <a:off x="1192796" y="2038316"/>
                <a:ext cx="1366287" cy="1584416"/>
              </a:xfrm>
              <a:prstGeom prst="rect">
                <a:avLst/>
              </a:prstGeom>
              <a:noFill/>
            </p:spPr>
          </p:pic>
        </p:grpSp>
        <p:pic>
          <p:nvPicPr>
            <p:cNvPr id="27" name="Picture 12" descr="http://www.foodliabilitylaw.com/uploads/image/Tuna%20Picture(1).jpg"/>
            <p:cNvPicPr>
              <a:picLocks noChangeAspect="1" noChangeArrowheads="1"/>
            </p:cNvPicPr>
            <p:nvPr/>
          </p:nvPicPr>
          <p:blipFill>
            <a:blip r:embed="rId7" cstate="print">
              <a:lum bright="1000" contrast="18000"/>
            </a:blip>
            <a:srcRect/>
            <a:stretch>
              <a:fillRect/>
            </a:stretch>
          </p:blipFill>
          <p:spPr bwMode="auto">
            <a:xfrm>
              <a:off x="7118367" y="2068793"/>
              <a:ext cx="2147068" cy="1543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 noGrp="1"/>
          </p:cNvGraphicFramePr>
          <p:nvPr/>
        </p:nvGraphicFramePr>
        <p:xfrm>
          <a:off x="931639" y="2006595"/>
          <a:ext cx="2753304" cy="2492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hart 30"/>
          <p:cNvGraphicFramePr>
            <a:graphicFrameLocks noGrp="1"/>
          </p:cNvGraphicFramePr>
          <p:nvPr/>
        </p:nvGraphicFramePr>
        <p:xfrm>
          <a:off x="5928958" y="2080797"/>
          <a:ext cx="2757560" cy="2379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66688" y="61913"/>
            <a:ext cx="98361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tabLst>
                <a:tab pos="0" algn="l"/>
                <a:tab pos="503238" algn="l"/>
                <a:tab pos="1008063" algn="l"/>
                <a:tab pos="1511300" algn="l"/>
                <a:tab pos="2016125" algn="l"/>
                <a:tab pos="2520950" algn="l"/>
                <a:tab pos="3024188" algn="l"/>
                <a:tab pos="3529013" algn="l"/>
                <a:tab pos="4032250" algn="l"/>
                <a:tab pos="4537075" algn="l"/>
                <a:tab pos="5041900" algn="l"/>
                <a:tab pos="5545138" algn="l"/>
                <a:tab pos="6049963" algn="l"/>
                <a:tab pos="6553200" algn="l"/>
                <a:tab pos="7058025" algn="l"/>
                <a:tab pos="7562850" algn="l"/>
                <a:tab pos="8066088" algn="l"/>
                <a:tab pos="8570913" algn="l"/>
                <a:tab pos="9074150" algn="l"/>
                <a:tab pos="9578975" algn="l"/>
                <a:tab pos="10083800" algn="l"/>
              </a:tabLst>
              <a:defRPr/>
            </a:pPr>
            <a:r>
              <a:rPr lang="en-GB" sz="4000" dirty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Effect of stress on individuals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457575" y="1676400"/>
            <a:ext cx="963613" cy="379413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Growth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49250" y="1624013"/>
            <a:ext cx="904875" cy="655637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algn="ctr"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Cost of </a:t>
            </a:r>
          </a:p>
          <a:p>
            <a:pPr algn="ctr"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Living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3581400" y="4037013"/>
            <a:ext cx="1506538" cy="377825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Reproduction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1460500" y="879475"/>
            <a:ext cx="1584837" cy="594267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FFFFFF"/>
                </a:solidFill>
                <a:latin typeface="Comic Sans MS"/>
                <a:ea typeface="+mn-ea"/>
                <a:cs typeface="Comic Sans MS"/>
              </a:rPr>
              <a:t>Normal</a:t>
            </a:r>
          </a:p>
        </p:txBody>
      </p:sp>
      <p:cxnSp>
        <p:nvCxnSpPr>
          <p:cNvPr id="50185" name="Straight Arrow Connector 18"/>
          <p:cNvCxnSpPr>
            <a:cxnSpLocks noChangeShapeType="1"/>
          </p:cNvCxnSpPr>
          <p:nvPr/>
        </p:nvCxnSpPr>
        <p:spPr bwMode="auto">
          <a:xfrm>
            <a:off x="962025" y="2336800"/>
            <a:ext cx="357188" cy="314325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50186" name="Straight Arrow Connector 19"/>
          <p:cNvCxnSpPr>
            <a:cxnSpLocks noChangeShapeType="1"/>
          </p:cNvCxnSpPr>
          <p:nvPr/>
        </p:nvCxnSpPr>
        <p:spPr bwMode="auto">
          <a:xfrm rot="5400000">
            <a:off x="3137694" y="2029619"/>
            <a:ext cx="422275" cy="395287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50187" name="Straight Arrow Connector 21"/>
          <p:cNvCxnSpPr>
            <a:cxnSpLocks noChangeShapeType="1"/>
          </p:cNvCxnSpPr>
          <p:nvPr/>
        </p:nvCxnSpPr>
        <p:spPr bwMode="auto">
          <a:xfrm rot="10800000">
            <a:off x="3141663" y="4086225"/>
            <a:ext cx="450850" cy="138113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 bwMode="auto">
          <a:xfrm>
            <a:off x="8745538" y="2551113"/>
            <a:ext cx="1506537" cy="379412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Reproduction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8618538" y="1778000"/>
            <a:ext cx="963612" cy="379413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Growth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5316538" y="1841500"/>
            <a:ext cx="904875" cy="655638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algn="ctr"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Cost of </a:t>
            </a:r>
          </a:p>
          <a:p>
            <a:pPr algn="ctr" eaLnBrk="0" hangingPunct="0">
              <a:defRPr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rPr>
              <a:t>Living</a:t>
            </a:r>
          </a:p>
        </p:txBody>
      </p:sp>
      <p:cxnSp>
        <p:nvCxnSpPr>
          <p:cNvPr id="50191" name="Straight Arrow Connector 29"/>
          <p:cNvCxnSpPr>
            <a:cxnSpLocks noChangeShapeType="1"/>
          </p:cNvCxnSpPr>
          <p:nvPr/>
        </p:nvCxnSpPr>
        <p:spPr bwMode="auto">
          <a:xfrm>
            <a:off x="6110288" y="2433638"/>
            <a:ext cx="358775" cy="258762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50192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8023225" y="2085975"/>
            <a:ext cx="608013" cy="312738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50193" name="Straight Arrow Connector 31"/>
          <p:cNvCxnSpPr>
            <a:cxnSpLocks noChangeShapeType="1"/>
          </p:cNvCxnSpPr>
          <p:nvPr/>
        </p:nvCxnSpPr>
        <p:spPr bwMode="auto">
          <a:xfrm rot="10800000" flipV="1">
            <a:off x="8382000" y="2868613"/>
            <a:ext cx="414338" cy="182562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41" name="TextBox 40"/>
          <p:cNvSpPr txBox="1"/>
          <p:nvPr/>
        </p:nvSpPr>
        <p:spPr bwMode="auto">
          <a:xfrm>
            <a:off x="6403975" y="862013"/>
            <a:ext cx="1968957" cy="594267"/>
          </a:xfrm>
          <a:prstGeom prst="rect">
            <a:avLst/>
          </a:prstGeom>
          <a:noFill/>
        </p:spPr>
        <p:txBody>
          <a:bodyPr wrap="none" lIns="100840" tIns="50420" rIns="100840" bIns="50420"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FFFFFF"/>
                </a:solidFill>
                <a:latin typeface="Comic Sans MS"/>
                <a:ea typeface="+mn-ea"/>
                <a:cs typeface="Comic Sans MS"/>
              </a:rPr>
              <a:t>Stressed</a:t>
            </a:r>
          </a:p>
        </p:txBody>
      </p:sp>
      <p:sp>
        <p:nvSpPr>
          <p:cNvPr id="1033" name="TextBox 25"/>
          <p:cNvSpPr txBox="1">
            <a:spLocks noChangeArrowheads="1"/>
          </p:cNvSpPr>
          <p:nvPr/>
        </p:nvSpPr>
        <p:spPr bwMode="auto">
          <a:xfrm>
            <a:off x="1809750" y="2900363"/>
            <a:ext cx="939800" cy="708025"/>
          </a:xfrm>
          <a:prstGeom prst="rect">
            <a:avLst/>
          </a:prstGeom>
          <a:solidFill>
            <a:srgbClr val="FFFFFF">
              <a:alpha val="4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Energy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Budget</a:t>
            </a:r>
          </a:p>
        </p:txBody>
      </p:sp>
      <p:cxnSp>
        <p:nvCxnSpPr>
          <p:cNvPr id="50196" name="Straight Connector 32"/>
          <p:cNvCxnSpPr>
            <a:cxnSpLocks noChangeShapeType="1"/>
          </p:cNvCxnSpPr>
          <p:nvPr/>
        </p:nvCxnSpPr>
        <p:spPr bwMode="auto">
          <a:xfrm>
            <a:off x="547688" y="731838"/>
            <a:ext cx="90678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50197" name="Straight Connector 6"/>
          <p:cNvCxnSpPr>
            <a:cxnSpLocks noChangeShapeType="1"/>
          </p:cNvCxnSpPr>
          <p:nvPr/>
        </p:nvCxnSpPr>
        <p:spPr bwMode="auto">
          <a:xfrm>
            <a:off x="571500" y="788988"/>
            <a:ext cx="9067800" cy="15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</p:cxnSp>
      <p:sp>
        <p:nvSpPr>
          <p:cNvPr id="50198" name="TextBox 22"/>
          <p:cNvSpPr txBox="1">
            <a:spLocks noChangeArrowheads="1"/>
          </p:cNvSpPr>
          <p:nvPr/>
        </p:nvSpPr>
        <p:spPr bwMode="auto">
          <a:xfrm>
            <a:off x="974725" y="5027613"/>
            <a:ext cx="8250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Energy budgets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 –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If the cost of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 living (e.g.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shells) increases, less is available for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 growth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and 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reproduction.</a:t>
            </a:r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nature.com/nature/journal/v454/n7200/images/nature07051-f1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2598" y="368650"/>
            <a:ext cx="3888365" cy="330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http://www.nature.com/nature/journal/v454/n7200/images/nature07051-f4.2.jpg"/>
          <p:cNvPicPr>
            <a:picLocks noChangeAspect="1" noChangeArrowheads="1"/>
          </p:cNvPicPr>
          <p:nvPr/>
        </p:nvPicPr>
        <p:blipFill>
          <a:blip r:embed="rId6" cstate="print">
            <a:lum bright="-14000" contrast="26000"/>
          </a:blip>
          <a:srcRect/>
          <a:stretch>
            <a:fillRect/>
          </a:stretch>
        </p:blipFill>
        <p:spPr bwMode="auto">
          <a:xfrm>
            <a:off x="33868" y="1237976"/>
            <a:ext cx="5034149" cy="573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133347" y="1"/>
            <a:ext cx="6515103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r>
              <a:rPr lang="en-US" sz="2000" b="1" dirty="0">
                <a:solidFill>
                  <a:srgbClr val="FFFF66"/>
                </a:solidFill>
                <a:latin typeface="Comic Sans MS" pitchFamily="66" charset="0"/>
              </a:rPr>
              <a:t>Field Survey of Natural CO</a:t>
            </a:r>
            <a:r>
              <a:rPr lang="en-US" sz="2000" b="1" baseline="-25000" dirty="0">
                <a:solidFill>
                  <a:srgbClr val="FFFF66"/>
                </a:solidFill>
                <a:latin typeface="Comic Sans MS" pitchFamily="66" charset="0"/>
              </a:rPr>
              <a:t>2</a:t>
            </a:r>
            <a:r>
              <a:rPr lang="en-US" sz="2000" b="1" dirty="0">
                <a:solidFill>
                  <a:srgbClr val="FFFF66"/>
                </a:solidFill>
                <a:latin typeface="Comic Sans MS" pitchFamily="66" charset="0"/>
              </a:rPr>
              <a:t> Venting Sites in Italy</a:t>
            </a:r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275583" y="428662"/>
            <a:ext cx="567333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5" rIns="91432" bIns="45715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Comic Sans MS" pitchFamily="66" charset="0"/>
              </a:rPr>
              <a:t>  Echinoderms conspicuously absent, shell dissolution 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Comic Sans MS" pitchFamily="66" charset="0"/>
              </a:rPr>
              <a:t>  </a:t>
            </a:r>
            <a:r>
              <a:rPr lang="en-US" sz="1700" dirty="0" err="1">
                <a:solidFill>
                  <a:srgbClr val="FFFFFF"/>
                </a:solidFill>
                <a:latin typeface="Comic Sans MS" pitchFamily="66" charset="0"/>
              </a:rPr>
              <a:t>Seagrasses</a:t>
            </a:r>
            <a:r>
              <a:rPr lang="en-US" sz="1700" dirty="0">
                <a:solidFill>
                  <a:srgbClr val="FFFFFF"/>
                </a:solidFill>
                <a:latin typeface="Comic Sans MS" pitchFamily="66" charset="0"/>
              </a:rPr>
              <a:t> thrive</a:t>
            </a:r>
          </a:p>
        </p:txBody>
      </p: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0" y="7100354"/>
            <a:ext cx="2723806" cy="3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5" rIns="91432" bIns="45715">
            <a:spAutoFit/>
          </a:bodyPr>
          <a:lstStyle/>
          <a:p>
            <a:r>
              <a:rPr lang="en-US" sz="1500" dirty="0">
                <a:latin typeface="Maiandra GD" pitchFamily="34" charset="0"/>
              </a:rPr>
              <a:t>Jason Hall-Spencer et al. 2008</a:t>
            </a:r>
          </a:p>
        </p:txBody>
      </p:sp>
      <p:sp>
        <p:nvSpPr>
          <p:cNvPr id="38920" name="Line 4"/>
          <p:cNvSpPr>
            <a:spLocks noChangeShapeType="1"/>
          </p:cNvSpPr>
          <p:nvPr/>
        </p:nvSpPr>
        <p:spPr bwMode="auto">
          <a:xfrm>
            <a:off x="496048" y="411515"/>
            <a:ext cx="539250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91432" tIns="45715" rIns="91432" bIns="45715"/>
          <a:lstStyle/>
          <a:p>
            <a:endParaRPr lang="en-GB"/>
          </a:p>
        </p:txBody>
      </p:sp>
      <p:pic>
        <p:nvPicPr>
          <p:cNvPr id="9" name="Ischcia seagrass meadows and CO2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136035" y="3578579"/>
            <a:ext cx="5104928" cy="3828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53" y="1346200"/>
            <a:ext cx="6991747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20700" y="198429"/>
            <a:ext cx="90296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Biodiversity is reduced in natural CO2 vents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8350" y="812800"/>
            <a:ext cx="788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51 percent reduction in species richness per 1 pH unit</a:t>
            </a:r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514" y="7037943"/>
            <a:ext cx="401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Data from Hall-Spencer et al. 2008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cxnSp>
        <p:nvCxnSpPr>
          <p:cNvPr id="6" name="Straight Connector 6"/>
          <p:cNvCxnSpPr>
            <a:cxnSpLocks noChangeShapeType="1"/>
          </p:cNvCxnSpPr>
          <p:nvPr/>
        </p:nvCxnSpPr>
        <p:spPr bwMode="auto">
          <a:xfrm>
            <a:off x="571500" y="788988"/>
            <a:ext cx="9067800" cy="15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2641600" y="2043289"/>
            <a:ext cx="3838222" cy="3544711"/>
          </a:xfrm>
          <a:prstGeom prst="line">
            <a:avLst/>
          </a:prstGeom>
          <a:solidFill>
            <a:schemeClr val="accent1"/>
          </a:solidFill>
          <a:ln w="111125" cap="flat" cmpd="sng" algn="ctr">
            <a:solidFill>
              <a:srgbClr val="FF66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1" descr="http://lh3.google.com/agodert/RoxnGi_EjBI/AAAAAAAAAAA/4WnjvPT2y5s/IMG_2993.JPG?imgmax=720"/>
          <p:cNvPicPr>
            <a:picLocks noChangeAspect="1" noChangeArrowheads="1"/>
          </p:cNvPicPr>
          <p:nvPr/>
        </p:nvPicPr>
        <p:blipFill>
          <a:blip r:embed="rId3" cstate="print">
            <a:lum bright="-22000" contrast="22000"/>
          </a:blip>
          <a:srcRect/>
          <a:stretch>
            <a:fillRect/>
          </a:stretch>
        </p:blipFill>
        <p:spPr bwMode="auto">
          <a:xfrm>
            <a:off x="0" y="11113"/>
            <a:ext cx="10240963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1150" y="6496050"/>
            <a:ext cx="9461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5" descr="amblyraja_badia"/>
          <p:cNvPicPr>
            <a:picLocks noChangeAspect="1" noChangeArrowheads="1"/>
          </p:cNvPicPr>
          <p:nvPr/>
        </p:nvPicPr>
        <p:blipFill>
          <a:blip r:embed="rId5" cstate="print">
            <a:lum bright="2000" contrast="10000"/>
          </a:blip>
          <a:srcRect/>
          <a:stretch>
            <a:fillRect/>
          </a:stretch>
        </p:blipFill>
        <p:spPr bwMode="auto">
          <a:xfrm>
            <a:off x="1931988" y="6489700"/>
            <a:ext cx="977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346200" y="0"/>
            <a:ext cx="7623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FFF00"/>
                </a:solidFill>
                <a:latin typeface="Comic Sans MS"/>
                <a:ea typeface="Calibri" charset="0"/>
                <a:cs typeface="Comic Sans MS"/>
              </a:rPr>
              <a:t>Marine</a:t>
            </a:r>
            <a:r>
              <a:rPr lang="en-US" sz="2800" dirty="0" smtClean="0">
                <a:solidFill>
                  <a:srgbClr val="FFFF00"/>
                </a:solidFill>
                <a:latin typeface="Comic Sans MS"/>
                <a:ea typeface="Calibri" charset="0"/>
                <a:cs typeface="Comic Sans MS"/>
              </a:rPr>
              <a:t> Communities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alibri" charset="0"/>
                <a:cs typeface="Comic Sans MS"/>
              </a:rPr>
              <a:t>are Biological Networks</a:t>
            </a:r>
            <a:endParaRPr lang="en-US" sz="2400" dirty="0">
              <a:solidFill>
                <a:srgbClr val="FFFF00"/>
              </a:solidFill>
              <a:latin typeface="Comic Sans MS"/>
              <a:ea typeface="Calibri" charset="0"/>
              <a:cs typeface="Comic Sans MS"/>
            </a:endParaRPr>
          </a:p>
        </p:txBody>
      </p:sp>
      <p:sp>
        <p:nvSpPr>
          <p:cNvPr id="52231" name="TextBox 2"/>
          <p:cNvSpPr txBox="1">
            <a:spLocks noChangeArrowheads="1"/>
          </p:cNvSpPr>
          <p:nvPr/>
        </p:nvSpPr>
        <p:spPr bwMode="auto">
          <a:xfrm>
            <a:off x="7519988" y="6707188"/>
            <a:ext cx="23008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omic Sans MS"/>
                <a:ea typeface="Calibri" charset="0"/>
                <a:cs typeface="Comic Sans MS"/>
              </a:rPr>
              <a:t>Marine Food Web</a:t>
            </a:r>
          </a:p>
        </p:txBody>
      </p:sp>
      <p:pic>
        <p:nvPicPr>
          <p:cNvPr id="52232" name="Picture 8"/>
          <p:cNvPicPr>
            <a:picLocks noChangeAspect="1"/>
          </p:cNvPicPr>
          <p:nvPr/>
        </p:nvPicPr>
        <p:blipFill>
          <a:blip r:embed="rId6" cstate="print">
            <a:lum bright="-2000" contrast="12000"/>
          </a:blip>
          <a:srcRect/>
          <a:stretch>
            <a:fillRect/>
          </a:stretch>
        </p:blipFill>
        <p:spPr bwMode="auto">
          <a:xfrm>
            <a:off x="4283075" y="809625"/>
            <a:ext cx="1649413" cy="11112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33" name="Picture 2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938" y="1311275"/>
            <a:ext cx="1524000" cy="992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34" name="Picture 22" descr="DSCN6998"/>
          <p:cNvPicPr>
            <a:picLocks noChangeAspect="1" noChangeArrowheads="1"/>
          </p:cNvPicPr>
          <p:nvPr/>
        </p:nvPicPr>
        <p:blipFill>
          <a:blip r:embed="rId8" cstate="print">
            <a:lum bright="-8000" contrast="24000"/>
          </a:blip>
          <a:srcRect/>
          <a:stretch>
            <a:fillRect/>
          </a:stretch>
        </p:blipFill>
        <p:spPr bwMode="auto">
          <a:xfrm>
            <a:off x="635000" y="6483350"/>
            <a:ext cx="13493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4" descr="Scotoplan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2475" y="6483350"/>
            <a:ext cx="102076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67" descr="Octopu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84588" y="6497638"/>
            <a:ext cx="9715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58"/>
          <p:cNvSpPr txBox="1">
            <a:spLocks noChangeArrowheads="1"/>
          </p:cNvSpPr>
          <p:nvPr/>
        </p:nvSpPr>
        <p:spPr bwMode="auto">
          <a:xfrm>
            <a:off x="119063" y="520700"/>
            <a:ext cx="1631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b="1">
                <a:solidFill>
                  <a:srgbClr val="CCFFCC"/>
                </a:solidFill>
                <a:latin typeface="Calibri" charset="0"/>
                <a:ea typeface="Calibri" charset="0"/>
                <a:cs typeface="Calibri" charset="0"/>
              </a:rPr>
              <a:t>Primary Production</a:t>
            </a:r>
          </a:p>
        </p:txBody>
      </p:sp>
      <p:pic>
        <p:nvPicPr>
          <p:cNvPr id="52238" name="Picture 11"/>
          <p:cNvPicPr>
            <a:picLocks noChangeAspect="1"/>
          </p:cNvPicPr>
          <p:nvPr/>
        </p:nvPicPr>
        <p:blipFill>
          <a:blip r:embed="rId11" cstate="print">
            <a:lum bright="4000" contrast="4000"/>
          </a:blip>
          <a:srcRect/>
          <a:stretch>
            <a:fillRect/>
          </a:stretch>
        </p:blipFill>
        <p:spPr bwMode="auto">
          <a:xfrm>
            <a:off x="7142163" y="604838"/>
            <a:ext cx="2963862" cy="1295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39" name="Picture 23"/>
          <p:cNvPicPr>
            <a:picLocks noChangeAspect="1"/>
          </p:cNvPicPr>
          <p:nvPr/>
        </p:nvPicPr>
        <p:blipFill>
          <a:blip r:embed="rId12" cstate="print">
            <a:lum bright="4000" contrast="32000"/>
          </a:blip>
          <a:srcRect/>
          <a:stretch>
            <a:fillRect/>
          </a:stretch>
        </p:blipFill>
        <p:spPr bwMode="auto">
          <a:xfrm>
            <a:off x="8113713" y="2779713"/>
            <a:ext cx="1903412" cy="1335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2240" name="Text Box 58"/>
          <p:cNvSpPr txBox="1">
            <a:spLocks noChangeArrowheads="1"/>
          </p:cNvSpPr>
          <p:nvPr/>
        </p:nvSpPr>
        <p:spPr bwMode="auto">
          <a:xfrm>
            <a:off x="5200650" y="1631950"/>
            <a:ext cx="723900" cy="276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Seabirds</a:t>
            </a: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7889875" y="4975225"/>
            <a:ext cx="1822450" cy="1365250"/>
            <a:chOff x="7824392" y="4829034"/>
            <a:chExt cx="1821867" cy="1365449"/>
          </a:xfrm>
        </p:grpSpPr>
        <p:pic>
          <p:nvPicPr>
            <p:cNvPr id="52286" name="Picture 24"/>
            <p:cNvPicPr>
              <a:picLocks noChangeAspect="1"/>
            </p:cNvPicPr>
            <p:nvPr/>
          </p:nvPicPr>
          <p:blipFill>
            <a:blip r:embed="rId13" cstate="print">
              <a:lum bright="6000" contrast="40000"/>
            </a:blip>
            <a:srcRect/>
            <a:stretch>
              <a:fillRect/>
            </a:stretch>
          </p:blipFill>
          <p:spPr bwMode="auto">
            <a:xfrm>
              <a:off x="7824392" y="4829034"/>
              <a:ext cx="1821867" cy="136544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52287" name="Text Box 58"/>
            <p:cNvSpPr txBox="1">
              <a:spLocks noChangeArrowheads="1"/>
            </p:cNvSpPr>
            <p:nvPr/>
          </p:nvSpPr>
          <p:spPr bwMode="auto">
            <a:xfrm>
              <a:off x="7830209" y="5904661"/>
              <a:ext cx="813043" cy="2769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1028700" eaLnBrk="0" hangingPunct="0"/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Mammals</a:t>
              </a:r>
            </a:p>
          </p:txBody>
        </p:sp>
      </p:grpSp>
      <p:sp>
        <p:nvSpPr>
          <p:cNvPr id="52242" name="Text Box 58"/>
          <p:cNvSpPr txBox="1">
            <a:spLocks noChangeArrowheads="1"/>
          </p:cNvSpPr>
          <p:nvPr/>
        </p:nvSpPr>
        <p:spPr bwMode="auto">
          <a:xfrm>
            <a:off x="9545638" y="3810000"/>
            <a:ext cx="431800" cy="277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Fish</a:t>
            </a:r>
          </a:p>
        </p:txBody>
      </p:sp>
      <p:sp>
        <p:nvSpPr>
          <p:cNvPr id="52243" name="Text Box 58"/>
          <p:cNvSpPr txBox="1">
            <a:spLocks noChangeArrowheads="1"/>
          </p:cNvSpPr>
          <p:nvPr/>
        </p:nvSpPr>
        <p:spPr bwMode="auto">
          <a:xfrm>
            <a:off x="9385300" y="644525"/>
            <a:ext cx="700088" cy="2778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Humans</a:t>
            </a:r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298450" y="4533900"/>
            <a:ext cx="1355725" cy="966788"/>
            <a:chOff x="1964994" y="5459714"/>
            <a:chExt cx="1355505" cy="967135"/>
          </a:xfrm>
        </p:grpSpPr>
        <p:pic>
          <p:nvPicPr>
            <p:cNvPr id="52284" name="Picture 4" descr="Bacteria-772833"/>
            <p:cNvPicPr>
              <a:picLocks noChangeAspect="1" noChangeArrowheads="1"/>
            </p:cNvPicPr>
            <p:nvPr/>
          </p:nvPicPr>
          <p:blipFill>
            <a:blip r:embed="rId14" cstate="print">
              <a:lum bright="-26000" contrast="40000"/>
            </a:blip>
            <a:srcRect/>
            <a:stretch>
              <a:fillRect/>
            </a:stretch>
          </p:blipFill>
          <p:spPr bwMode="auto">
            <a:xfrm rot="10800000">
              <a:off x="1964994" y="5459714"/>
              <a:ext cx="1355505" cy="96713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52285" name="Text Box 58"/>
            <p:cNvSpPr txBox="1">
              <a:spLocks noChangeArrowheads="1"/>
            </p:cNvSpPr>
            <p:nvPr/>
          </p:nvSpPr>
          <p:spPr bwMode="auto">
            <a:xfrm>
              <a:off x="1984362" y="6135192"/>
              <a:ext cx="1328834" cy="27699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1028700" eaLnBrk="0" hangingPunct="0"/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Detritus / Bacteria</a:t>
              </a:r>
            </a:p>
          </p:txBody>
        </p:sp>
      </p:grpSp>
      <p:pic>
        <p:nvPicPr>
          <p:cNvPr id="52245" name="Picture 2" descr="echinocrepis"/>
          <p:cNvPicPr>
            <a:picLocks noChangeAspect="1" noChangeArrowheads="1"/>
          </p:cNvPicPr>
          <p:nvPr/>
        </p:nvPicPr>
        <p:blipFill>
          <a:blip r:embed="rId15" cstate="print">
            <a:lum bright="-12000" contrast="8000"/>
          </a:blip>
          <a:srcRect/>
          <a:stretch>
            <a:fillRect/>
          </a:stretch>
        </p:blipFill>
        <p:spPr bwMode="auto">
          <a:xfrm>
            <a:off x="5353050" y="6489700"/>
            <a:ext cx="1076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6" name="Picture 26" descr="seastar"/>
          <p:cNvPicPr>
            <a:picLocks noChangeAspect="1" noChangeArrowheads="1"/>
          </p:cNvPicPr>
          <p:nvPr/>
        </p:nvPicPr>
        <p:blipFill>
          <a:blip r:embed="rId16" cstate="print">
            <a:lum bright="20000" contrast="16000"/>
          </a:blip>
          <a:srcRect/>
          <a:stretch>
            <a:fillRect/>
          </a:stretch>
        </p:blipFill>
        <p:spPr bwMode="auto">
          <a:xfrm>
            <a:off x="6291263" y="6462713"/>
            <a:ext cx="10239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7" name="Text Box 58"/>
          <p:cNvSpPr txBox="1">
            <a:spLocks noChangeArrowheads="1"/>
          </p:cNvSpPr>
          <p:nvPr/>
        </p:nvSpPr>
        <p:spPr bwMode="auto">
          <a:xfrm>
            <a:off x="2251075" y="6189663"/>
            <a:ext cx="1235075" cy="277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Seafloor Animals</a:t>
            </a:r>
          </a:p>
        </p:txBody>
      </p:sp>
      <p:sp>
        <p:nvSpPr>
          <p:cNvPr id="52248" name="Rectangle 101"/>
          <p:cNvSpPr>
            <a:spLocks noChangeArrowheads="1"/>
          </p:cNvSpPr>
          <p:nvPr/>
        </p:nvSpPr>
        <p:spPr bwMode="auto">
          <a:xfrm>
            <a:off x="635000" y="6483350"/>
            <a:ext cx="6694488" cy="765175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1028700" eaLnBrk="0" hangingPunct="0"/>
            <a:endParaRPr lang="en-US"/>
          </a:p>
        </p:txBody>
      </p:sp>
      <p:sp>
        <p:nvSpPr>
          <p:cNvPr id="52278" name="Rectangle 86"/>
          <p:cNvSpPr>
            <a:spLocks noChangeArrowheads="1"/>
          </p:cNvSpPr>
          <p:nvPr/>
        </p:nvSpPr>
        <p:spPr bwMode="auto">
          <a:xfrm>
            <a:off x="1798638" y="2590800"/>
            <a:ext cx="1565275" cy="1017588"/>
          </a:xfrm>
          <a:prstGeom prst="rect">
            <a:avLst/>
          </a:prstGeom>
          <a:solidFill>
            <a:srgbClr val="00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1028700" eaLnBrk="0" hangingPunct="0"/>
            <a:endParaRPr lang="en-US" sz="1200"/>
          </a:p>
        </p:txBody>
      </p:sp>
      <p:grpSp>
        <p:nvGrpSpPr>
          <p:cNvPr id="4" name="Group 68"/>
          <p:cNvGrpSpPr/>
          <p:nvPr/>
        </p:nvGrpSpPr>
        <p:grpSpPr>
          <a:xfrm>
            <a:off x="1865184" y="2777553"/>
            <a:ext cx="1270266" cy="744753"/>
            <a:chOff x="1865184" y="2777553"/>
            <a:chExt cx="1270266" cy="744753"/>
          </a:xfrm>
        </p:grpSpPr>
        <p:pic>
          <p:nvPicPr>
            <p:cNvPr id="52279" name="Picture 11" descr="midwater_11"/>
            <p:cNvPicPr>
              <a:picLocks noChangeAspect="1" noChangeArrowheads="1"/>
            </p:cNvPicPr>
            <p:nvPr/>
          </p:nvPicPr>
          <p:blipFill>
            <a:blip r:embed="rId17" cstate="print">
              <a:lum bright="24000" contrast="44000"/>
            </a:blip>
            <a:srcRect/>
            <a:stretch>
              <a:fillRect/>
            </a:stretch>
          </p:blipFill>
          <p:spPr bwMode="auto">
            <a:xfrm>
              <a:off x="2377061" y="2826106"/>
              <a:ext cx="758389" cy="523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80" name="Picture 84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865184" y="2777553"/>
              <a:ext cx="423177" cy="41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82" name="Picture 18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026769" y="3129235"/>
              <a:ext cx="486599" cy="393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83" name="Text Box 58"/>
          <p:cNvSpPr txBox="1">
            <a:spLocks noChangeArrowheads="1"/>
          </p:cNvSpPr>
          <p:nvPr/>
        </p:nvSpPr>
        <p:spPr bwMode="auto">
          <a:xfrm>
            <a:off x="2285831" y="2631127"/>
            <a:ext cx="969324" cy="2766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Zooplankton</a:t>
            </a:r>
          </a:p>
        </p:txBody>
      </p:sp>
      <p:pic>
        <p:nvPicPr>
          <p:cNvPr id="52251" name="Picture 100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73663" y="2806700"/>
            <a:ext cx="1674812" cy="9747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2252" name="Text Box 58"/>
          <p:cNvSpPr txBox="1">
            <a:spLocks noChangeArrowheads="1"/>
          </p:cNvSpPr>
          <p:nvPr/>
        </p:nvSpPr>
        <p:spPr bwMode="auto">
          <a:xfrm>
            <a:off x="6180138" y="2868613"/>
            <a:ext cx="533400" cy="277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Squid</a:t>
            </a:r>
          </a:p>
        </p:txBody>
      </p:sp>
      <p:sp>
        <p:nvSpPr>
          <p:cNvPr id="111" name="Down Arrow 110"/>
          <p:cNvSpPr/>
          <p:nvPr/>
        </p:nvSpPr>
        <p:spPr bwMode="auto">
          <a:xfrm>
            <a:off x="820738" y="885825"/>
            <a:ext cx="238125" cy="344488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1028700" eaLnBrk="0" hangingPunct="0">
              <a:defRPr/>
            </a:pPr>
            <a:endParaRPr lang="en-US" dirty="0">
              <a:ln>
                <a:solidFill>
                  <a:srgbClr val="00FF00"/>
                </a:solidFill>
              </a:ln>
              <a:solidFill>
                <a:srgbClr val="00FF00"/>
              </a:solidFill>
              <a:latin typeface="Arial" pitchFamily="34" charset="0"/>
            </a:endParaRPr>
          </a:p>
        </p:txBody>
      </p:sp>
      <p:sp>
        <p:nvSpPr>
          <p:cNvPr id="52254" name="Text Box 58"/>
          <p:cNvSpPr txBox="1">
            <a:spLocks noChangeArrowheads="1"/>
          </p:cNvSpPr>
          <p:nvPr/>
        </p:nvSpPr>
        <p:spPr bwMode="auto">
          <a:xfrm>
            <a:off x="285750" y="2011363"/>
            <a:ext cx="1096963" cy="277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1028700" eaLnBrk="0" hangingPunct="0"/>
            <a:r>
              <a:rPr lang="en-US" sz="1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Phytoplankton</a:t>
            </a:r>
          </a:p>
        </p:txBody>
      </p:sp>
      <p:cxnSp>
        <p:nvCxnSpPr>
          <p:cNvPr id="52257" name="Straight Arrow Connector 116"/>
          <p:cNvCxnSpPr>
            <a:cxnSpLocks noChangeShapeType="1"/>
          </p:cNvCxnSpPr>
          <p:nvPr/>
        </p:nvCxnSpPr>
        <p:spPr bwMode="auto">
          <a:xfrm rot="5400000">
            <a:off x="-16668" y="3312319"/>
            <a:ext cx="2049462" cy="3175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58" name="Straight Arrow Connector 119"/>
          <p:cNvCxnSpPr>
            <a:cxnSpLocks noChangeShapeType="1"/>
          </p:cNvCxnSpPr>
          <p:nvPr/>
        </p:nvCxnSpPr>
        <p:spPr bwMode="auto">
          <a:xfrm rot="16200000" flipH="1">
            <a:off x="919956" y="5722144"/>
            <a:ext cx="827088" cy="46990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2" name="Straight Arrow Connector 128"/>
          <p:cNvCxnSpPr>
            <a:cxnSpLocks noChangeShapeType="1"/>
          </p:cNvCxnSpPr>
          <p:nvPr/>
        </p:nvCxnSpPr>
        <p:spPr bwMode="auto">
          <a:xfrm rot="5400000" flipH="1" flipV="1">
            <a:off x="6819900" y="2301876"/>
            <a:ext cx="509587" cy="430212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3" name="Straight Arrow Connector 130"/>
          <p:cNvCxnSpPr>
            <a:cxnSpLocks noChangeShapeType="1"/>
          </p:cNvCxnSpPr>
          <p:nvPr/>
        </p:nvCxnSpPr>
        <p:spPr bwMode="auto">
          <a:xfrm>
            <a:off x="6786563" y="3821113"/>
            <a:ext cx="1203325" cy="1087437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4" name="Straight Arrow Connector 132"/>
          <p:cNvCxnSpPr>
            <a:cxnSpLocks noChangeShapeType="1"/>
          </p:cNvCxnSpPr>
          <p:nvPr/>
        </p:nvCxnSpPr>
        <p:spPr bwMode="auto">
          <a:xfrm rot="16200000" flipH="1">
            <a:off x="8559800" y="4484688"/>
            <a:ext cx="687387" cy="26988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6" name="Straight Arrow Connector 139"/>
          <p:cNvCxnSpPr>
            <a:cxnSpLocks noChangeShapeType="1"/>
          </p:cNvCxnSpPr>
          <p:nvPr/>
        </p:nvCxnSpPr>
        <p:spPr bwMode="auto">
          <a:xfrm rot="5400000" flipH="1" flipV="1">
            <a:off x="8493126" y="2447925"/>
            <a:ext cx="463550" cy="92075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7" name="Straight Arrow Connector 141"/>
          <p:cNvCxnSpPr>
            <a:cxnSpLocks noChangeShapeType="1"/>
          </p:cNvCxnSpPr>
          <p:nvPr/>
        </p:nvCxnSpPr>
        <p:spPr bwMode="auto">
          <a:xfrm flipV="1">
            <a:off x="3881438" y="3916363"/>
            <a:ext cx="4068762" cy="2433637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59" name="Straight Arrow Connector 120"/>
          <p:cNvCxnSpPr>
            <a:cxnSpLocks noChangeShapeType="1"/>
          </p:cNvCxnSpPr>
          <p:nvPr/>
        </p:nvCxnSpPr>
        <p:spPr bwMode="auto">
          <a:xfrm flipV="1">
            <a:off x="3400425" y="1905000"/>
            <a:ext cx="754063" cy="687388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0" name="Straight Arrow Connector 122"/>
          <p:cNvCxnSpPr>
            <a:cxnSpLocks noChangeShapeType="1"/>
            <a:stCxn id="52278" idx="3"/>
          </p:cNvCxnSpPr>
          <p:nvPr/>
        </p:nvCxnSpPr>
        <p:spPr bwMode="auto">
          <a:xfrm>
            <a:off x="3363913" y="3098800"/>
            <a:ext cx="1757362" cy="6350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5" name="Straight Arrow Connector 134"/>
          <p:cNvCxnSpPr>
            <a:cxnSpLocks noChangeShapeType="1"/>
            <a:stCxn id="52272" idx="3"/>
          </p:cNvCxnSpPr>
          <p:nvPr/>
        </p:nvCxnSpPr>
        <p:spPr bwMode="auto">
          <a:xfrm flipV="1">
            <a:off x="4841875" y="3675063"/>
            <a:ext cx="3095625" cy="833437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8" name="Straight Arrow Connector 143"/>
          <p:cNvCxnSpPr>
            <a:cxnSpLocks noChangeShapeType="1"/>
          </p:cNvCxnSpPr>
          <p:nvPr/>
        </p:nvCxnSpPr>
        <p:spPr bwMode="auto">
          <a:xfrm rot="5400000">
            <a:off x="1298575" y="3713163"/>
            <a:ext cx="809625" cy="62865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69" name="Straight Arrow Connector 145"/>
          <p:cNvCxnSpPr>
            <a:cxnSpLocks noChangeShapeType="1"/>
          </p:cNvCxnSpPr>
          <p:nvPr/>
        </p:nvCxnSpPr>
        <p:spPr bwMode="auto">
          <a:xfrm rot="10800000" flipV="1">
            <a:off x="1719263" y="4643438"/>
            <a:ext cx="1601787" cy="371475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cxnSp>
        <p:nvCxnSpPr>
          <p:cNvPr id="52270" name="Straight Arrow Connector 150"/>
          <p:cNvCxnSpPr>
            <a:cxnSpLocks noChangeShapeType="1"/>
          </p:cNvCxnSpPr>
          <p:nvPr/>
        </p:nvCxnSpPr>
        <p:spPr bwMode="auto">
          <a:xfrm rot="10800000">
            <a:off x="6045200" y="1693863"/>
            <a:ext cx="2024063" cy="144145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grpSp>
        <p:nvGrpSpPr>
          <p:cNvPr id="5" name="Group 96"/>
          <p:cNvGrpSpPr/>
          <p:nvPr/>
        </p:nvGrpSpPr>
        <p:grpSpPr>
          <a:xfrm>
            <a:off x="1336675" y="2063750"/>
            <a:ext cx="4510088" cy="2468563"/>
            <a:chOff x="1336675" y="2063750"/>
            <a:chExt cx="4510088" cy="2468563"/>
          </a:xfrm>
        </p:grpSpPr>
        <p:cxnSp>
          <p:nvCxnSpPr>
            <p:cNvPr id="52261" name="Straight Arrow Connector 126"/>
            <p:cNvCxnSpPr>
              <a:cxnSpLocks noChangeShapeType="1"/>
            </p:cNvCxnSpPr>
            <p:nvPr/>
          </p:nvCxnSpPr>
          <p:spPr bwMode="auto">
            <a:xfrm rot="16200000" flipV="1">
              <a:off x="5350669" y="2309019"/>
              <a:ext cx="741363" cy="250825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lg" len="med"/>
            </a:ln>
          </p:spPr>
        </p:cxnSp>
        <p:cxnSp>
          <p:nvCxnSpPr>
            <p:cNvPr id="52227" name="Straight Arrow Connector 124"/>
            <p:cNvCxnSpPr>
              <a:cxnSpLocks noChangeShapeType="1"/>
            </p:cNvCxnSpPr>
            <p:nvPr/>
          </p:nvCxnSpPr>
          <p:spPr bwMode="auto">
            <a:xfrm flipV="1">
              <a:off x="4718050" y="3873500"/>
              <a:ext cx="806450" cy="658813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lg" len="med"/>
            </a:ln>
          </p:spPr>
        </p:cxnSp>
        <p:cxnSp>
          <p:nvCxnSpPr>
            <p:cNvPr id="52255" name="Straight Arrow Connector 113"/>
            <p:cNvCxnSpPr>
              <a:cxnSpLocks noChangeShapeType="1"/>
            </p:cNvCxnSpPr>
            <p:nvPr/>
          </p:nvCxnSpPr>
          <p:spPr bwMode="auto">
            <a:xfrm rot="16200000" flipH="1">
              <a:off x="1290638" y="2387600"/>
              <a:ext cx="488950" cy="396875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lg" len="med"/>
            </a:ln>
          </p:spPr>
        </p:cxnSp>
        <p:cxnSp>
          <p:nvCxnSpPr>
            <p:cNvPr id="52256" name="Straight Arrow Connector 114"/>
            <p:cNvCxnSpPr>
              <a:cxnSpLocks noChangeShapeType="1"/>
            </p:cNvCxnSpPr>
            <p:nvPr/>
          </p:nvCxnSpPr>
          <p:spPr bwMode="auto">
            <a:xfrm rot="16200000" flipH="1">
              <a:off x="2809082" y="3723481"/>
              <a:ext cx="506412" cy="409575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lg" len="med"/>
            </a:ln>
          </p:spPr>
        </p:cxnSp>
      </p:grpSp>
      <p:cxnSp>
        <p:nvCxnSpPr>
          <p:cNvPr id="52271" name="Straight Arrow Connector 153"/>
          <p:cNvCxnSpPr>
            <a:cxnSpLocks noChangeShapeType="1"/>
          </p:cNvCxnSpPr>
          <p:nvPr/>
        </p:nvCxnSpPr>
        <p:spPr bwMode="auto">
          <a:xfrm>
            <a:off x="6899275" y="3311525"/>
            <a:ext cx="1050925" cy="168275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lg" len="med"/>
          </a:ln>
        </p:spPr>
      </p:cxnSp>
      <p:pic>
        <p:nvPicPr>
          <p:cNvPr id="52281" name="Picture 85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66765" y="3286022"/>
            <a:ext cx="644744" cy="29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97"/>
          <p:cNvGrpSpPr/>
          <p:nvPr/>
        </p:nvGrpSpPr>
        <p:grpSpPr>
          <a:xfrm>
            <a:off x="3362325" y="3979863"/>
            <a:ext cx="1479550" cy="1057275"/>
            <a:chOff x="3362325" y="3979863"/>
            <a:chExt cx="1479550" cy="1057275"/>
          </a:xfrm>
        </p:grpSpPr>
        <p:sp>
          <p:nvSpPr>
            <p:cNvPr id="52272" name="Rectangle 87"/>
            <p:cNvSpPr>
              <a:spLocks noChangeArrowheads="1"/>
            </p:cNvSpPr>
            <p:nvPr/>
          </p:nvSpPr>
          <p:spPr bwMode="auto">
            <a:xfrm>
              <a:off x="3362325" y="3979863"/>
              <a:ext cx="1479550" cy="10572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8700" eaLnBrk="0" hangingPunct="0"/>
              <a:endParaRPr lang="en-US" sz="1200"/>
            </a:p>
          </p:txBody>
        </p:sp>
        <p:sp>
          <p:nvSpPr>
            <p:cNvPr id="52276" name="Text Box 58"/>
            <p:cNvSpPr txBox="1">
              <a:spLocks noChangeArrowheads="1"/>
            </p:cNvSpPr>
            <p:nvPr/>
          </p:nvSpPr>
          <p:spPr bwMode="auto">
            <a:xfrm>
              <a:off x="3383841" y="4728280"/>
              <a:ext cx="1328232" cy="2767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1028700" eaLnBrk="0" hangingPunct="0"/>
              <a:r>
                <a:rPr lang="en-US" sz="1200">
                  <a:solidFill>
                    <a:srgbClr val="FFFFFF"/>
                  </a:solidFill>
                  <a:latin typeface="Calibri" charset="0"/>
                  <a:ea typeface="Calibri" charset="0"/>
                  <a:cs typeface="Calibri" charset="0"/>
                </a:rPr>
                <a:t>Large zooplankton</a:t>
              </a:r>
            </a:p>
          </p:txBody>
        </p:sp>
        <p:pic>
          <p:nvPicPr>
            <p:cNvPr id="52275" name="Picture 10" descr="midwater_12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395509" y="4249973"/>
              <a:ext cx="605435" cy="45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95"/>
          <p:cNvGrpSpPr/>
          <p:nvPr/>
        </p:nvGrpSpPr>
        <p:grpSpPr>
          <a:xfrm>
            <a:off x="3853527" y="4027484"/>
            <a:ext cx="935678" cy="721893"/>
            <a:chOff x="3853527" y="4027484"/>
            <a:chExt cx="935678" cy="721893"/>
          </a:xfrm>
        </p:grpSpPr>
        <p:pic>
          <p:nvPicPr>
            <p:cNvPr id="52273" name="Picture 62" descr="pteropod-limacina-helicina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369435" y="4027484"/>
              <a:ext cx="419770" cy="460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74" name="Picture 5" descr="cliona_limacina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909849" y="4330899"/>
              <a:ext cx="558320" cy="418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77" name="Picture 20"/>
            <p:cNvPicPr>
              <a:picLocks noChangeAspect="1"/>
            </p:cNvPicPr>
            <p:nvPr/>
          </p:nvPicPr>
          <p:blipFill>
            <a:blip r:embed="rId25" cstate="print">
              <a:lum contrast="26000"/>
            </a:blip>
            <a:srcRect/>
            <a:stretch>
              <a:fillRect/>
            </a:stretch>
          </p:blipFill>
          <p:spPr bwMode="auto">
            <a:xfrm>
              <a:off x="3853527" y="4033479"/>
              <a:ext cx="387699" cy="369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9447" y="336769"/>
            <a:ext cx="9215438" cy="1235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Comic Sans MS" pitchFamily="66" charset="0"/>
              </a:rPr>
              <a:t>Will Ocean Acidification disrupt energy flow through marine food webs? </a:t>
            </a:r>
            <a:r>
              <a:rPr lang="en-US" dirty="0" smtClean="0">
                <a:solidFill>
                  <a:srgbClr val="FFFF66"/>
                </a:solidFill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FFFF66"/>
                </a:solidFill>
                <a:latin typeface="Comic Sans MS" pitchFamily="66" charset="0"/>
              </a:rPr>
            </a:br>
            <a:endParaRPr lang="en-US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579777" y="1577748"/>
            <a:ext cx="90265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21" descr="o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135" y="1850981"/>
            <a:ext cx="4702628" cy="4114800"/>
          </a:xfrm>
          <a:prstGeom prst="rect">
            <a:avLst/>
          </a:prstGeom>
          <a:noFill/>
        </p:spPr>
      </p:pic>
      <p:pic>
        <p:nvPicPr>
          <p:cNvPr id="6" name="Picture 3" descr="Sea_butterfly"/>
          <p:cNvPicPr>
            <a:picLocks noChangeAspect="1" noChangeArrowheads="1"/>
          </p:cNvPicPr>
          <p:nvPr/>
        </p:nvPicPr>
        <p:blipFill>
          <a:blip r:embed="rId4" cstate="print">
            <a:lum bright="10000" contrast="38000"/>
          </a:blip>
          <a:srcRect/>
          <a:stretch>
            <a:fillRect/>
          </a:stretch>
        </p:blipFill>
        <p:spPr bwMode="auto">
          <a:xfrm>
            <a:off x="167481" y="1850981"/>
            <a:ext cx="5064015" cy="4191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681" y="1850981"/>
            <a:ext cx="267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Comic Sans MS" pitchFamily="66" charset="0"/>
              </a:rPr>
              <a:t>Pteropod</a:t>
            </a:r>
            <a:r>
              <a:rPr lang="en-US" sz="1600" dirty="0" smtClean="0">
                <a:solidFill>
                  <a:srgbClr val="FFFFFF"/>
                </a:solidFill>
                <a:latin typeface="Comic Sans MS" pitchFamily="66" charset="0"/>
              </a:rPr>
              <a:t>  =  Salmon food</a:t>
            </a:r>
            <a:endParaRPr lang="en-US" sz="16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1481" y="185098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Sockeye  Salmon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44475" y="122238"/>
            <a:ext cx="9599613" cy="47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16" tIns="51458" rIns="102916" bIns="51458">
            <a:spAutoFit/>
          </a:bodyPr>
          <a:lstStyle/>
          <a:p>
            <a:pPr defTabSz="1028700" eaLnBrk="0" hangingPunct="0"/>
            <a:r>
              <a:rPr lang="en-US" altLang="ja-JP" sz="2400" dirty="0" smtClean="0">
                <a:latin typeface="Comic Sans MS" pitchFamily="66" charset="0"/>
                <a:ea typeface="ＭＳ Ｐゴシック" charset="-128"/>
              </a:rPr>
              <a:t>The bottom line – Ocean Acidification</a:t>
            </a:r>
            <a:endParaRPr lang="en-US" sz="1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523412" y="619674"/>
            <a:ext cx="9026525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802" y="750076"/>
            <a:ext cx="886119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What we know</a:t>
            </a:r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:</a:t>
            </a:r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en-US" sz="2000" dirty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OA is </a:t>
            </a:r>
            <a:r>
              <a:rPr lang="en-US" sz="2000" dirty="0">
                <a:solidFill>
                  <a:srgbClr val="00FF00"/>
                </a:solidFill>
                <a:latin typeface="Comic Sans MS" pitchFamily="66" charset="0"/>
              </a:rPr>
              <a:t>ongoing, </a:t>
            </a: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massive, increasing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Causes physiological stress for many species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Mitigation requires reduced atmospheric CO</a:t>
            </a:r>
            <a:r>
              <a:rPr lang="en-US" sz="2000" baseline="-25000" dirty="0" smtClean="0">
                <a:solidFill>
                  <a:srgbClr val="00FF00"/>
                </a:solidFill>
                <a:latin typeface="Comic Sans MS" pitchFamily="66" charset="0"/>
              </a:rPr>
              <a:t>2</a:t>
            </a: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levels</a:t>
            </a:r>
            <a:b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endParaRPr lang="en-US" sz="2400" b="1" dirty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What we expect:</a:t>
            </a:r>
            <a:endParaRPr lang="en-US" sz="2400" b="1" dirty="0">
              <a:solidFill>
                <a:srgbClr val="00FF00"/>
              </a:solidFill>
              <a:latin typeface="Comic Sans MS" pitchFamily="66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Food webs will be affected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Ecosystem services (e.g. fisheries) will change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What we don’t know:</a:t>
            </a:r>
            <a:endParaRPr lang="en-US" sz="2000" dirty="0">
              <a:solidFill>
                <a:srgbClr val="00FF00"/>
              </a:solidFill>
              <a:latin typeface="Comic Sans MS" pitchFamily="66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 Capacity for acclimation and adaptation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 Interaction with other environmental changes (warming, pollution)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     Effects on marine communities, ecosystems - tipping points?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0181" y="5531568"/>
            <a:ext cx="5917004" cy="1200328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FFFF"/>
                </a:solidFill>
                <a:latin typeface="Bradley Hand ITC TT-Bold"/>
                <a:cs typeface="Bradley Hand ITC TT-Bold"/>
              </a:rPr>
              <a:t>Ocean ecosystems are going to be different</a:t>
            </a:r>
          </a:p>
          <a:p>
            <a:pPr algn="ctr"/>
            <a:r>
              <a:rPr lang="en-US" sz="2400" dirty="0" smtClean="0">
                <a:solidFill>
                  <a:srgbClr val="66FFFF"/>
                </a:solidFill>
                <a:latin typeface="Bradley Hand ITC TT-Bold"/>
                <a:cs typeface="Bradley Hand ITC TT-Bold"/>
              </a:rPr>
              <a:t>We don’t yet know how different </a:t>
            </a:r>
          </a:p>
          <a:p>
            <a:pPr algn="ctr"/>
            <a:r>
              <a:rPr lang="en-US" sz="2400" dirty="0" smtClean="0">
                <a:solidFill>
                  <a:srgbClr val="66FFFF"/>
                </a:solidFill>
                <a:latin typeface="Bradley Hand ITC TT-Bold"/>
                <a:cs typeface="Bradley Hand ITC TT-Bold"/>
              </a:rPr>
              <a:t>We may not like it</a:t>
            </a:r>
            <a:endParaRPr lang="en-US" sz="2400" dirty="0">
              <a:solidFill>
                <a:srgbClr val="66FFFF"/>
              </a:solidFill>
              <a:latin typeface="Bradley Hand ITC TT-Bold"/>
              <a:cs typeface="Bradley Hand ITC TT-Bold"/>
            </a:endParaRPr>
          </a:p>
        </p:txBody>
      </p:sp>
    </p:spTree>
    <p:extLst>
      <p:ext uri="{BB962C8B-B14F-4D97-AF65-F5344CB8AC3E}">
        <p14:creationId xmlns:p14="http://schemas.microsoft.com/office/powerpoint/2010/main" val="172923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342" name="Picture 6" descr="http://www.reidtechnology.co.nz/site/reidtechnology/images/solar/mass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4204" y="4978400"/>
            <a:ext cx="6144475" cy="2428875"/>
          </a:xfrm>
          <a:prstGeom prst="rect">
            <a:avLst/>
          </a:prstGeom>
          <a:noFill/>
        </p:spPr>
      </p:pic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89615" y="122238"/>
            <a:ext cx="9599613" cy="47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16" tIns="51458" rIns="102916" bIns="51458">
            <a:spAutoFit/>
          </a:bodyPr>
          <a:lstStyle/>
          <a:p>
            <a:pPr defTabSz="1028700" eaLnBrk="0" hangingPunct="0"/>
            <a:r>
              <a:rPr lang="en-US" altLang="ja-JP" sz="2400" b="1" dirty="0" smtClean="0">
                <a:latin typeface="Comic Sans MS" pitchFamily="66" charset="0"/>
                <a:ea typeface="ＭＳ Ｐゴシック" charset="-128"/>
              </a:rPr>
              <a:t>Is it hopeless, too late, too big….?</a:t>
            </a:r>
            <a:endParaRPr lang="en-US" sz="18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547688" y="757238"/>
            <a:ext cx="9026525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802" y="949554"/>
            <a:ext cx="95676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dirty="0" smtClean="0">
                <a:solidFill>
                  <a:srgbClr val="FFFFFF"/>
                </a:solidFill>
                <a:latin typeface="Comic Sans MS" pitchFamily="66" charset="0"/>
              </a:rPr>
              <a:t>Should we worry?</a:t>
            </a:r>
            <a:endParaRPr lang="en-US" sz="2400" dirty="0">
              <a:solidFill>
                <a:srgbClr val="FFFFFF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 YES!   Climate change / OA affects the quality of our lives</a:t>
            </a:r>
          </a:p>
          <a:p>
            <a:pPr>
              <a:defRPr/>
            </a:pPr>
            <a:endParaRPr lang="en-US" sz="240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latin typeface="Comic Sans MS" pitchFamily="66" charset="0"/>
              </a:rPr>
              <a:t>What can we do?</a:t>
            </a:r>
            <a:endParaRPr lang="en-US" sz="24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 Education and outreach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 Energy efficiency, non-carbon energy, reduced emissions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 Reconnect with nature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 Value the oceans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</a:rPr>
              <a:t>   Vote!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FF"/>
                </a:solidFill>
                <a:latin typeface="Comic Sans MS" pitchFamily="66" charset="0"/>
              </a:rPr>
              <a:t>	</a:t>
            </a:r>
            <a:endParaRPr lang="en-US" sz="2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" name="Picture 2" descr="http://www.ecofriend.org/images/lunar_powered_turbine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944" y="4984001"/>
            <a:ext cx="2825869" cy="2423274"/>
          </a:xfrm>
          <a:prstGeom prst="rect">
            <a:avLst/>
          </a:prstGeom>
          <a:noFill/>
        </p:spPr>
      </p:pic>
      <p:pic>
        <p:nvPicPr>
          <p:cNvPr id="2318340" name="Picture 4" descr="http://www.sandomenico.org/uploaded/photos/Library/energy_windmills_copenha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728" y="4974110"/>
            <a:ext cx="3652157" cy="24331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dwater_15.jpg"/>
          <p:cNvPicPr>
            <a:picLocks noChangeAspect="1"/>
          </p:cNvPicPr>
          <p:nvPr/>
        </p:nvPicPr>
        <p:blipFill>
          <a:blip r:embed="rId3" cstate="print">
            <a:lum bright="26000" contrast="44000"/>
          </a:blip>
          <a:stretch>
            <a:fillRect/>
          </a:stretch>
        </p:blipFill>
        <p:spPr>
          <a:xfrm>
            <a:off x="4568030" y="131761"/>
            <a:ext cx="3367617" cy="2525713"/>
          </a:xfrm>
          <a:prstGeom prst="rect">
            <a:avLst/>
          </a:prstGeom>
        </p:spPr>
      </p:pic>
      <p:pic>
        <p:nvPicPr>
          <p:cNvPr id="5" name="Picture 4" descr="haddock-m_Aglantha0163-600.jpg"/>
          <p:cNvPicPr>
            <a:picLocks noChangeAspect="1"/>
          </p:cNvPicPr>
          <p:nvPr/>
        </p:nvPicPr>
        <p:blipFill>
          <a:blip r:embed="rId4" cstate="print">
            <a:lum bright="33000" contrast="55000"/>
          </a:blip>
          <a:stretch>
            <a:fillRect/>
          </a:stretch>
        </p:blipFill>
        <p:spPr>
          <a:xfrm>
            <a:off x="7433493" y="160336"/>
            <a:ext cx="2807470" cy="2316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374" y="3120674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omic Sans MS" pitchFamily="66" charset="0"/>
              </a:rPr>
              <a:t>Value the Oceans</a:t>
            </a:r>
            <a:endParaRPr lang="en-US" sz="1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3" name="Picture 2" descr="rastasquid_600.jpg"/>
          <p:cNvPicPr>
            <a:picLocks noChangeAspect="1"/>
          </p:cNvPicPr>
          <p:nvPr/>
        </p:nvPicPr>
        <p:blipFill>
          <a:blip r:embed="rId5" cstate="print">
            <a:lum contrast="51000"/>
          </a:blip>
          <a:stretch>
            <a:fillRect/>
          </a:stretch>
        </p:blipFill>
        <p:spPr>
          <a:xfrm>
            <a:off x="205580" y="190500"/>
            <a:ext cx="3172203" cy="2400300"/>
          </a:xfrm>
          <a:prstGeom prst="rect">
            <a:avLst/>
          </a:prstGeom>
        </p:spPr>
      </p:pic>
      <p:pic>
        <p:nvPicPr>
          <p:cNvPr id="2399240" name="Picture 8" descr="C:\data\animals\Deep-sea Animals\Sternaspis_fossor_T957-C50.jpg"/>
          <p:cNvPicPr>
            <a:picLocks noChangeAspect="1" noChangeArrowheads="1"/>
          </p:cNvPicPr>
          <p:nvPr/>
        </p:nvPicPr>
        <p:blipFill>
          <a:blip r:embed="rId6" cstate="print">
            <a:lum bright="10000" contrast="35000"/>
          </a:blip>
          <a:srcRect/>
          <a:stretch>
            <a:fillRect/>
          </a:stretch>
        </p:blipFill>
        <p:spPr bwMode="auto">
          <a:xfrm>
            <a:off x="2781300" y="171450"/>
            <a:ext cx="2536825" cy="2298534"/>
          </a:xfrm>
          <a:prstGeom prst="rect">
            <a:avLst/>
          </a:prstGeom>
          <a:noFill/>
        </p:spPr>
      </p:pic>
      <p:pic>
        <p:nvPicPr>
          <p:cNvPr id="2399241" name="Picture 9" descr="C:\data\animals\Deep-sea Animals\web Scotoplanes.jpg"/>
          <p:cNvPicPr>
            <a:picLocks noChangeAspect="1" noChangeArrowheads="1"/>
          </p:cNvPicPr>
          <p:nvPr/>
        </p:nvPicPr>
        <p:blipFill>
          <a:blip r:embed="rId7" cstate="print">
            <a:lum bright="-19000" contrast="26000"/>
          </a:blip>
          <a:srcRect/>
          <a:stretch>
            <a:fillRect/>
          </a:stretch>
        </p:blipFill>
        <p:spPr bwMode="auto">
          <a:xfrm>
            <a:off x="0" y="5665788"/>
            <a:ext cx="1990725" cy="1800640"/>
          </a:xfrm>
          <a:prstGeom prst="rect">
            <a:avLst/>
          </a:prstGeom>
          <a:noFill/>
        </p:spPr>
      </p:pic>
      <p:pic>
        <p:nvPicPr>
          <p:cNvPr id="2399243" name="Picture 11" descr="C:\data\animals\Deep-sea Animals\seastar.tif"/>
          <p:cNvPicPr>
            <a:picLocks noChangeAspect="1" noChangeArrowheads="1"/>
          </p:cNvPicPr>
          <p:nvPr/>
        </p:nvPicPr>
        <p:blipFill>
          <a:blip r:embed="rId8" cstate="print">
            <a:lum bright="7000" contrast="52000"/>
          </a:blip>
          <a:srcRect/>
          <a:stretch>
            <a:fillRect/>
          </a:stretch>
        </p:blipFill>
        <p:spPr bwMode="auto">
          <a:xfrm>
            <a:off x="5743576" y="5665788"/>
            <a:ext cx="2414588" cy="1810941"/>
          </a:xfrm>
          <a:prstGeom prst="rect">
            <a:avLst/>
          </a:prstGeom>
          <a:noFill/>
        </p:spPr>
      </p:pic>
      <p:pic>
        <p:nvPicPr>
          <p:cNvPr id="2399244" name="Picture 12" descr="C:\data\animals\Deep-sea Animals\pennatual_phosphorea.jpeg"/>
          <p:cNvPicPr>
            <a:picLocks noChangeAspect="1" noChangeArrowheads="1"/>
          </p:cNvPicPr>
          <p:nvPr/>
        </p:nvPicPr>
        <p:blipFill>
          <a:blip r:embed="rId9" cstate="print">
            <a:lum bright="12000" contrast="24000"/>
          </a:blip>
          <a:srcRect/>
          <a:stretch>
            <a:fillRect/>
          </a:stretch>
        </p:blipFill>
        <p:spPr bwMode="auto">
          <a:xfrm>
            <a:off x="4143375" y="5665788"/>
            <a:ext cx="1817687" cy="1817687"/>
          </a:xfrm>
          <a:prstGeom prst="rect">
            <a:avLst/>
          </a:prstGeom>
          <a:noFill/>
        </p:spPr>
      </p:pic>
      <p:pic>
        <p:nvPicPr>
          <p:cNvPr id="2399242" name="Picture 10" descr="C:\data\animals\Deep-sea Animals\web asteronyx.jpg"/>
          <p:cNvPicPr>
            <a:picLocks noChangeAspect="1" noChangeArrowheads="1"/>
          </p:cNvPicPr>
          <p:nvPr/>
        </p:nvPicPr>
        <p:blipFill>
          <a:blip r:embed="rId10" cstate="print">
            <a:lum bright="-12000" contrast="35000"/>
          </a:blip>
          <a:srcRect/>
          <a:stretch>
            <a:fillRect/>
          </a:stretch>
        </p:blipFill>
        <p:spPr bwMode="auto">
          <a:xfrm>
            <a:off x="8088313" y="5665788"/>
            <a:ext cx="2152650" cy="1785902"/>
          </a:xfrm>
          <a:prstGeom prst="rect">
            <a:avLst/>
          </a:prstGeom>
          <a:noFill/>
        </p:spPr>
      </p:pic>
      <p:pic>
        <p:nvPicPr>
          <p:cNvPr id="2399246" name="Picture 14" descr="C:\data\animals\Deep-sea Animals\Tromiskosoma.tif"/>
          <p:cNvPicPr>
            <a:picLocks noChangeAspect="1" noChangeArrowheads="1"/>
          </p:cNvPicPr>
          <p:nvPr/>
        </p:nvPicPr>
        <p:blipFill>
          <a:blip r:embed="rId11" cstate="print">
            <a:lum bright="-12000"/>
          </a:blip>
          <a:srcRect/>
          <a:stretch>
            <a:fillRect/>
          </a:stretch>
        </p:blipFill>
        <p:spPr bwMode="auto">
          <a:xfrm>
            <a:off x="1871664" y="5665788"/>
            <a:ext cx="2377088" cy="17668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874" y="320324"/>
            <a:ext cx="8559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66"/>
                </a:solidFill>
                <a:latin typeface="Comic Sans MS" pitchFamily="66" charset="0"/>
              </a:rPr>
              <a:t>Benthic Respiration Chamber System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Perturbation experiments in the deep-sea</a:t>
            </a:r>
            <a:endParaRPr lang="en-US" sz="2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655977" y="1387248"/>
            <a:ext cx="90265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57500" y="3187700"/>
            <a:ext cx="4082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Show Video here</a:t>
            </a:r>
            <a:endParaRPr lang="en-US" sz="4000" dirty="0"/>
          </a:p>
        </p:txBody>
      </p:sp>
      <p:pic>
        <p:nvPicPr>
          <p:cNvPr id="5" name="BRS Sept2010_mac_shorter_small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881" y="1535311"/>
            <a:ext cx="7338219" cy="55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98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874" y="320324"/>
            <a:ext cx="8559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66"/>
                </a:solidFill>
                <a:latin typeface="Comic Sans MS" pitchFamily="66" charset="0"/>
              </a:rPr>
              <a:t>Respiration Chamber Data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Deep-sea urchins, Oxygen minimum zone</a:t>
            </a:r>
            <a:endParaRPr lang="en-US" sz="2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655977" y="1387248"/>
            <a:ext cx="90265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5" descr="Fragile pink sea urch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75" y="5177632"/>
            <a:ext cx="2847025" cy="15695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0200" y="6845300"/>
            <a:ext cx="379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Fragile Urchin – </a:t>
            </a:r>
            <a:r>
              <a:rPr lang="en-US" i="1" dirty="0" smtClean="0">
                <a:solidFill>
                  <a:srgbClr val="FFFFFF"/>
                </a:solidFill>
              </a:rPr>
              <a:t>Allocentrotus </a:t>
            </a:r>
            <a:r>
              <a:rPr lang="en-US" i="1" dirty="0" err="1" smtClean="0">
                <a:solidFill>
                  <a:srgbClr val="FFFFFF"/>
                </a:solidFill>
              </a:rPr>
              <a:t>californiensis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8" y="1474007"/>
            <a:ext cx="9063006" cy="359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4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874" y="320324"/>
            <a:ext cx="8559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66"/>
                </a:solidFill>
                <a:latin typeface="Comic Sans MS" pitchFamily="66" charset="0"/>
              </a:rPr>
              <a:t>Benthic Respiration Chamber System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Perturbation experiments in the deep-sea</a:t>
            </a:r>
            <a:endParaRPr lang="en-US" sz="2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655977" y="1387248"/>
            <a:ext cx="90265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99" y="1790700"/>
            <a:ext cx="3929393" cy="318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625600"/>
            <a:ext cx="4035609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6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48" y="164606"/>
            <a:ext cx="9216867" cy="691002"/>
          </a:xfrm>
        </p:spPr>
        <p:txBody>
          <a:bodyPr lIns="100840" tIns="50420" rIns="100840" bIns="50420"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Environmental Stress, Ecosystems, and Society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3964" y="2195029"/>
            <a:ext cx="1194779" cy="5761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Ocean Acidification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3964" y="3516934"/>
            <a:ext cx="1194779" cy="5061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Hypoxia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3964" y="2887315"/>
            <a:ext cx="1194779" cy="5061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Warming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932780" y="2493289"/>
            <a:ext cx="1194779" cy="576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Physiological </a:t>
            </a:r>
            <a:r>
              <a:rPr lang="en-US" sz="1200" dirty="0" smtClean="0">
                <a:solidFill>
                  <a:srgbClr val="000000"/>
                </a:solidFill>
              </a:rPr>
              <a:t>processes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(acclimation)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58381" y="3722515"/>
            <a:ext cx="1194779" cy="576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Metabolic Performance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75172" y="5070905"/>
            <a:ext cx="1309990" cy="8230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Survival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Growth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Reproduction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291781" y="1246925"/>
            <a:ext cx="1109438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Species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71334" y="2996367"/>
            <a:ext cx="1135040" cy="781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Abundance</a:t>
            </a:r>
            <a:endParaRPr lang="en-US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err="1" smtClean="0">
                <a:solidFill>
                  <a:srgbClr val="000000"/>
                </a:solidFill>
              </a:rPr>
              <a:t>DistributionProductivity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282428" y="3009741"/>
            <a:ext cx="1135040" cy="7818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Biological Interactions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(food web)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96936" y="2228891"/>
            <a:ext cx="6144578" cy="2119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Biodiversity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994715" y="2638289"/>
            <a:ext cx="1109438" cy="7818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Ecosystem Function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295229" y="4216510"/>
            <a:ext cx="1109438" cy="493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Energy Flow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27659" y="3603796"/>
            <a:ext cx="1075301" cy="493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Resilience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27659" y="4266422"/>
            <a:ext cx="1075301" cy="4650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Stability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544818" y="1243261"/>
            <a:ext cx="1228916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Populations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988251" y="1243261"/>
            <a:ext cx="1109438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Individuals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80721" y="1236536"/>
            <a:ext cx="1194779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Communities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44877" y="1246925"/>
            <a:ext cx="1109438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Society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66765" y="1243261"/>
            <a:ext cx="1194779" cy="576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Environment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763546" y="3340306"/>
            <a:ext cx="1049699" cy="410487"/>
          </a:xfrm>
          <a:prstGeom prst="roundRect">
            <a:avLst/>
          </a:prstGeom>
          <a:solidFill>
            <a:srgbClr val="66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Fisheries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763546" y="3983958"/>
            <a:ext cx="1049699" cy="617273"/>
          </a:xfrm>
          <a:prstGeom prst="roundRect">
            <a:avLst/>
          </a:prstGeom>
          <a:solidFill>
            <a:srgbClr val="66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Other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Ecosystem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Services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010590" y="4927973"/>
            <a:ext cx="1109438" cy="493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0840" tIns="50420" rIns="100840" bIns="5042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Productivity</a:t>
            </a:r>
          </a:p>
        </p:txBody>
      </p:sp>
      <p:cxnSp>
        <p:nvCxnSpPr>
          <p:cNvPr id="4" name="Straight Arrow Connector 3"/>
          <p:cNvCxnSpPr>
            <a:stCxn id="13" idx="3"/>
          </p:cNvCxnSpPr>
          <p:nvPr/>
        </p:nvCxnSpPr>
        <p:spPr>
          <a:xfrm>
            <a:off x="1548744" y="2483090"/>
            <a:ext cx="401104" cy="187239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7" idx="3"/>
          </p:cNvCxnSpPr>
          <p:nvPr/>
        </p:nvCxnSpPr>
        <p:spPr>
          <a:xfrm flipV="1">
            <a:off x="1548744" y="2922294"/>
            <a:ext cx="384036" cy="218103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6" idx="3"/>
          </p:cNvCxnSpPr>
          <p:nvPr/>
        </p:nvCxnSpPr>
        <p:spPr>
          <a:xfrm flipV="1">
            <a:off x="1548743" y="3031346"/>
            <a:ext cx="426707" cy="73867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2454429" y="3125994"/>
            <a:ext cx="151481" cy="39094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2454427" y="4488697"/>
            <a:ext cx="151481" cy="39094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" name="Down Arrow 48"/>
          <p:cNvSpPr/>
          <p:nvPr/>
        </p:nvSpPr>
        <p:spPr>
          <a:xfrm rot="-8760000">
            <a:off x="3517679" y="3882917"/>
            <a:ext cx="151481" cy="118516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" name="Down Arrow 50"/>
          <p:cNvSpPr/>
          <p:nvPr/>
        </p:nvSpPr>
        <p:spPr>
          <a:xfrm rot="7260000">
            <a:off x="3285546" y="2701382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2" name="Down Arrow 51"/>
          <p:cNvSpPr/>
          <p:nvPr/>
        </p:nvSpPr>
        <p:spPr>
          <a:xfrm rot="16200000">
            <a:off x="4942693" y="319799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5774207" y="3887297"/>
            <a:ext cx="151481" cy="24690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491818" y="2857500"/>
            <a:ext cx="50800" cy="2387600"/>
          </a:xfrm>
          <a:prstGeom prst="rect">
            <a:avLst/>
          </a:prstGeom>
          <a:solidFill>
            <a:srgbClr val="33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Down Arrow 55"/>
          <p:cNvSpPr/>
          <p:nvPr/>
        </p:nvSpPr>
        <p:spPr>
          <a:xfrm rot="16200000">
            <a:off x="6658782" y="364884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 rot="16200000">
            <a:off x="6658782" y="283604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" name="Down Arrow 57"/>
          <p:cNvSpPr/>
          <p:nvPr/>
        </p:nvSpPr>
        <p:spPr>
          <a:xfrm rot="16200000">
            <a:off x="6658782" y="432194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9" name="Down Arrow 58"/>
          <p:cNvSpPr/>
          <p:nvPr/>
        </p:nvSpPr>
        <p:spPr>
          <a:xfrm rot="16200000">
            <a:off x="6658782" y="4960118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8238068" y="2882900"/>
            <a:ext cx="50800" cy="2387600"/>
          </a:xfrm>
          <a:prstGeom prst="rect">
            <a:avLst/>
          </a:prstGeom>
          <a:solidFill>
            <a:srgbClr val="33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Down Arrow 60"/>
          <p:cNvSpPr/>
          <p:nvPr/>
        </p:nvSpPr>
        <p:spPr>
          <a:xfrm rot="16200000">
            <a:off x="8398682" y="337579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3" name="Down Arrow 62"/>
          <p:cNvSpPr/>
          <p:nvPr/>
        </p:nvSpPr>
        <p:spPr>
          <a:xfrm rot="16200000">
            <a:off x="8392332" y="4125093"/>
            <a:ext cx="146088" cy="4053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40" tIns="50420" rIns="100840" bIns="50420" rtlCol="0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cxnSp>
        <p:nvCxnSpPr>
          <p:cNvPr id="42" name="Straight Connector 6"/>
          <p:cNvCxnSpPr>
            <a:cxnSpLocks noChangeShapeType="1"/>
          </p:cNvCxnSpPr>
          <p:nvPr/>
        </p:nvCxnSpPr>
        <p:spPr bwMode="auto">
          <a:xfrm>
            <a:off x="531504" y="916896"/>
            <a:ext cx="9067800" cy="1587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43" name="TextBox 42"/>
          <p:cNvSpPr txBox="1"/>
          <p:nvPr/>
        </p:nvSpPr>
        <p:spPr>
          <a:xfrm rot="18236256">
            <a:off x="2878822" y="4215796"/>
            <a:ext cx="1043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Adaptation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5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lum bright="6000" contrast="23000"/>
          </a:blip>
          <a:stretch>
            <a:fillRect/>
          </a:stretch>
        </p:blipFill>
        <p:spPr>
          <a:xfrm>
            <a:off x="5121275" y="5525028"/>
            <a:ext cx="3147219" cy="2098146"/>
          </a:xfrm>
          <a:prstGeom prst="rect">
            <a:avLst/>
          </a:prstGeom>
        </p:spPr>
      </p:pic>
      <p:pic>
        <p:nvPicPr>
          <p:cNvPr id="15" name="Picture 14" descr="DSCN7161-davidson paragorgia 2.jpg"/>
          <p:cNvPicPr>
            <a:picLocks noChangeAspect="1"/>
          </p:cNvPicPr>
          <p:nvPr/>
        </p:nvPicPr>
        <p:blipFill>
          <a:blip r:embed="rId6" cstate="print">
            <a:lum bright="4000" contrast="20000"/>
          </a:blip>
          <a:stretch>
            <a:fillRect/>
          </a:stretch>
        </p:blipFill>
        <p:spPr>
          <a:xfrm>
            <a:off x="7734299" y="5520426"/>
            <a:ext cx="2514601" cy="1885951"/>
          </a:xfrm>
          <a:prstGeom prst="rect">
            <a:avLst/>
          </a:prstGeom>
        </p:spPr>
      </p:pic>
      <p:pic>
        <p:nvPicPr>
          <p:cNvPr id="7172" name="Picture 9" descr="asteronyx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1100" y="5507082"/>
            <a:ext cx="2859088" cy="193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240239" y="1093805"/>
            <a:ext cx="4343400" cy="435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98" tIns="51448" rIns="102898" bIns="51448">
            <a:spAutoFit/>
          </a:bodyPr>
          <a:lstStyle/>
          <a:p>
            <a:pPr marL="514350" indent="-514350" defTabSz="1028700" eaLnBrk="0" hangingPunct="0">
              <a:buFont typeface="Arial" pitchFamily="34" charset="0"/>
              <a:buChar char="•"/>
            </a:pPr>
            <a: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Photosynthesis</a:t>
            </a:r>
            <a:b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</a:br>
            <a:endParaRPr lang="en-US" altLang="en-US" sz="2800" i="1" dirty="0" smtClean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514350" indent="-514350" defTabSz="1028700" eaLnBrk="0" hangingPunct="0">
              <a:buFont typeface="Arial" pitchFamily="34" charset="0"/>
              <a:buChar char="•"/>
            </a:pPr>
            <a: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Calcification</a:t>
            </a:r>
            <a:r>
              <a:rPr lang="en-US" altLang="en-US" sz="24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altLang="en-US" sz="24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</a:br>
            <a:endParaRPr lang="en-US" altLang="en-US" sz="2800" dirty="0" smtClean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514350" indent="-514350" defTabSz="1028700" eaLnBrk="0" hangingPunct="0">
              <a:buFont typeface="Arial" pitchFamily="34" charset="0"/>
              <a:buChar char="•"/>
            </a:pPr>
            <a: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Respiration</a:t>
            </a:r>
            <a:b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</a:br>
            <a:endParaRPr lang="en-US" altLang="en-US" sz="2800" i="1" dirty="0" smtClean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514350" indent="-514350" defTabSz="1028700" eaLnBrk="0" hangingPunct="0">
              <a:buFont typeface="Arial" pitchFamily="34" charset="0"/>
              <a:buChar char="•"/>
            </a:pPr>
            <a: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Acid – Base Balance</a:t>
            </a:r>
            <a:b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</a:br>
            <a:endParaRPr lang="en-US" altLang="en-US" sz="2400" i="1" dirty="0" smtClean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514350" indent="-514350" defTabSz="1028700" eaLnBrk="0" hangingPunct="0">
              <a:buFont typeface="Arial" pitchFamily="34" charset="0"/>
              <a:buChar char="•"/>
            </a:pPr>
            <a:r>
              <a:rPr lang="en-US" altLang="en-US" sz="28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Metabolic Rate</a:t>
            </a:r>
            <a:r>
              <a:rPr lang="en-US" altLang="en-US" sz="24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altLang="en-US" sz="2400" i="1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</a:br>
            <a:endParaRPr lang="en-US" altLang="en-US" sz="2800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174" name="Rectangle 15"/>
          <p:cNvSpPr>
            <a:spLocks noChangeArrowheads="1"/>
          </p:cNvSpPr>
          <p:nvPr/>
        </p:nvSpPr>
        <p:spPr bwMode="auto">
          <a:xfrm>
            <a:off x="471488" y="-9525"/>
            <a:ext cx="92202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98" tIns="51448" rIns="102898" bIns="51448" anchor="ctr"/>
          <a:lstStyle/>
          <a:p>
            <a:pPr algn="ctr" defTabSz="1028700" eaLnBrk="0" hangingPunct="0"/>
            <a:r>
              <a:rPr lang="en-US" altLang="en-US" sz="320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Physiological </a:t>
            </a:r>
            <a:r>
              <a:rPr lang="en-US" altLang="en-US" sz="3200" dirty="0" smtClean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processes affected by high </a:t>
            </a:r>
            <a:r>
              <a:rPr lang="en-US" altLang="en-US" sz="320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CO</a:t>
            </a:r>
            <a:r>
              <a:rPr lang="en-US" altLang="en-US" sz="3200" baseline="-2500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2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8899803" y="5187305"/>
            <a:ext cx="1111185" cy="2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5" rIns="91432" bIns="45715">
            <a:spAutoFit/>
          </a:bodyPr>
          <a:lstStyle/>
          <a:p>
            <a:pPr defTabSz="1028700" eaLnBrk="0" hangingPunct="0"/>
            <a:r>
              <a:rPr lang="en-US" sz="1100" dirty="0" smtClean="0">
                <a:solidFill>
                  <a:srgbClr val="FFFFFF"/>
                </a:solidFill>
              </a:rPr>
              <a:t>Vampire </a:t>
            </a:r>
            <a:r>
              <a:rPr lang="en-US" sz="1100" dirty="0">
                <a:solidFill>
                  <a:srgbClr val="FFFFFF"/>
                </a:solidFill>
              </a:rPr>
              <a:t>Squid</a:t>
            </a:r>
          </a:p>
        </p:txBody>
      </p:sp>
      <p:cxnSp>
        <p:nvCxnSpPr>
          <p:cNvPr id="7178" name="Straight Connector 20"/>
          <p:cNvCxnSpPr>
            <a:cxnSpLocks noChangeShapeType="1"/>
          </p:cNvCxnSpPr>
          <p:nvPr/>
        </p:nvCxnSpPr>
        <p:spPr bwMode="auto">
          <a:xfrm>
            <a:off x="547688" y="731838"/>
            <a:ext cx="9067800" cy="158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2" name="Straight Connector 6"/>
          <p:cNvCxnSpPr>
            <a:cxnSpLocks noChangeShapeType="1"/>
          </p:cNvCxnSpPr>
          <p:nvPr/>
        </p:nvCxnSpPr>
        <p:spPr bwMode="auto">
          <a:xfrm>
            <a:off x="580057" y="748023"/>
            <a:ext cx="9067800" cy="1587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lum bright="8000" contrast="12000"/>
          </a:blip>
          <a:stretch>
            <a:fillRect/>
          </a:stretch>
        </p:blipFill>
        <p:spPr>
          <a:xfrm>
            <a:off x="-434532" y="5519738"/>
            <a:ext cx="2936432" cy="1919387"/>
          </a:xfrm>
          <a:prstGeom prst="rect">
            <a:avLst/>
          </a:prstGeom>
        </p:spPr>
      </p:pic>
      <p:pic>
        <p:nvPicPr>
          <p:cNvPr id="17" name="vampyroteuthis_infernalis.mpeg"/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45264" y="960436"/>
            <a:ext cx="5628218" cy="42211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7554" name="Picture 18" descr="http://nakedmaninthetree.files.wordpress.com/2009/05/oceanac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385" y="2233341"/>
            <a:ext cx="5448582" cy="3149900"/>
          </a:xfrm>
          <a:prstGeom prst="rect">
            <a:avLst/>
          </a:prstGeom>
          <a:noFill/>
        </p:spPr>
      </p:pic>
      <p:sp>
        <p:nvSpPr>
          <p:cNvPr id="1816578" name="Rectangle 2"/>
          <p:cNvSpPr>
            <a:spLocks noChangeArrowheads="1"/>
          </p:cNvSpPr>
          <p:nvPr/>
        </p:nvSpPr>
        <p:spPr bwMode="auto">
          <a:xfrm>
            <a:off x="0" y="2206625"/>
            <a:ext cx="1024096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925" tIns="51462" rIns="102925" bIns="51462">
            <a:spAutoFit/>
          </a:bodyPr>
          <a:lstStyle/>
          <a:p>
            <a:pPr defTabSz="1028700"/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defTabSz="1028700"/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defTabSz="1028700"/>
            <a:endParaRPr lang="en-US" sz="2700">
              <a:latin typeface="Times New Roman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42315" y="0"/>
            <a:ext cx="6952528" cy="63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5" rIns="91432" bIns="45715">
            <a:spAutoFit/>
          </a:bodyPr>
          <a:lstStyle/>
          <a:p>
            <a:r>
              <a:rPr lang="en-US" sz="3500" dirty="0" smtClean="0">
                <a:latin typeface="Comic Sans MS" pitchFamily="66" charset="0"/>
                <a:cs typeface="Arial" pitchFamily="34" charset="0"/>
              </a:rPr>
              <a:t>Calcification and Ocean Acidity</a:t>
            </a:r>
            <a:endParaRPr lang="en-US" sz="3500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558831" y="796508"/>
            <a:ext cx="9195274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  <a:latin typeface="Comic Sans MS" pitchFamily="66" charset="0"/>
                <a:cs typeface="Arial" pitchFamily="34" charset="0"/>
              </a:rPr>
              <a:t>Low carbonate saturation associated with low calcification rate</a:t>
            </a:r>
            <a:endParaRPr lang="en-US" sz="2400" dirty="0">
              <a:solidFill>
                <a:srgbClr val="00FF00"/>
              </a:solidFill>
              <a:latin typeface="Comic Sans MS" pitchFamily="66" charset="0"/>
              <a:cs typeface="Arial" pitchFamily="34" charset="0"/>
            </a:endParaRPr>
          </a:p>
        </p:txBody>
      </p:sp>
      <p:cxnSp>
        <p:nvCxnSpPr>
          <p:cNvPr id="14" name="Straight Connector 6"/>
          <p:cNvCxnSpPr>
            <a:cxnSpLocks noChangeShapeType="1"/>
          </p:cNvCxnSpPr>
          <p:nvPr/>
        </p:nvCxnSpPr>
        <p:spPr bwMode="auto">
          <a:xfrm>
            <a:off x="514570" y="646000"/>
            <a:ext cx="9067800" cy="1587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</p:spPr>
      </p:cxnSp>
      <p:grpSp>
        <p:nvGrpSpPr>
          <p:cNvPr id="22" name="Group 21"/>
          <p:cNvGrpSpPr/>
          <p:nvPr/>
        </p:nvGrpSpPr>
        <p:grpSpPr>
          <a:xfrm>
            <a:off x="43542" y="2009775"/>
            <a:ext cx="4610100" cy="3676650"/>
            <a:chOff x="0" y="2009775"/>
            <a:chExt cx="4610100" cy="367665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2009775"/>
              <a:ext cx="4610100" cy="367665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287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137546" name="Picture 10" descr="http://www.fathom.com/feature/2205/1211_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664" y="2060518"/>
              <a:ext cx="4450852" cy="3444932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3133725" y="4321119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latin typeface="Comic Sans MS" pitchFamily="66" charset="0"/>
                </a:rPr>
                <a:t>Corals</a:t>
              </a:r>
              <a:endParaRPr lang="en-GB" sz="1600" b="1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2028825"/>
              <a:ext cx="4505325" cy="9525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287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0" y="5438775"/>
              <a:ext cx="4533900" cy="1047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287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9050" y="2076450"/>
              <a:ext cx="123825" cy="345757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287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457700" y="2028826"/>
              <a:ext cx="85271" cy="360271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287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0008" y="5209063"/>
              <a:ext cx="292449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latin typeface="Comic Sans MS" pitchFamily="66" charset="0"/>
                </a:rPr>
                <a:t>Aragonite Saturation State</a:t>
              </a:r>
              <a:endParaRPr lang="en-GB" sz="1600" b="1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486566" y="3378143"/>
              <a:ext cx="194155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latin typeface="Comic Sans MS" pitchFamily="66" charset="0"/>
                </a:rPr>
                <a:t>Calcification Rate</a:t>
              </a:r>
              <a:endParaRPr lang="en-GB" sz="1600" b="1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-5000" contrast="31000"/>
          </a:blip>
          <a:stretch>
            <a:fillRect/>
          </a:stretch>
        </p:blipFill>
        <p:spPr>
          <a:xfrm>
            <a:off x="302861" y="1765865"/>
            <a:ext cx="9610376" cy="3595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0" y="6973078"/>
            <a:ext cx="3602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Brennand</a:t>
            </a:r>
            <a:r>
              <a:rPr lang="en-US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et al. 2010</a:t>
            </a:r>
            <a:endParaRPr lang="en-US" sz="20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385342" y="198429"/>
            <a:ext cx="6945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/>
                <a:cs typeface="Comic Sans MS"/>
              </a:rPr>
              <a:t>Warming may offset OA impacts for some taxa</a:t>
            </a:r>
            <a:endParaRPr lang="en-US" sz="3200" dirty="0">
              <a:latin typeface="Comic Sans MS"/>
              <a:cs typeface="Comic Sans MS"/>
            </a:endParaRPr>
          </a:p>
        </p:txBody>
      </p:sp>
      <p:cxnSp>
        <p:nvCxnSpPr>
          <p:cNvPr id="5" name="Straight Connector 6"/>
          <p:cNvCxnSpPr>
            <a:cxnSpLocks noChangeShapeType="1"/>
          </p:cNvCxnSpPr>
          <p:nvPr/>
        </p:nvCxnSpPr>
        <p:spPr bwMode="auto">
          <a:xfrm>
            <a:off x="506413" y="1449294"/>
            <a:ext cx="9067800" cy="15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"/>
          <p:cNvCxnSpPr>
            <a:cxnSpLocks noChangeShapeType="1"/>
          </p:cNvCxnSpPr>
          <p:nvPr/>
        </p:nvCxnSpPr>
        <p:spPr bwMode="auto">
          <a:xfrm>
            <a:off x="609690" y="707806"/>
            <a:ext cx="9067800" cy="1587"/>
          </a:xfrm>
          <a:prstGeom prst="line">
            <a:avLst/>
          </a:prstGeom>
          <a:noFill/>
          <a:ln w="127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19" name="TextBox 18"/>
          <p:cNvSpPr txBox="1"/>
          <p:nvPr/>
        </p:nvSpPr>
        <p:spPr>
          <a:xfrm>
            <a:off x="565844" y="101600"/>
            <a:ext cx="947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Effects on different life stages</a:t>
            </a:r>
          </a:p>
        </p:txBody>
      </p:sp>
      <p:pic>
        <p:nvPicPr>
          <p:cNvPr id="2440198" name="Picture 6" descr="http://www.itresourcing.com.au/aquaculture/species/images/intext/30.%20Tuna%20lifecy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102" y="1720668"/>
            <a:ext cx="5280197" cy="462963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9212" y="1863497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Fertilization</a:t>
            </a:r>
            <a:endParaRPr 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359" y="1140262"/>
            <a:ext cx="1015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00"/>
                </a:solidFill>
                <a:latin typeface="Comic Sans MS" pitchFamily="66" charset="0"/>
              </a:rPr>
              <a:t>Stage:</a:t>
            </a:r>
            <a:endParaRPr lang="en-US" sz="2000" b="1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54" y="243885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Embryo</a:t>
            </a:r>
            <a:endParaRPr 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431" y="3014203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Larva</a:t>
            </a:r>
            <a:endParaRPr 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107" y="3589556"/>
            <a:ext cx="97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Juvenile</a:t>
            </a:r>
            <a:endParaRPr 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240" y="4164909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latin typeface="Comic Sans MS" pitchFamily="66" charset="0"/>
              </a:rPr>
              <a:t>Adult</a:t>
            </a:r>
            <a:endParaRPr lang="en-US" sz="16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8493" y="1878886"/>
            <a:ext cx="883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Seconds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0065" y="1140262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00"/>
                </a:solidFill>
                <a:latin typeface="Comic Sans MS" pitchFamily="66" charset="0"/>
              </a:rPr>
              <a:t>Duration:</a:t>
            </a:r>
            <a:endParaRPr lang="en-US" sz="2000" b="1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6133" y="245423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Hours - Days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79571" y="3029592"/>
            <a:ext cx="14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Days – Months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5669" y="3604945"/>
            <a:ext cx="909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Mo. – Yr.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8343" y="4180298"/>
            <a:ext cx="1043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Yr. – Cent.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26379" y="1878886"/>
            <a:ext cx="665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High?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81546" y="1140262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00"/>
                </a:solidFill>
                <a:latin typeface="Comic Sans MS" pitchFamily="66" charset="0"/>
              </a:rPr>
              <a:t>Sensitivity</a:t>
            </a:r>
            <a:r>
              <a:rPr lang="en-US" sz="2000" dirty="0" smtClean="0">
                <a:solidFill>
                  <a:srgbClr val="00FF00"/>
                </a:solidFill>
                <a:latin typeface="Comic Sans MS" pitchFamily="66" charset="0"/>
              </a:rPr>
              <a:t>:</a:t>
            </a:r>
            <a:endParaRPr lang="en-US" sz="20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26380" y="245423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High?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3832" y="3029592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Mod. – High?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10776" y="360494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Moderate?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66693" y="4180298"/>
            <a:ext cx="118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 pitchFamily="66" charset="0"/>
              </a:rPr>
              <a:t>Low – Mod.?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49" name="Straight Connector 6"/>
          <p:cNvCxnSpPr>
            <a:cxnSpLocks noChangeShapeType="1"/>
          </p:cNvCxnSpPr>
          <p:nvPr/>
        </p:nvCxnSpPr>
        <p:spPr bwMode="auto">
          <a:xfrm>
            <a:off x="338009" y="1670531"/>
            <a:ext cx="3643441" cy="5869"/>
          </a:xfrm>
          <a:prstGeom prst="line">
            <a:avLst/>
          </a:prstGeom>
          <a:noFill/>
          <a:ln w="6350" algn="ctr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</p:cxnSp>
      <p:sp>
        <p:nvSpPr>
          <p:cNvPr id="50" name="TextBox 49"/>
          <p:cNvSpPr txBox="1"/>
          <p:nvPr/>
        </p:nvSpPr>
        <p:spPr>
          <a:xfrm>
            <a:off x="6172200" y="1190625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Tuna Life Cycle</a:t>
            </a:r>
            <a:endParaRPr lang="en-US" sz="24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 Tmp 04">
  <a:themeElements>
    <a:clrScheme name="Beach Tmp 04 1">
      <a:dk1>
        <a:srgbClr val="003366"/>
      </a:dk1>
      <a:lt1>
        <a:srgbClr val="FFFF00"/>
      </a:lt1>
      <a:dk2>
        <a:srgbClr val="0099CC"/>
      </a:dk2>
      <a:lt2>
        <a:srgbClr val="FFFF00"/>
      </a:lt2>
      <a:accent1>
        <a:srgbClr val="33CCFF"/>
      </a:accent1>
      <a:accent2>
        <a:srgbClr val="003366"/>
      </a:accent2>
      <a:accent3>
        <a:srgbClr val="AACAE2"/>
      </a:accent3>
      <a:accent4>
        <a:srgbClr val="DADA00"/>
      </a:accent4>
      <a:accent5>
        <a:srgbClr val="ADE2FF"/>
      </a:accent5>
      <a:accent6>
        <a:srgbClr val="002D5C"/>
      </a:accent6>
      <a:hlink>
        <a:srgbClr val="0066FF"/>
      </a:hlink>
      <a:folHlink>
        <a:srgbClr val="33CCCC"/>
      </a:folHlink>
    </a:clrScheme>
    <a:fontScheme name="Beach Tmp 04">
      <a:majorFont>
        <a:latin typeface="Looseprint"/>
        <a:ea typeface=""/>
        <a:cs typeface=""/>
      </a:majorFont>
      <a:minorFont>
        <a:latin typeface="Loose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287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287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ach Tmp 04 1">
        <a:dk1>
          <a:srgbClr val="003366"/>
        </a:dk1>
        <a:lt1>
          <a:srgbClr val="FFFF00"/>
        </a:lt1>
        <a:dk2>
          <a:srgbClr val="0099CC"/>
        </a:dk2>
        <a:lt2>
          <a:srgbClr val="FFFF00"/>
        </a:lt2>
        <a:accent1>
          <a:srgbClr val="33CCFF"/>
        </a:accent1>
        <a:accent2>
          <a:srgbClr val="003366"/>
        </a:accent2>
        <a:accent3>
          <a:srgbClr val="AACAE2"/>
        </a:accent3>
        <a:accent4>
          <a:srgbClr val="DADA00"/>
        </a:accent4>
        <a:accent5>
          <a:srgbClr val="ADE2FF"/>
        </a:accent5>
        <a:accent6>
          <a:srgbClr val="002D5C"/>
        </a:accent6>
        <a:hlink>
          <a:srgbClr val="0066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ach Tmp 04 1">
    <a:dk1>
      <a:srgbClr val="003366"/>
    </a:dk1>
    <a:lt1>
      <a:srgbClr val="FFFF00"/>
    </a:lt1>
    <a:dk2>
      <a:srgbClr val="0099CC"/>
    </a:dk2>
    <a:lt2>
      <a:srgbClr val="FFFF00"/>
    </a:lt2>
    <a:accent1>
      <a:srgbClr val="33CCFF"/>
    </a:accent1>
    <a:accent2>
      <a:srgbClr val="003366"/>
    </a:accent2>
    <a:accent3>
      <a:srgbClr val="AACAE2"/>
    </a:accent3>
    <a:accent4>
      <a:srgbClr val="DADA00"/>
    </a:accent4>
    <a:accent5>
      <a:srgbClr val="ADE2FF"/>
    </a:accent5>
    <a:accent6>
      <a:srgbClr val="002D5C"/>
    </a:accent6>
    <a:hlink>
      <a:srgbClr val="0066FF"/>
    </a:hlink>
    <a:folHlink>
      <a:srgbClr val="33CCCC"/>
    </a:folHlink>
  </a:clrScheme>
  <a:fontScheme name="Beach Tmp 04">
    <a:majorFont>
      <a:latin typeface="Looseprint"/>
      <a:ea typeface=""/>
      <a:cs typeface=""/>
    </a:majorFont>
    <a:minorFont>
      <a:latin typeface="Looseprin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each Tmp 04 1">
    <a:dk1>
      <a:srgbClr val="003366"/>
    </a:dk1>
    <a:lt1>
      <a:srgbClr val="FFFF00"/>
    </a:lt1>
    <a:dk2>
      <a:srgbClr val="0099CC"/>
    </a:dk2>
    <a:lt2>
      <a:srgbClr val="FFFF00"/>
    </a:lt2>
    <a:accent1>
      <a:srgbClr val="33CCFF"/>
    </a:accent1>
    <a:accent2>
      <a:srgbClr val="003366"/>
    </a:accent2>
    <a:accent3>
      <a:srgbClr val="AACAE2"/>
    </a:accent3>
    <a:accent4>
      <a:srgbClr val="DADA00"/>
    </a:accent4>
    <a:accent5>
      <a:srgbClr val="ADE2FF"/>
    </a:accent5>
    <a:accent6>
      <a:srgbClr val="002D5C"/>
    </a:accent6>
    <a:hlink>
      <a:srgbClr val="0066FF"/>
    </a:hlink>
    <a:folHlink>
      <a:srgbClr val="33CCCC"/>
    </a:folHlink>
  </a:clrScheme>
  <a:fontScheme name="Beach Tmp 04">
    <a:majorFont>
      <a:latin typeface="Looseprint"/>
      <a:ea typeface=""/>
      <a:cs typeface=""/>
    </a:majorFont>
    <a:minorFont>
      <a:latin typeface="Looseprin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21550</TotalTime>
  <Words>513</Words>
  <Application>Microsoft Office PowerPoint</Application>
  <PresentationFormat>Custom</PresentationFormat>
  <Paragraphs>164</Paragraphs>
  <Slides>17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Beach Tmp 04</vt:lpstr>
      <vt:lpstr>PowerPoint Presentation</vt:lpstr>
      <vt:lpstr>PowerPoint Presentation</vt:lpstr>
      <vt:lpstr>PowerPoint Presentation</vt:lpstr>
      <vt:lpstr>PowerPoint Presentation</vt:lpstr>
      <vt:lpstr>Environmental Stress, Ecosystems, and Society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Ocean Acidification disrupt energy flow through marine food webs?  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DETERMINING THE EFFECTS OF CO2 OCEAN DISPOSAL ON DEEP-SEA ORGANISMS</dc:title>
  <dc:creator>mario</dc:creator>
  <dc:description>Template Design from_x000d_Digital Artware™ vol. 1_x000d_©1998 Vicious Fishes Software™</dc:description>
  <cp:lastModifiedBy>Jim Barry</cp:lastModifiedBy>
  <cp:revision>1089</cp:revision>
  <cp:lastPrinted>2000-01-13T23:37:11Z</cp:lastPrinted>
  <dcterms:created xsi:type="dcterms:W3CDTF">2010-09-08T19:24:46Z</dcterms:created>
  <dcterms:modified xsi:type="dcterms:W3CDTF">2011-04-15T18:20:23Z</dcterms:modified>
</cp:coreProperties>
</file>