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40"/>
  </p:notesMasterIdLst>
  <p:handoutMasterIdLst>
    <p:handoutMasterId r:id="rId41"/>
  </p:handoutMasterIdLst>
  <p:sldIdLst>
    <p:sldId id="1479" r:id="rId2"/>
    <p:sldId id="1467" r:id="rId3"/>
    <p:sldId id="1480" r:id="rId4"/>
    <p:sldId id="1481" r:id="rId5"/>
    <p:sldId id="1243" r:id="rId6"/>
    <p:sldId id="1357" r:id="rId7"/>
    <p:sldId id="1358" r:id="rId8"/>
    <p:sldId id="1465" r:id="rId9"/>
    <p:sldId id="1450" r:id="rId10"/>
    <p:sldId id="1371" r:id="rId11"/>
    <p:sldId id="1372" r:id="rId12"/>
    <p:sldId id="1402" r:id="rId13"/>
    <p:sldId id="1422" r:id="rId14"/>
    <p:sldId id="1484" r:id="rId15"/>
    <p:sldId id="1235" r:id="rId16"/>
    <p:sldId id="1492" r:id="rId17"/>
    <p:sldId id="1427" r:id="rId18"/>
    <p:sldId id="1494" r:id="rId19"/>
    <p:sldId id="1374" r:id="rId20"/>
    <p:sldId id="1487" r:id="rId21"/>
    <p:sldId id="1457" r:id="rId22"/>
    <p:sldId id="1458" r:id="rId23"/>
    <p:sldId id="1459" r:id="rId24"/>
    <p:sldId id="1490" r:id="rId25"/>
    <p:sldId id="1394" r:id="rId26"/>
    <p:sldId id="1466" r:id="rId27"/>
    <p:sldId id="1380" r:id="rId28"/>
    <p:sldId id="1448" r:id="rId29"/>
    <p:sldId id="1447" r:id="rId30"/>
    <p:sldId id="1493" r:id="rId31"/>
    <p:sldId id="1454" r:id="rId32"/>
    <p:sldId id="1453" r:id="rId33"/>
    <p:sldId id="1462" r:id="rId34"/>
    <p:sldId id="1438" r:id="rId35"/>
    <p:sldId id="1382" r:id="rId36"/>
    <p:sldId id="1439" r:id="rId37"/>
    <p:sldId id="1477" r:id="rId38"/>
    <p:sldId id="1478" r:id="rId39"/>
  </p:sldIdLst>
  <p:sldSz cx="10240963" cy="7407275"/>
  <p:notesSz cx="7019925" cy="9269413"/>
  <p:defaultTextStyle>
    <a:defPPr>
      <a:defRPr lang="en-US"/>
    </a:defPPr>
    <a:lvl1pPr algn="l" rtl="0" eaLnBrk="0" fontAlgn="base" hangingPunct="0">
      <a:spcBef>
        <a:spcPct val="0"/>
      </a:spcBef>
      <a:spcAft>
        <a:spcPct val="0"/>
      </a:spcAft>
      <a:defRPr sz="1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FF"/>
    <a:srgbClr val="000000"/>
    <a:srgbClr val="000066"/>
    <a:srgbClr val="CCCCCC"/>
    <a:srgbClr val="0000CC"/>
    <a:srgbClr val="663300"/>
    <a:srgbClr val="CC6600"/>
    <a:srgbClr val="0000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9" autoAdjust="0"/>
    <p:restoredTop sz="83219" autoAdjust="0"/>
  </p:normalViewPr>
  <p:slideViewPr>
    <p:cSldViewPr snapToGrid="0">
      <p:cViewPr>
        <p:scale>
          <a:sx n="85" d="100"/>
          <a:sy n="85" d="100"/>
        </p:scale>
        <p:origin x="-744" y="-192"/>
      </p:cViewPr>
      <p:guideLst>
        <p:guide orient="horz" pos="2333"/>
        <p:guide pos="3226"/>
      </p:guideLst>
    </p:cSldViewPr>
  </p:slideViewPr>
  <p:outlineViewPr>
    <p:cViewPr>
      <p:scale>
        <a:sx n="33" d="100"/>
        <a:sy n="33" d="100"/>
      </p:scale>
      <p:origin x="0" y="0"/>
    </p:cViewPr>
  </p:outlineViewPr>
  <p:notesTextViewPr>
    <p:cViewPr>
      <p:scale>
        <a:sx n="66" d="100"/>
        <a:sy n="66"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uqohoegh\Desktop\IPCC%20Japan%20Jan%202011\Library\Ocean%20acidification\Acidification%20Literature%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FFFF00"/>
              </a:solidFill>
            </c:spPr>
          </c:dPt>
          <c:dPt>
            <c:idx val="1"/>
            <c:bubble3D val="0"/>
            <c:spPr>
              <a:solidFill>
                <a:srgbClr val="008000"/>
              </a:solidFill>
            </c:spPr>
          </c:dPt>
          <c:dPt>
            <c:idx val="2"/>
            <c:bubble3D val="0"/>
            <c:spPr>
              <a:solidFill>
                <a:srgbClr val="FF0000"/>
              </a:solidFill>
            </c:spPr>
          </c:dPt>
          <c:val>
            <c:numRef>
              <c:f>Sheet1!$C$15:$C$17</c:f>
              <c:numCache>
                <c:formatCode>General</c:formatCode>
                <c:ptCount val="3"/>
                <c:pt idx="0">
                  <c:v>25</c:v>
                </c:pt>
                <c:pt idx="1">
                  <c:v>30</c:v>
                </c:pt>
                <c:pt idx="2">
                  <c:v>45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spPr>
            <a:ln>
              <a:noFill/>
            </a:ln>
          </c:spPr>
          <c:dPt>
            <c:idx val="0"/>
            <c:bubble3D val="0"/>
            <c:spPr>
              <a:solidFill>
                <a:srgbClr val="FFFF00"/>
              </a:solidFill>
              <a:ln>
                <a:noFill/>
              </a:ln>
            </c:spPr>
          </c:dPt>
          <c:dPt>
            <c:idx val="1"/>
            <c:bubble3D val="0"/>
            <c:spPr>
              <a:solidFill>
                <a:srgbClr val="008000"/>
              </a:solidFill>
              <a:ln>
                <a:noFill/>
              </a:ln>
            </c:spPr>
          </c:dPt>
          <c:dPt>
            <c:idx val="2"/>
            <c:bubble3D val="0"/>
            <c:spPr>
              <a:solidFill>
                <a:srgbClr val="FF0000"/>
              </a:solidFill>
              <a:ln>
                <a:noFill/>
              </a:ln>
            </c:spPr>
          </c:dPt>
          <c:val>
            <c:numRef>
              <c:f>Sheet1!$E$15:$E$17</c:f>
              <c:numCache>
                <c:formatCode>General</c:formatCode>
                <c:ptCount val="3"/>
                <c:pt idx="0">
                  <c:v>15</c:v>
                </c:pt>
                <c:pt idx="1">
                  <c:v>15</c:v>
                </c:pt>
                <c:pt idx="2">
                  <c:v>70</c:v>
                </c:pt>
              </c:numCache>
            </c:numRef>
          </c:val>
        </c:ser>
        <c:dLbls>
          <c:showLegendKey val="0"/>
          <c:showVal val="0"/>
          <c:showCatName val="0"/>
          <c:showSerName val="0"/>
          <c:showPercent val="0"/>
          <c:showBubbleSize val="0"/>
          <c:showLeaderLines val="1"/>
        </c:dLbls>
        <c:firstSliceAng val="0"/>
      </c:pieChart>
      <c:spPr>
        <a:ln>
          <a:noFill/>
        </a:ln>
      </c:spPr>
    </c:plotArea>
    <c:plotVisOnly val="1"/>
    <c:dispBlanksAs val="zero"/>
    <c:showDLblsOverMax val="1"/>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FF00"/>
            </a:solidFill>
          </c:spPr>
          <c:invertIfNegative val="0"/>
          <c:cat>
            <c:strRef>
              <c:f>Analyses!$M$138:$R$138</c:f>
              <c:strCache>
                <c:ptCount val="6"/>
                <c:pt idx="0">
                  <c:v>Gene expression study</c:v>
                </c:pt>
                <c:pt idx="1">
                  <c:v>Lab-physiology</c:v>
                </c:pt>
                <c:pt idx="2">
                  <c:v>Reproduction/Developmental</c:v>
                </c:pt>
                <c:pt idx="3">
                  <c:v>Behavioural</c:v>
                </c:pt>
                <c:pt idx="4">
                  <c:v>Mesocosm-raceway</c:v>
                </c:pt>
                <c:pt idx="5">
                  <c:v>Ecological manipulations</c:v>
                </c:pt>
              </c:strCache>
            </c:strRef>
          </c:cat>
          <c:val>
            <c:numRef>
              <c:f>Analyses!$M$139:$R$139</c:f>
              <c:numCache>
                <c:formatCode>General</c:formatCode>
                <c:ptCount val="6"/>
                <c:pt idx="0">
                  <c:v>3</c:v>
                </c:pt>
                <c:pt idx="1">
                  <c:v>62</c:v>
                </c:pt>
                <c:pt idx="2">
                  <c:v>24</c:v>
                </c:pt>
                <c:pt idx="3">
                  <c:v>4</c:v>
                </c:pt>
                <c:pt idx="4">
                  <c:v>8</c:v>
                </c:pt>
                <c:pt idx="5">
                  <c:v>8</c:v>
                </c:pt>
              </c:numCache>
            </c:numRef>
          </c:val>
        </c:ser>
        <c:dLbls>
          <c:showLegendKey val="0"/>
          <c:showVal val="0"/>
          <c:showCatName val="0"/>
          <c:showSerName val="0"/>
          <c:showPercent val="0"/>
          <c:showBubbleSize val="0"/>
        </c:dLbls>
        <c:gapWidth val="36"/>
        <c:axId val="234869120"/>
        <c:axId val="234870656"/>
      </c:barChart>
      <c:catAx>
        <c:axId val="234869120"/>
        <c:scaling>
          <c:orientation val="minMax"/>
        </c:scaling>
        <c:delete val="0"/>
        <c:axPos val="b"/>
        <c:majorTickMark val="out"/>
        <c:minorTickMark val="none"/>
        <c:tickLblPos val="nextTo"/>
        <c:txPr>
          <a:bodyPr/>
          <a:lstStyle/>
          <a:p>
            <a:pPr>
              <a:defRPr sz="1600" baseline="0">
                <a:solidFill>
                  <a:srgbClr val="FFFFFF"/>
                </a:solidFill>
              </a:defRPr>
            </a:pPr>
            <a:endParaRPr lang="en-US"/>
          </a:p>
        </c:txPr>
        <c:crossAx val="234870656"/>
        <c:crosses val="autoZero"/>
        <c:auto val="1"/>
        <c:lblAlgn val="ctr"/>
        <c:lblOffset val="100"/>
        <c:noMultiLvlLbl val="0"/>
      </c:catAx>
      <c:valAx>
        <c:axId val="234870656"/>
        <c:scaling>
          <c:orientation val="minMax"/>
        </c:scaling>
        <c:delete val="0"/>
        <c:axPos val="l"/>
        <c:numFmt formatCode="General" sourceLinked="1"/>
        <c:majorTickMark val="out"/>
        <c:minorTickMark val="none"/>
        <c:tickLblPos val="nextTo"/>
        <c:txPr>
          <a:bodyPr/>
          <a:lstStyle/>
          <a:p>
            <a:pPr>
              <a:defRPr sz="1600" baseline="0">
                <a:solidFill>
                  <a:srgbClr val="FFFFFF"/>
                </a:solidFill>
              </a:defRPr>
            </a:pPr>
            <a:endParaRPr lang="en-US"/>
          </a:p>
        </c:txPr>
        <c:crossAx val="234869120"/>
        <c:crosses val="autoZero"/>
        <c:crossBetween val="between"/>
      </c:valAx>
    </c:plotArea>
    <c:plotVisOnly val="1"/>
    <c:dispBlanksAs val="gap"/>
    <c:showDLblsOverMax val="0"/>
  </c:chart>
  <c:spPr>
    <a:ln>
      <a:noFill/>
    </a:ln>
  </c:spPr>
  <c:txPr>
    <a:bodyPr/>
    <a:lstStyle/>
    <a:p>
      <a:pPr>
        <a:defRPr>
          <a:solidFill>
            <a:schemeClr val="bg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hdr" sz="quarter"/>
          </p:nvPr>
        </p:nvSpPr>
        <p:spPr bwMode="auto">
          <a:xfrm>
            <a:off x="0"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a:defRPr sz="1200">
                <a:latin typeface="Times New Roman" pitchFamily="18" charset="0"/>
              </a:defRPr>
            </a:lvl1pPr>
          </a:lstStyle>
          <a:p>
            <a:endParaRPr lang="en-US"/>
          </a:p>
        </p:txBody>
      </p:sp>
      <p:sp>
        <p:nvSpPr>
          <p:cNvPr id="460803" name="Rectangle 3"/>
          <p:cNvSpPr>
            <a:spLocks noGrp="1" noChangeArrowheads="1"/>
          </p:cNvSpPr>
          <p:nvPr>
            <p:ph type="dt" sz="quarter" idx="1"/>
          </p:nvPr>
        </p:nvSpPr>
        <p:spPr bwMode="auto">
          <a:xfrm>
            <a:off x="3978275"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a:defRPr sz="1200">
                <a:latin typeface="Times New Roman" pitchFamily="18" charset="0"/>
              </a:defRPr>
            </a:lvl1pPr>
          </a:lstStyle>
          <a:p>
            <a:endParaRPr lang="en-US"/>
          </a:p>
        </p:txBody>
      </p:sp>
      <p:sp>
        <p:nvSpPr>
          <p:cNvPr id="460804" name="Rectangle 4"/>
          <p:cNvSpPr>
            <a:spLocks noGrp="1" noChangeArrowheads="1"/>
          </p:cNvSpPr>
          <p:nvPr>
            <p:ph type="ftr" sz="quarter" idx="2"/>
          </p:nvPr>
        </p:nvSpPr>
        <p:spPr bwMode="auto">
          <a:xfrm>
            <a:off x="0"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a:defRPr sz="1200">
                <a:latin typeface="Times New Roman" pitchFamily="18" charset="0"/>
              </a:defRPr>
            </a:lvl1pPr>
          </a:lstStyle>
          <a:p>
            <a:endParaRPr lang="en-US"/>
          </a:p>
        </p:txBody>
      </p:sp>
      <p:sp>
        <p:nvSpPr>
          <p:cNvPr id="460805" name="Rectangle 5"/>
          <p:cNvSpPr>
            <a:spLocks noGrp="1" noChangeArrowheads="1"/>
          </p:cNvSpPr>
          <p:nvPr>
            <p:ph type="sldNum" sz="quarter" idx="3"/>
          </p:nvPr>
        </p:nvSpPr>
        <p:spPr bwMode="auto">
          <a:xfrm>
            <a:off x="3978275"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a:defRPr sz="1200">
                <a:latin typeface="Times New Roman" pitchFamily="18" charset="0"/>
              </a:defRPr>
            </a:lvl1pPr>
          </a:lstStyle>
          <a:p>
            <a:fld id="{A6516FEB-8AB1-4227-9907-F28652C416B8}" type="slidenum">
              <a:rPr lang="en-US"/>
              <a:pPr/>
              <a:t>‹#›</a:t>
            </a:fld>
            <a:endParaRPr lang="en-US"/>
          </a:p>
        </p:txBody>
      </p:sp>
    </p:spTree>
    <p:extLst>
      <p:ext uri="{BB962C8B-B14F-4D97-AF65-F5344CB8AC3E}">
        <p14:creationId xmlns:p14="http://schemas.microsoft.com/office/powerpoint/2010/main" val="26576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a:defRPr sz="1200">
                <a:latin typeface="Times New Roman" pitchFamily="18" charset="0"/>
              </a:defRPr>
            </a:lvl1pPr>
          </a:lstStyle>
          <a:p>
            <a:endParaRPr lang="en-US"/>
          </a:p>
        </p:txBody>
      </p:sp>
      <p:sp>
        <p:nvSpPr>
          <p:cNvPr id="416771" name="Rectangle 3"/>
          <p:cNvSpPr>
            <a:spLocks noGrp="1" noChangeArrowheads="1"/>
          </p:cNvSpPr>
          <p:nvPr>
            <p:ph type="dt" idx="1"/>
          </p:nvPr>
        </p:nvSpPr>
        <p:spPr bwMode="auto">
          <a:xfrm>
            <a:off x="3978275"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a:defRPr sz="1200">
                <a:latin typeface="Times New Roman" pitchFamily="18" charset="0"/>
              </a:defRPr>
            </a:lvl1pPr>
          </a:lstStyle>
          <a:p>
            <a:endParaRPr lang="en-US"/>
          </a:p>
        </p:txBody>
      </p:sp>
      <p:sp>
        <p:nvSpPr>
          <p:cNvPr id="416772" name="Rectangle 4"/>
          <p:cNvSpPr>
            <a:spLocks noGrp="1" noRot="1" noChangeAspect="1" noChangeArrowheads="1" noTextEdit="1"/>
          </p:cNvSpPr>
          <p:nvPr>
            <p:ph type="sldImg" idx="2"/>
          </p:nvPr>
        </p:nvSpPr>
        <p:spPr bwMode="auto">
          <a:xfrm>
            <a:off x="1117600" y="692150"/>
            <a:ext cx="4784725" cy="3462338"/>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936625" y="4384675"/>
            <a:ext cx="5146675" cy="4156075"/>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6774" name="Rectangle 6"/>
          <p:cNvSpPr>
            <a:spLocks noGrp="1" noChangeArrowheads="1"/>
          </p:cNvSpPr>
          <p:nvPr>
            <p:ph type="ftr" sz="quarter" idx="4"/>
          </p:nvPr>
        </p:nvSpPr>
        <p:spPr bwMode="auto">
          <a:xfrm>
            <a:off x="0"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a:defRPr sz="1200">
                <a:latin typeface="Times New Roman" pitchFamily="18" charset="0"/>
              </a:defRPr>
            </a:lvl1pPr>
          </a:lstStyle>
          <a:p>
            <a:endParaRPr lang="en-US"/>
          </a:p>
        </p:txBody>
      </p:sp>
      <p:sp>
        <p:nvSpPr>
          <p:cNvPr id="416775" name="Rectangle 7"/>
          <p:cNvSpPr>
            <a:spLocks noGrp="1" noChangeArrowheads="1"/>
          </p:cNvSpPr>
          <p:nvPr>
            <p:ph type="sldNum" sz="quarter" idx="5"/>
          </p:nvPr>
        </p:nvSpPr>
        <p:spPr bwMode="auto">
          <a:xfrm>
            <a:off x="3978275"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a:defRPr sz="1200">
                <a:latin typeface="Times New Roman" pitchFamily="18" charset="0"/>
              </a:defRPr>
            </a:lvl1pPr>
          </a:lstStyle>
          <a:p>
            <a:fld id="{B487DB1B-F3B0-4666-8D89-ADB94BA559EA}" type="slidenum">
              <a:rPr lang="en-US"/>
              <a:pPr/>
              <a:t>‹#›</a:t>
            </a:fld>
            <a:endParaRPr lang="en-US"/>
          </a:p>
        </p:txBody>
      </p:sp>
    </p:spTree>
    <p:extLst>
      <p:ext uri="{BB962C8B-B14F-4D97-AF65-F5344CB8AC3E}">
        <p14:creationId xmlns:p14="http://schemas.microsoft.com/office/powerpoint/2010/main" val="157221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a:t>
            </a:r>
          </a:p>
          <a:p>
            <a:r>
              <a:rPr lang="en-US" dirty="0" smtClean="0"/>
              <a:t>Right</a:t>
            </a:r>
            <a:r>
              <a:rPr lang="en-US" baseline="0" dirty="0" smtClean="0"/>
              <a:t> off the bat, I’ll provide some conclusions, most of talk will cover some of the details related to ocean acidification</a:t>
            </a:r>
          </a:p>
        </p:txBody>
      </p:sp>
      <p:sp>
        <p:nvSpPr>
          <p:cNvPr id="4" name="Slide Number Placeholder 3"/>
          <p:cNvSpPr>
            <a:spLocks noGrp="1"/>
          </p:cNvSpPr>
          <p:nvPr>
            <p:ph type="sldNum" sz="quarter" idx="10"/>
          </p:nvPr>
        </p:nvSpPr>
        <p:spPr/>
        <p:txBody>
          <a:bodyPr/>
          <a:lstStyle/>
          <a:p>
            <a:fld id="{B487DB1B-F3B0-4666-8D89-ADB94BA559E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9DB32-9532-494B-AE3C-8C63B2918082}" type="slidenum">
              <a:rPr lang="en-US"/>
              <a:pPr/>
              <a:t>11</a:t>
            </a:fld>
            <a:endParaRPr lang="en-US"/>
          </a:p>
        </p:txBody>
      </p:sp>
      <p:sp>
        <p:nvSpPr>
          <p:cNvPr id="1803266" name="Rectangle 2"/>
          <p:cNvSpPr>
            <a:spLocks noGrp="1" noRot="1" noChangeAspect="1" noChangeArrowheads="1" noTextEdit="1"/>
          </p:cNvSpPr>
          <p:nvPr>
            <p:ph type="sldImg"/>
          </p:nvPr>
        </p:nvSpPr>
        <p:spPr>
          <a:ln/>
        </p:spPr>
      </p:sp>
      <p:sp>
        <p:nvSpPr>
          <p:cNvPr id="1803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94D045-7943-4776-A566-122162FA653B}"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7DB1B-F3B0-4666-8D89-ADB94BA559EA}"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2957230-EE0E-4EB1-80AF-C347BC7017A3}" type="slidenum">
              <a:rPr lang="en-US" smtClean="0"/>
              <a:pPr/>
              <a:t>14</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4A9A0-1AB6-49FA-9B38-E3C8D3B506EF}" type="slidenum">
              <a:rPr lang="en-US"/>
              <a:pPr/>
              <a:t>15</a:t>
            </a:fld>
            <a:endParaRPr lang="en-US"/>
          </a:p>
        </p:txBody>
      </p:sp>
      <p:sp>
        <p:nvSpPr>
          <p:cNvPr id="1221634" name="Rectangle 2"/>
          <p:cNvSpPr>
            <a:spLocks noGrp="1" noRot="1" noChangeAspect="1" noChangeArrowheads="1" noTextEdit="1"/>
          </p:cNvSpPr>
          <p:nvPr>
            <p:ph type="sldImg"/>
          </p:nvPr>
        </p:nvSpPr>
        <p:spPr>
          <a:ln/>
        </p:spPr>
      </p:sp>
      <p:sp>
        <p:nvSpPr>
          <p:cNvPr id="1221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E7BB7-6977-4986-A4F0-64FB86B555EE}" type="slidenum">
              <a:rPr lang="en-US"/>
              <a:pPr/>
              <a:t>16</a:t>
            </a:fld>
            <a:endParaRPr lang="en-US"/>
          </a:p>
        </p:txBody>
      </p:sp>
      <p:sp>
        <p:nvSpPr>
          <p:cNvPr id="1778690" name="Rectangle 2"/>
          <p:cNvSpPr>
            <a:spLocks noGrp="1" noRot="1" noChangeAspect="1" noChangeArrowheads="1" noTextEdit="1"/>
          </p:cNvSpPr>
          <p:nvPr>
            <p:ph type="sldImg"/>
          </p:nvPr>
        </p:nvSpPr>
        <p:spPr>
          <a:ln/>
        </p:spPr>
      </p:sp>
      <p:sp>
        <p:nvSpPr>
          <p:cNvPr id="1778691" name="Rectangle 3"/>
          <p:cNvSpPr>
            <a:spLocks noGrp="1" noChangeArrowheads="1"/>
          </p:cNvSpPr>
          <p:nvPr>
            <p:ph type="body" idx="1"/>
          </p:nvPr>
        </p:nvSpPr>
        <p:spPr/>
        <p:txBody>
          <a:bodyPr/>
          <a:lstStyle/>
          <a:p>
            <a:r>
              <a:rPr lang="en-US" dirty="0" smtClean="0"/>
              <a:t>Animals</a:t>
            </a:r>
            <a:r>
              <a:rPr lang="en-US" baseline="0" dirty="0" smtClean="0"/>
              <a:t> that breath low pH waters become </a:t>
            </a:r>
            <a:r>
              <a:rPr lang="en-US" baseline="0" dirty="0" err="1" smtClean="0"/>
              <a:t>acidotic</a:t>
            </a:r>
            <a:endParaRPr lang="en-US" baseline="0" dirty="0" smtClean="0"/>
          </a:p>
          <a:p>
            <a:endParaRPr lang="en-US" baseline="0" dirty="0" smtClean="0"/>
          </a:p>
          <a:p>
            <a:r>
              <a:rPr lang="en-US" baseline="0" dirty="0" smtClean="0"/>
              <a:t>Some can increase bicarbonate to buffer pH</a:t>
            </a:r>
          </a:p>
          <a:p>
            <a:endParaRPr lang="en-US" baseline="0" dirty="0" smtClean="0"/>
          </a:p>
          <a:p>
            <a:r>
              <a:rPr lang="en-US" baseline="0" dirty="0" smtClean="0"/>
              <a:t>Deep sea species seem to have harder time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2193925" y="704850"/>
            <a:ext cx="2632075" cy="3476625"/>
          </a:xfrm>
          <a:prstGeom prst="roundRect">
            <a:avLst>
              <a:gd name="adj" fmla="val 60"/>
            </a:avLst>
          </a:prstGeom>
          <a:solidFill>
            <a:srgbClr val="FFFFFF"/>
          </a:solidFill>
          <a:ln w="9360">
            <a:solidFill>
              <a:srgbClr val="000000"/>
            </a:solidFill>
            <a:round/>
            <a:headEnd/>
            <a:tailEnd/>
          </a:ln>
        </p:spPr>
        <p:txBody>
          <a:bodyPr wrap="none" lIns="93077" tIns="46538" rIns="93077" bIns="46538" anchor="ctr"/>
          <a:lstStyle/>
          <a:p>
            <a:pPr eaLnBrk="0" hangingPunct="0">
              <a:defRPr/>
            </a:pPr>
            <a:endParaRPr lang="en-US">
              <a:solidFill>
                <a:prstClr val="black"/>
              </a:solidFill>
              <a:latin typeface="Arial" pitchFamily="34" charset="0"/>
              <a:ea typeface="+mn-ea"/>
              <a:cs typeface="+mn-cs"/>
            </a:endParaRPr>
          </a:p>
        </p:txBody>
      </p:sp>
      <p:sp>
        <p:nvSpPr>
          <p:cNvPr id="51203" name="Rectangle 2"/>
          <p:cNvSpPr>
            <a:spLocks noGrp="1" noChangeArrowheads="1"/>
          </p:cNvSpPr>
          <p:nvPr>
            <p:ph type="body"/>
          </p:nvPr>
        </p:nvSpPr>
        <p:spPr>
          <a:xfrm>
            <a:off x="701675" y="4403725"/>
            <a:ext cx="5611813" cy="4170363"/>
          </a:xfrm>
          <a:noFill/>
          <a:ln/>
        </p:spPr>
        <p:txBody>
          <a:bodyPr wrap="none" anchor="ctr"/>
          <a:lstStyle/>
          <a:p>
            <a:pPr eaLnBrk="1" hangingPunct="1"/>
            <a:r>
              <a:rPr lang="en-US" dirty="0" smtClean="0">
                <a:latin typeface="Arial" charset="0"/>
              </a:rPr>
              <a:t>Stress increases </a:t>
            </a:r>
            <a:r>
              <a:rPr lang="en-US" dirty="0">
                <a:latin typeface="Arial" charset="0"/>
              </a:rPr>
              <a:t>“cost of living”</a:t>
            </a:r>
            <a:r>
              <a:rPr lang="en-US" dirty="0" smtClean="0">
                <a:latin typeface="Arial" charset="0"/>
              </a:rPr>
              <a:t> ,</a:t>
            </a:r>
            <a:r>
              <a:rPr lang="en-US" baseline="0" dirty="0" smtClean="0">
                <a:latin typeface="Arial" charset="0"/>
              </a:rPr>
              <a:t> with </a:t>
            </a:r>
            <a:r>
              <a:rPr lang="en-US" dirty="0" smtClean="0">
                <a:latin typeface="Arial" charset="0"/>
              </a:rPr>
              <a:t>less </a:t>
            </a:r>
            <a:r>
              <a:rPr lang="en-US" dirty="0">
                <a:latin typeface="Arial" charset="0"/>
              </a:rPr>
              <a:t>energy for growth and reproduction. </a:t>
            </a:r>
            <a:r>
              <a:rPr lang="en-US" dirty="0" smtClean="0">
                <a:latin typeface="Arial" charset="0"/>
              </a:rPr>
              <a:t> </a:t>
            </a:r>
          </a:p>
          <a:p>
            <a:pPr eaLnBrk="1" hangingPunct="1"/>
            <a:r>
              <a:rPr lang="en-US" dirty="0" smtClean="0">
                <a:latin typeface="Arial" charset="0"/>
              </a:rPr>
              <a:t>Individuals = reduced 1) survival</a:t>
            </a:r>
            <a:r>
              <a:rPr lang="en-US" dirty="0">
                <a:latin typeface="Arial" charset="0"/>
              </a:rPr>
              <a:t>, 2)</a:t>
            </a:r>
            <a:r>
              <a:rPr lang="en-US" dirty="0" smtClean="0">
                <a:latin typeface="Arial" charset="0"/>
              </a:rPr>
              <a:t> size</a:t>
            </a:r>
            <a:r>
              <a:rPr lang="en-US" dirty="0">
                <a:latin typeface="Arial" charset="0"/>
              </a:rPr>
              <a:t>, 3)</a:t>
            </a:r>
            <a:r>
              <a:rPr lang="en-US" dirty="0" smtClean="0">
                <a:latin typeface="Arial" charset="0"/>
              </a:rPr>
              <a:t> reproductive </a:t>
            </a:r>
            <a:r>
              <a:rPr lang="en-US" dirty="0">
                <a:latin typeface="Arial" charset="0"/>
              </a:rPr>
              <a:t>output. </a:t>
            </a:r>
            <a:r>
              <a:rPr lang="en-US" dirty="0" smtClean="0">
                <a:latin typeface="Arial" charset="0"/>
              </a:rPr>
              <a:t> </a:t>
            </a:r>
          </a:p>
          <a:p>
            <a:pPr eaLnBrk="1" hangingPunct="1"/>
            <a:r>
              <a:rPr lang="en-US" dirty="0" smtClean="0">
                <a:latin typeface="Arial" charset="0"/>
              </a:rPr>
              <a:t>Populations = Reduced</a:t>
            </a:r>
            <a:r>
              <a:rPr lang="en-US" baseline="0" dirty="0" smtClean="0">
                <a:latin typeface="Arial" charset="0"/>
              </a:rPr>
              <a:t> </a:t>
            </a:r>
            <a:r>
              <a:rPr lang="en-US" dirty="0" smtClean="0">
                <a:latin typeface="Arial" charset="0"/>
              </a:rPr>
              <a:t>abundance</a:t>
            </a:r>
            <a:r>
              <a:rPr lang="en-US" dirty="0">
                <a:latin typeface="Arial" charset="0"/>
              </a:rPr>
              <a:t>,</a:t>
            </a:r>
            <a:r>
              <a:rPr lang="en-US" dirty="0" smtClean="0">
                <a:latin typeface="Arial" charset="0"/>
              </a:rPr>
              <a:t> productivity</a:t>
            </a:r>
            <a:r>
              <a:rPr lang="en-US" dirty="0">
                <a:latin typeface="Arial" charset="0"/>
              </a:rPr>
              <a:t>,</a:t>
            </a:r>
            <a:r>
              <a:rPr lang="en-US" dirty="0" smtClean="0">
                <a:latin typeface="Arial" charset="0"/>
              </a:rPr>
              <a:t> resilience, </a:t>
            </a:r>
            <a:r>
              <a:rPr lang="en-US" dirty="0">
                <a:latin typeface="Arial" charset="0"/>
              </a:rPr>
              <a:t>and greater likelihood of extinction.</a:t>
            </a:r>
            <a:r>
              <a:rPr lang="en-US" dirty="0" smtClean="0">
                <a:latin typeface="Arial" charset="0"/>
              </a:rPr>
              <a:t> </a:t>
            </a:r>
            <a:endParaRPr 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46593-811E-4329-A257-508DFF014C98}" type="slidenum">
              <a:rPr lang="en-US"/>
              <a:pPr/>
              <a:t>19</a:t>
            </a:fld>
            <a:endParaRPr lang="en-US"/>
          </a:p>
        </p:txBody>
      </p:sp>
      <p:sp>
        <p:nvSpPr>
          <p:cNvPr id="1817602" name="Rectangle 2"/>
          <p:cNvSpPr>
            <a:spLocks noGrp="1" noRot="1" noChangeAspect="1" noChangeArrowheads="1" noTextEdit="1"/>
          </p:cNvSpPr>
          <p:nvPr>
            <p:ph type="sldImg"/>
          </p:nvPr>
        </p:nvSpPr>
        <p:spPr>
          <a:ln/>
        </p:spPr>
      </p:sp>
      <p:sp>
        <p:nvSpPr>
          <p:cNvPr id="181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44008D-E990-483E-8328-1E27B286D497}" type="slidenum">
              <a:rPr lang="en-US" smtClean="0"/>
              <a:pPr/>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4" name="Slide Number Placeholder 3"/>
          <p:cNvSpPr>
            <a:spLocks noGrp="1"/>
          </p:cNvSpPr>
          <p:nvPr>
            <p:ph type="sldNum" sz="quarter" idx="5"/>
          </p:nvPr>
        </p:nvSpPr>
        <p:spPr/>
        <p:txBody>
          <a:bodyPr/>
          <a:lstStyle>
            <a:lvl1pPr defTabSz="893573" eaLnBrk="0" hangingPunct="0">
              <a:defRPr>
                <a:solidFill>
                  <a:schemeClr val="tx1"/>
                </a:solidFill>
                <a:latin typeface="Arial" charset="0"/>
                <a:ea typeface="ＭＳ Ｐゴシック" charset="0"/>
                <a:cs typeface="Arial" charset="0"/>
              </a:defRPr>
            </a:lvl1pPr>
            <a:lvl2pPr marL="698150" indent="-268519" defTabSz="893573" eaLnBrk="0" hangingPunct="0">
              <a:defRPr>
                <a:solidFill>
                  <a:schemeClr val="tx1"/>
                </a:solidFill>
                <a:latin typeface="Arial" charset="0"/>
                <a:ea typeface="Arial" charset="0"/>
                <a:cs typeface="Arial" charset="0"/>
              </a:defRPr>
            </a:lvl2pPr>
            <a:lvl3pPr marL="1074077" indent="-214815" defTabSz="893573" eaLnBrk="0" hangingPunct="0">
              <a:defRPr>
                <a:solidFill>
                  <a:schemeClr val="tx1"/>
                </a:solidFill>
                <a:latin typeface="Arial" charset="0"/>
                <a:ea typeface="Arial" charset="0"/>
                <a:cs typeface="Arial" charset="0"/>
              </a:defRPr>
            </a:lvl3pPr>
            <a:lvl4pPr marL="1503708" indent="-214815" defTabSz="893573" eaLnBrk="0" hangingPunct="0">
              <a:defRPr>
                <a:solidFill>
                  <a:schemeClr val="tx1"/>
                </a:solidFill>
                <a:latin typeface="Arial" charset="0"/>
                <a:ea typeface="Arial" charset="0"/>
                <a:cs typeface="Arial" charset="0"/>
              </a:defRPr>
            </a:lvl4pPr>
            <a:lvl5pPr marL="1933339" indent="-214815" defTabSz="893573" eaLnBrk="0" hangingPunct="0">
              <a:defRPr>
                <a:solidFill>
                  <a:schemeClr val="tx1"/>
                </a:solidFill>
                <a:latin typeface="Arial" charset="0"/>
                <a:ea typeface="Arial" charset="0"/>
                <a:cs typeface="Arial" charset="0"/>
              </a:defRPr>
            </a:lvl5pPr>
            <a:lvl6pPr marL="2362970" indent="-214815" defTabSz="893573" eaLnBrk="0" fontAlgn="base" hangingPunct="0">
              <a:spcBef>
                <a:spcPct val="0"/>
              </a:spcBef>
              <a:spcAft>
                <a:spcPct val="0"/>
              </a:spcAft>
              <a:defRPr>
                <a:solidFill>
                  <a:schemeClr val="tx1"/>
                </a:solidFill>
                <a:latin typeface="Arial" charset="0"/>
                <a:ea typeface="Arial" charset="0"/>
                <a:cs typeface="Arial" charset="0"/>
              </a:defRPr>
            </a:lvl6pPr>
            <a:lvl7pPr marL="2792600" indent="-214815" defTabSz="893573" eaLnBrk="0" fontAlgn="base" hangingPunct="0">
              <a:spcBef>
                <a:spcPct val="0"/>
              </a:spcBef>
              <a:spcAft>
                <a:spcPct val="0"/>
              </a:spcAft>
              <a:defRPr>
                <a:solidFill>
                  <a:schemeClr val="tx1"/>
                </a:solidFill>
                <a:latin typeface="Arial" charset="0"/>
                <a:ea typeface="Arial" charset="0"/>
                <a:cs typeface="Arial" charset="0"/>
              </a:defRPr>
            </a:lvl7pPr>
            <a:lvl8pPr marL="3222231" indent="-214815" defTabSz="893573" eaLnBrk="0" fontAlgn="base" hangingPunct="0">
              <a:spcBef>
                <a:spcPct val="0"/>
              </a:spcBef>
              <a:spcAft>
                <a:spcPct val="0"/>
              </a:spcAft>
              <a:defRPr>
                <a:solidFill>
                  <a:schemeClr val="tx1"/>
                </a:solidFill>
                <a:latin typeface="Arial" charset="0"/>
                <a:ea typeface="Arial" charset="0"/>
                <a:cs typeface="Arial" charset="0"/>
              </a:defRPr>
            </a:lvl8pPr>
            <a:lvl9pPr marL="3651862" indent="-214815" defTabSz="893573" eaLnBrk="0" fontAlgn="base" hangingPunct="0">
              <a:spcBef>
                <a:spcPct val="0"/>
              </a:spcBef>
              <a:spcAft>
                <a:spcPct val="0"/>
              </a:spcAft>
              <a:defRPr>
                <a:solidFill>
                  <a:schemeClr val="tx1"/>
                </a:solidFill>
                <a:latin typeface="Arial" charset="0"/>
                <a:ea typeface="Arial" charset="0"/>
                <a:cs typeface="Arial" charset="0"/>
              </a:defRPr>
            </a:lvl9pPr>
          </a:lstStyle>
          <a:p>
            <a:fld id="{0FD1E337-187F-2D4B-B860-A335A4DB050A}" type="slidenum">
              <a:rPr lang="fr-FR">
                <a:latin typeface="Times New Roman" charset="0"/>
              </a:rPr>
              <a:pPr/>
              <a:t>21</a:t>
            </a:fld>
            <a:endParaRPr lang="fr-FR">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all care about the ocean</a:t>
            </a:r>
          </a:p>
          <a:p>
            <a:endParaRPr lang="en-US" baseline="0" dirty="0" smtClean="0"/>
          </a:p>
          <a:p>
            <a:r>
              <a:rPr lang="en-US" baseline="0" dirty="0" smtClean="0"/>
              <a:t>Ecosystem services are why all of us, even those living distant from the ocean, should care about ocean health</a:t>
            </a:r>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2</a:t>
            </a:fld>
            <a:endParaRPr lang="en-US"/>
          </a:p>
        </p:txBody>
      </p:sp>
    </p:spTree>
    <p:extLst>
      <p:ext uri="{BB962C8B-B14F-4D97-AF65-F5344CB8AC3E}">
        <p14:creationId xmlns:p14="http://schemas.microsoft.com/office/powerpoint/2010/main" val="798165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7892" name="Slide Number Placeholder 3"/>
          <p:cNvSpPr>
            <a:spLocks noGrp="1"/>
          </p:cNvSpPr>
          <p:nvPr>
            <p:ph type="sldNum" sz="quarter" idx="5"/>
          </p:nvPr>
        </p:nvSpPr>
        <p:spPr/>
        <p:txBody>
          <a:bodyPr/>
          <a:lstStyle>
            <a:lvl1pPr defTabSz="893573" eaLnBrk="0" hangingPunct="0">
              <a:defRPr>
                <a:solidFill>
                  <a:schemeClr val="tx1"/>
                </a:solidFill>
                <a:latin typeface="Arial" charset="0"/>
                <a:ea typeface="ＭＳ Ｐゴシック" charset="0"/>
                <a:cs typeface="Arial" charset="0"/>
              </a:defRPr>
            </a:lvl1pPr>
            <a:lvl2pPr marL="698150" indent="-268519" defTabSz="893573" eaLnBrk="0" hangingPunct="0">
              <a:defRPr>
                <a:solidFill>
                  <a:schemeClr val="tx1"/>
                </a:solidFill>
                <a:latin typeface="Arial" charset="0"/>
                <a:ea typeface="Arial" charset="0"/>
                <a:cs typeface="Arial" charset="0"/>
              </a:defRPr>
            </a:lvl2pPr>
            <a:lvl3pPr marL="1074077" indent="-214815" defTabSz="893573" eaLnBrk="0" hangingPunct="0">
              <a:defRPr>
                <a:solidFill>
                  <a:schemeClr val="tx1"/>
                </a:solidFill>
                <a:latin typeface="Arial" charset="0"/>
                <a:ea typeface="Arial" charset="0"/>
                <a:cs typeface="Arial" charset="0"/>
              </a:defRPr>
            </a:lvl3pPr>
            <a:lvl4pPr marL="1503708" indent="-214815" defTabSz="893573" eaLnBrk="0" hangingPunct="0">
              <a:defRPr>
                <a:solidFill>
                  <a:schemeClr val="tx1"/>
                </a:solidFill>
                <a:latin typeface="Arial" charset="0"/>
                <a:ea typeface="Arial" charset="0"/>
                <a:cs typeface="Arial" charset="0"/>
              </a:defRPr>
            </a:lvl4pPr>
            <a:lvl5pPr marL="1933339" indent="-214815" defTabSz="893573" eaLnBrk="0" hangingPunct="0">
              <a:defRPr>
                <a:solidFill>
                  <a:schemeClr val="tx1"/>
                </a:solidFill>
                <a:latin typeface="Arial" charset="0"/>
                <a:ea typeface="Arial" charset="0"/>
                <a:cs typeface="Arial" charset="0"/>
              </a:defRPr>
            </a:lvl5pPr>
            <a:lvl6pPr marL="2362970" indent="-214815" defTabSz="893573" eaLnBrk="0" fontAlgn="base" hangingPunct="0">
              <a:spcBef>
                <a:spcPct val="0"/>
              </a:spcBef>
              <a:spcAft>
                <a:spcPct val="0"/>
              </a:spcAft>
              <a:defRPr>
                <a:solidFill>
                  <a:schemeClr val="tx1"/>
                </a:solidFill>
                <a:latin typeface="Arial" charset="0"/>
                <a:ea typeface="Arial" charset="0"/>
                <a:cs typeface="Arial" charset="0"/>
              </a:defRPr>
            </a:lvl6pPr>
            <a:lvl7pPr marL="2792600" indent="-214815" defTabSz="893573" eaLnBrk="0" fontAlgn="base" hangingPunct="0">
              <a:spcBef>
                <a:spcPct val="0"/>
              </a:spcBef>
              <a:spcAft>
                <a:spcPct val="0"/>
              </a:spcAft>
              <a:defRPr>
                <a:solidFill>
                  <a:schemeClr val="tx1"/>
                </a:solidFill>
                <a:latin typeface="Arial" charset="0"/>
                <a:ea typeface="Arial" charset="0"/>
                <a:cs typeface="Arial" charset="0"/>
              </a:defRPr>
            </a:lvl7pPr>
            <a:lvl8pPr marL="3222231" indent="-214815" defTabSz="893573" eaLnBrk="0" fontAlgn="base" hangingPunct="0">
              <a:spcBef>
                <a:spcPct val="0"/>
              </a:spcBef>
              <a:spcAft>
                <a:spcPct val="0"/>
              </a:spcAft>
              <a:defRPr>
                <a:solidFill>
                  <a:schemeClr val="tx1"/>
                </a:solidFill>
                <a:latin typeface="Arial" charset="0"/>
                <a:ea typeface="Arial" charset="0"/>
                <a:cs typeface="Arial" charset="0"/>
              </a:defRPr>
            </a:lvl8pPr>
            <a:lvl9pPr marL="3651862" indent="-214815" defTabSz="893573" eaLnBrk="0" fontAlgn="base" hangingPunct="0">
              <a:spcBef>
                <a:spcPct val="0"/>
              </a:spcBef>
              <a:spcAft>
                <a:spcPct val="0"/>
              </a:spcAft>
              <a:defRPr>
                <a:solidFill>
                  <a:schemeClr val="tx1"/>
                </a:solidFill>
                <a:latin typeface="Arial" charset="0"/>
                <a:ea typeface="Arial" charset="0"/>
                <a:cs typeface="Arial" charset="0"/>
              </a:defRPr>
            </a:lvl9pPr>
          </a:lstStyle>
          <a:p>
            <a:fld id="{6F557C2D-4C5D-6D40-8038-279774901771}" type="slidenum">
              <a:rPr lang="fr-FR"/>
              <a:pPr/>
              <a:t>22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4" name="Slide Number Placeholder 3"/>
          <p:cNvSpPr>
            <a:spLocks noGrp="1"/>
          </p:cNvSpPr>
          <p:nvPr>
            <p:ph type="sldNum" sz="quarter" idx="5"/>
          </p:nvPr>
        </p:nvSpPr>
        <p:spPr/>
        <p:txBody>
          <a:bodyPr/>
          <a:lstStyle>
            <a:lvl1pPr defTabSz="893573" eaLnBrk="0" hangingPunct="0">
              <a:defRPr>
                <a:solidFill>
                  <a:schemeClr val="tx1"/>
                </a:solidFill>
                <a:latin typeface="Arial" charset="0"/>
                <a:ea typeface="ＭＳ Ｐゴシック" charset="0"/>
                <a:cs typeface="Arial" charset="0"/>
              </a:defRPr>
            </a:lvl1pPr>
            <a:lvl2pPr marL="698150" indent="-268519" defTabSz="893573" eaLnBrk="0" hangingPunct="0">
              <a:defRPr>
                <a:solidFill>
                  <a:schemeClr val="tx1"/>
                </a:solidFill>
                <a:latin typeface="Arial" charset="0"/>
                <a:ea typeface="Arial" charset="0"/>
                <a:cs typeface="Arial" charset="0"/>
              </a:defRPr>
            </a:lvl2pPr>
            <a:lvl3pPr marL="1074077" indent="-214815" defTabSz="893573" eaLnBrk="0" hangingPunct="0">
              <a:defRPr>
                <a:solidFill>
                  <a:schemeClr val="tx1"/>
                </a:solidFill>
                <a:latin typeface="Arial" charset="0"/>
                <a:ea typeface="Arial" charset="0"/>
                <a:cs typeface="Arial" charset="0"/>
              </a:defRPr>
            </a:lvl3pPr>
            <a:lvl4pPr marL="1503708" indent="-214815" defTabSz="893573" eaLnBrk="0" hangingPunct="0">
              <a:defRPr>
                <a:solidFill>
                  <a:schemeClr val="tx1"/>
                </a:solidFill>
                <a:latin typeface="Arial" charset="0"/>
                <a:ea typeface="Arial" charset="0"/>
                <a:cs typeface="Arial" charset="0"/>
              </a:defRPr>
            </a:lvl4pPr>
            <a:lvl5pPr marL="1933339" indent="-214815" defTabSz="893573" eaLnBrk="0" hangingPunct="0">
              <a:defRPr>
                <a:solidFill>
                  <a:schemeClr val="tx1"/>
                </a:solidFill>
                <a:latin typeface="Arial" charset="0"/>
                <a:ea typeface="Arial" charset="0"/>
                <a:cs typeface="Arial" charset="0"/>
              </a:defRPr>
            </a:lvl5pPr>
            <a:lvl6pPr marL="2362970" indent="-214815" defTabSz="893573" eaLnBrk="0" fontAlgn="base" hangingPunct="0">
              <a:spcBef>
                <a:spcPct val="0"/>
              </a:spcBef>
              <a:spcAft>
                <a:spcPct val="0"/>
              </a:spcAft>
              <a:defRPr>
                <a:solidFill>
                  <a:schemeClr val="tx1"/>
                </a:solidFill>
                <a:latin typeface="Arial" charset="0"/>
                <a:ea typeface="Arial" charset="0"/>
                <a:cs typeface="Arial" charset="0"/>
              </a:defRPr>
            </a:lvl6pPr>
            <a:lvl7pPr marL="2792600" indent="-214815" defTabSz="893573" eaLnBrk="0" fontAlgn="base" hangingPunct="0">
              <a:spcBef>
                <a:spcPct val="0"/>
              </a:spcBef>
              <a:spcAft>
                <a:spcPct val="0"/>
              </a:spcAft>
              <a:defRPr>
                <a:solidFill>
                  <a:schemeClr val="tx1"/>
                </a:solidFill>
                <a:latin typeface="Arial" charset="0"/>
                <a:ea typeface="Arial" charset="0"/>
                <a:cs typeface="Arial" charset="0"/>
              </a:defRPr>
            </a:lvl7pPr>
            <a:lvl8pPr marL="3222231" indent="-214815" defTabSz="893573" eaLnBrk="0" fontAlgn="base" hangingPunct="0">
              <a:spcBef>
                <a:spcPct val="0"/>
              </a:spcBef>
              <a:spcAft>
                <a:spcPct val="0"/>
              </a:spcAft>
              <a:defRPr>
                <a:solidFill>
                  <a:schemeClr val="tx1"/>
                </a:solidFill>
                <a:latin typeface="Arial" charset="0"/>
                <a:ea typeface="Arial" charset="0"/>
                <a:cs typeface="Arial" charset="0"/>
              </a:defRPr>
            </a:lvl8pPr>
            <a:lvl9pPr marL="3651862" indent="-214815" defTabSz="893573" eaLnBrk="0" fontAlgn="base" hangingPunct="0">
              <a:spcBef>
                <a:spcPct val="0"/>
              </a:spcBef>
              <a:spcAft>
                <a:spcPct val="0"/>
              </a:spcAft>
              <a:defRPr>
                <a:solidFill>
                  <a:schemeClr val="tx1"/>
                </a:solidFill>
                <a:latin typeface="Arial" charset="0"/>
                <a:ea typeface="Arial" charset="0"/>
                <a:cs typeface="Arial" charset="0"/>
              </a:defRPr>
            </a:lvl9pPr>
          </a:lstStyle>
          <a:p>
            <a:fld id="{056D7757-2A17-C140-90D0-30A0B2E8F94F}" type="slidenum">
              <a:rPr lang="fr-FR">
                <a:latin typeface="Times New Roman" charset="0"/>
              </a:rPr>
              <a:pPr/>
              <a:t>23</a:t>
            </a:fld>
            <a:endParaRPr lang="fr-FR">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D9F920-35A2-49E6-A5BB-DCB1104C6F70}" type="slidenum">
              <a:rPr lang="en-US"/>
              <a:pPr/>
              <a:t>24</a:t>
            </a:fld>
            <a:endParaRPr lang="en-US"/>
          </a:p>
        </p:txBody>
      </p:sp>
      <p:sp>
        <p:nvSpPr>
          <p:cNvPr id="1776642" name="Rectangle 2"/>
          <p:cNvSpPr>
            <a:spLocks noGrp="1" noRot="1" noChangeAspect="1" noChangeArrowheads="1" noTextEdit="1"/>
          </p:cNvSpPr>
          <p:nvPr>
            <p:ph type="sldImg"/>
          </p:nvPr>
        </p:nvSpPr>
        <p:spPr>
          <a:ln/>
        </p:spPr>
      </p:sp>
      <p:sp>
        <p:nvSpPr>
          <p:cNvPr id="1776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latin typeface="Arial" charset="0"/>
              </a:rPr>
              <a:t>Food web isn’t a very good image, but could be improved.</a:t>
            </a:r>
          </a:p>
          <a:p>
            <a:endParaRPr lang="en-US">
              <a:latin typeface="Arial" charset="0"/>
            </a:endParaRPr>
          </a:p>
        </p:txBody>
      </p:sp>
      <p:sp>
        <p:nvSpPr>
          <p:cNvPr id="53252" name="Slide Number Placeholder 3"/>
          <p:cNvSpPr>
            <a:spLocks noGrp="1"/>
          </p:cNvSpPr>
          <p:nvPr>
            <p:ph type="sldNum" sz="quarter" idx="5"/>
          </p:nvPr>
        </p:nvSpPr>
        <p:spPr>
          <a:noFill/>
        </p:spPr>
        <p:txBody>
          <a:bodyPr/>
          <a:lstStyle/>
          <a:p>
            <a:fld id="{BFF17E60-D6D8-5749-A4CD-39199C8C0508}" type="slidenum">
              <a:rPr lang="en-US"/>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848935E-197B-44EA-BE74-E6779509435C}" type="slidenum">
              <a:rPr lang="en-US" smtClean="0"/>
              <a:pPr/>
              <a:t>27</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AU">
              <a:latin typeface="Calibri" charset="0"/>
            </a:endParaRPr>
          </a:p>
        </p:txBody>
      </p:sp>
      <p:sp>
        <p:nvSpPr>
          <p:cNvPr id="614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698150" indent="-268519" eaLnBrk="0" hangingPunct="0">
              <a:defRPr>
                <a:solidFill>
                  <a:schemeClr val="tx1"/>
                </a:solidFill>
                <a:latin typeface="Arial" charset="0"/>
                <a:ea typeface="Arial" charset="0"/>
                <a:cs typeface="Arial" charset="0"/>
              </a:defRPr>
            </a:lvl2pPr>
            <a:lvl3pPr marL="1074077" indent="-214815" eaLnBrk="0" hangingPunct="0">
              <a:defRPr>
                <a:solidFill>
                  <a:schemeClr val="tx1"/>
                </a:solidFill>
                <a:latin typeface="Arial" charset="0"/>
                <a:ea typeface="Arial" charset="0"/>
                <a:cs typeface="Arial" charset="0"/>
              </a:defRPr>
            </a:lvl3pPr>
            <a:lvl4pPr marL="1503708" indent="-214815" eaLnBrk="0" hangingPunct="0">
              <a:defRPr>
                <a:solidFill>
                  <a:schemeClr val="tx1"/>
                </a:solidFill>
                <a:latin typeface="Arial" charset="0"/>
                <a:ea typeface="Arial" charset="0"/>
                <a:cs typeface="Arial" charset="0"/>
              </a:defRPr>
            </a:lvl4pPr>
            <a:lvl5pPr marL="1933339" indent="-214815" eaLnBrk="0" hangingPunct="0">
              <a:defRPr>
                <a:solidFill>
                  <a:schemeClr val="tx1"/>
                </a:solidFill>
                <a:latin typeface="Arial" charset="0"/>
                <a:ea typeface="Arial" charset="0"/>
                <a:cs typeface="Arial" charset="0"/>
              </a:defRPr>
            </a:lvl5pPr>
            <a:lvl6pPr marL="2362970" indent="-214815" eaLnBrk="0" fontAlgn="base" hangingPunct="0">
              <a:spcBef>
                <a:spcPct val="0"/>
              </a:spcBef>
              <a:spcAft>
                <a:spcPct val="0"/>
              </a:spcAft>
              <a:defRPr>
                <a:solidFill>
                  <a:schemeClr val="tx1"/>
                </a:solidFill>
                <a:latin typeface="Arial" charset="0"/>
                <a:ea typeface="Arial" charset="0"/>
                <a:cs typeface="Arial" charset="0"/>
              </a:defRPr>
            </a:lvl6pPr>
            <a:lvl7pPr marL="2792600" indent="-214815" eaLnBrk="0" fontAlgn="base" hangingPunct="0">
              <a:spcBef>
                <a:spcPct val="0"/>
              </a:spcBef>
              <a:spcAft>
                <a:spcPct val="0"/>
              </a:spcAft>
              <a:defRPr>
                <a:solidFill>
                  <a:schemeClr val="tx1"/>
                </a:solidFill>
                <a:latin typeface="Arial" charset="0"/>
                <a:ea typeface="Arial" charset="0"/>
                <a:cs typeface="Arial" charset="0"/>
              </a:defRPr>
            </a:lvl7pPr>
            <a:lvl8pPr marL="3222231" indent="-214815" eaLnBrk="0" fontAlgn="base" hangingPunct="0">
              <a:spcBef>
                <a:spcPct val="0"/>
              </a:spcBef>
              <a:spcAft>
                <a:spcPct val="0"/>
              </a:spcAft>
              <a:defRPr>
                <a:solidFill>
                  <a:schemeClr val="tx1"/>
                </a:solidFill>
                <a:latin typeface="Arial" charset="0"/>
                <a:ea typeface="Arial" charset="0"/>
                <a:cs typeface="Arial" charset="0"/>
              </a:defRPr>
            </a:lvl8pPr>
            <a:lvl9pPr marL="3651862" indent="-21481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742C4CC-4967-334A-8CD0-949AB0823B2E}" type="slidenum">
              <a:rPr lang="en-AU">
                <a:latin typeface="Calibri" charset="0"/>
              </a:rPr>
              <a:pPr eaLnBrk="1" hangingPunct="1"/>
              <a:t>31</a:t>
            </a:fld>
            <a:endParaRPr lang="en-AU">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atin typeface="Calibri" charset="0"/>
              </a:rPr>
              <a:t>In terms of recent emphasis, 80% of studies that mentioned ocean acidification in the title or key terms have focused on exploring impacts on the physiology and developmental biology of organisms.  </a:t>
            </a:r>
          </a:p>
          <a:p>
            <a:pPr eaLnBrk="1" hangingPunct="1">
              <a:spcBef>
                <a:spcPct val="0"/>
              </a:spcBef>
            </a:pPr>
            <a:endParaRPr lang="en-AU">
              <a:latin typeface="Calibri" charset="0"/>
            </a:endParaRPr>
          </a:p>
          <a:p>
            <a:pPr eaLnBrk="1" hangingPunct="1">
              <a:spcBef>
                <a:spcPct val="0"/>
              </a:spcBef>
            </a:pPr>
            <a:r>
              <a:rPr lang="en-AU">
                <a:latin typeface="Calibri" charset="0"/>
              </a:rPr>
              <a:t>Not to say that this is a bad thing but there has been correspondingly fewer studies they have focused on large-scale ecological manipulations.</a:t>
            </a:r>
          </a:p>
          <a:p>
            <a:pPr eaLnBrk="1" hangingPunct="1">
              <a:spcBef>
                <a:spcPct val="0"/>
              </a:spcBef>
            </a:pPr>
            <a:endParaRPr lang="en-AU">
              <a:latin typeface="Calibri" charset="0"/>
            </a:endParaRPr>
          </a:p>
          <a:p>
            <a:pPr eaLnBrk="1" hangingPunct="1">
              <a:spcBef>
                <a:spcPct val="0"/>
              </a:spcBef>
            </a:pPr>
            <a:r>
              <a:rPr lang="en-AU">
                <a:latin typeface="Calibri" charset="0"/>
              </a:rPr>
              <a:t>But as several people in this workshop have identified, experiments at this level tend to  be difficult and expensive.   As a consequence, not everyone can afford to build mesocosm facilities and conduct the required experiments.</a:t>
            </a:r>
          </a:p>
          <a:p>
            <a:pPr eaLnBrk="1" hangingPunct="1">
              <a:spcBef>
                <a:spcPct val="0"/>
              </a:spcBef>
            </a:pPr>
            <a:endParaRPr lang="en-AU">
              <a:latin typeface="Calibri" charset="0"/>
            </a:endParaRPr>
          </a:p>
          <a:p>
            <a:pPr eaLnBrk="1" hangingPunct="1">
              <a:spcBef>
                <a:spcPct val="0"/>
              </a:spcBef>
            </a:pPr>
            <a:r>
              <a:rPr lang="en-AU">
                <a:latin typeface="Calibri" charset="0"/>
              </a:rPr>
              <a:t>This said, there is valuable information nation to be gained at the more fundamental levels ... Especially in terms of mechanistic understanding is that inform us at the higher levels of organisation.</a:t>
            </a:r>
          </a:p>
          <a:p>
            <a:pPr eaLnBrk="1" hangingPunct="1">
              <a:spcBef>
                <a:spcPct val="0"/>
              </a:spcBef>
            </a:pPr>
            <a:endParaRPr lang="en-AU">
              <a:latin typeface="Calibri" charset="0"/>
            </a:endParaRPr>
          </a:p>
          <a:p>
            <a:pPr eaLnBrk="1" hangingPunct="1">
              <a:spcBef>
                <a:spcPct val="0"/>
              </a:spcBef>
            </a:pPr>
            <a:endParaRPr lang="en-AU">
              <a:latin typeface="Calibri" charset="0"/>
            </a:endParaRPr>
          </a:p>
          <a:p>
            <a:pPr eaLnBrk="1" hangingPunct="1">
              <a:spcBef>
                <a:spcPct val="0"/>
              </a:spcBef>
            </a:pPr>
            <a:endParaRPr lang="en-AU">
              <a:latin typeface="Calibri" charset="0"/>
            </a:endParaRPr>
          </a:p>
          <a:p>
            <a:pPr eaLnBrk="1" hangingPunct="1">
              <a:spcBef>
                <a:spcPct val="0"/>
              </a:spcBef>
            </a:pPr>
            <a:endParaRPr lang="en-AU">
              <a:latin typeface="Calibri" charset="0"/>
            </a:endParaRPr>
          </a:p>
        </p:txBody>
      </p:sp>
      <p:sp>
        <p:nvSpPr>
          <p:cNvPr id="604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698150" indent="-268519" eaLnBrk="0" hangingPunct="0">
              <a:defRPr>
                <a:solidFill>
                  <a:schemeClr val="tx1"/>
                </a:solidFill>
                <a:latin typeface="Arial" charset="0"/>
                <a:ea typeface="Arial" charset="0"/>
                <a:cs typeface="Arial" charset="0"/>
              </a:defRPr>
            </a:lvl2pPr>
            <a:lvl3pPr marL="1074077" indent="-214815" eaLnBrk="0" hangingPunct="0">
              <a:defRPr>
                <a:solidFill>
                  <a:schemeClr val="tx1"/>
                </a:solidFill>
                <a:latin typeface="Arial" charset="0"/>
                <a:ea typeface="Arial" charset="0"/>
                <a:cs typeface="Arial" charset="0"/>
              </a:defRPr>
            </a:lvl3pPr>
            <a:lvl4pPr marL="1503708" indent="-214815" eaLnBrk="0" hangingPunct="0">
              <a:defRPr>
                <a:solidFill>
                  <a:schemeClr val="tx1"/>
                </a:solidFill>
                <a:latin typeface="Arial" charset="0"/>
                <a:ea typeface="Arial" charset="0"/>
                <a:cs typeface="Arial" charset="0"/>
              </a:defRPr>
            </a:lvl4pPr>
            <a:lvl5pPr marL="1933339" indent="-214815" eaLnBrk="0" hangingPunct="0">
              <a:defRPr>
                <a:solidFill>
                  <a:schemeClr val="tx1"/>
                </a:solidFill>
                <a:latin typeface="Arial" charset="0"/>
                <a:ea typeface="Arial" charset="0"/>
                <a:cs typeface="Arial" charset="0"/>
              </a:defRPr>
            </a:lvl5pPr>
            <a:lvl6pPr marL="2362970" indent="-214815" eaLnBrk="0" fontAlgn="base" hangingPunct="0">
              <a:spcBef>
                <a:spcPct val="0"/>
              </a:spcBef>
              <a:spcAft>
                <a:spcPct val="0"/>
              </a:spcAft>
              <a:defRPr>
                <a:solidFill>
                  <a:schemeClr val="tx1"/>
                </a:solidFill>
                <a:latin typeface="Arial" charset="0"/>
                <a:ea typeface="Arial" charset="0"/>
                <a:cs typeface="Arial" charset="0"/>
              </a:defRPr>
            </a:lvl6pPr>
            <a:lvl7pPr marL="2792600" indent="-214815" eaLnBrk="0" fontAlgn="base" hangingPunct="0">
              <a:spcBef>
                <a:spcPct val="0"/>
              </a:spcBef>
              <a:spcAft>
                <a:spcPct val="0"/>
              </a:spcAft>
              <a:defRPr>
                <a:solidFill>
                  <a:schemeClr val="tx1"/>
                </a:solidFill>
                <a:latin typeface="Arial" charset="0"/>
                <a:ea typeface="Arial" charset="0"/>
                <a:cs typeface="Arial" charset="0"/>
              </a:defRPr>
            </a:lvl7pPr>
            <a:lvl8pPr marL="3222231" indent="-214815" eaLnBrk="0" fontAlgn="base" hangingPunct="0">
              <a:spcBef>
                <a:spcPct val="0"/>
              </a:spcBef>
              <a:spcAft>
                <a:spcPct val="0"/>
              </a:spcAft>
              <a:defRPr>
                <a:solidFill>
                  <a:schemeClr val="tx1"/>
                </a:solidFill>
                <a:latin typeface="Arial" charset="0"/>
                <a:ea typeface="Arial" charset="0"/>
                <a:cs typeface="Arial" charset="0"/>
              </a:defRPr>
            </a:lvl8pPr>
            <a:lvl9pPr marL="3651862" indent="-21481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0FB1FC-567C-E847-9C27-1B11EE5A8873}" type="slidenum">
              <a:rPr lang="en-AU">
                <a:latin typeface="Calibri" charset="0"/>
              </a:rPr>
              <a:pPr eaLnBrk="1" hangingPunct="1"/>
              <a:t>32</a:t>
            </a:fld>
            <a:endParaRPr lang="en-AU">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Only a small piece of the puzzle -&gt; 1 species is complex (e.g. different life history stages)</a:t>
            </a:r>
          </a:p>
          <a:p>
            <a:pPr eaLnBrk="1" hangingPunct="1">
              <a:spcBef>
                <a:spcPct val="0"/>
              </a:spcBef>
            </a:pPr>
            <a:r>
              <a:rPr lang="en-US">
                <a:latin typeface="Calibri" charset="0"/>
              </a:rPr>
              <a:t>All studied but not always on the same species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56249" indent="-290865" eaLnBrk="0" hangingPunct="0">
              <a:defRPr>
                <a:solidFill>
                  <a:schemeClr val="tx1"/>
                </a:solidFill>
                <a:latin typeface="Arial" charset="0"/>
                <a:ea typeface="ＭＳ Ｐゴシック" charset="0"/>
              </a:defRPr>
            </a:lvl2pPr>
            <a:lvl3pPr marL="1163460" indent="-232692" eaLnBrk="0" hangingPunct="0">
              <a:defRPr>
                <a:solidFill>
                  <a:schemeClr val="tx1"/>
                </a:solidFill>
                <a:latin typeface="Arial" charset="0"/>
                <a:ea typeface="ＭＳ Ｐゴシック" charset="0"/>
              </a:defRPr>
            </a:lvl3pPr>
            <a:lvl4pPr marL="1628844" indent="-232692" eaLnBrk="0" hangingPunct="0">
              <a:defRPr>
                <a:solidFill>
                  <a:schemeClr val="tx1"/>
                </a:solidFill>
                <a:latin typeface="Arial" charset="0"/>
                <a:ea typeface="ＭＳ Ｐゴシック" charset="0"/>
              </a:defRPr>
            </a:lvl4pPr>
            <a:lvl5pPr marL="2094227" indent="-232692" eaLnBrk="0" hangingPunct="0">
              <a:defRPr>
                <a:solidFill>
                  <a:schemeClr val="tx1"/>
                </a:solidFill>
                <a:latin typeface="Arial" charset="0"/>
                <a:ea typeface="ＭＳ Ｐゴシック" charset="0"/>
              </a:defRPr>
            </a:lvl5pPr>
            <a:lvl6pPr marL="2559611" indent="-232692" eaLnBrk="0" fontAlgn="base" hangingPunct="0">
              <a:spcBef>
                <a:spcPct val="0"/>
              </a:spcBef>
              <a:spcAft>
                <a:spcPct val="0"/>
              </a:spcAft>
              <a:defRPr>
                <a:solidFill>
                  <a:schemeClr val="tx1"/>
                </a:solidFill>
                <a:latin typeface="Arial" charset="0"/>
                <a:ea typeface="ＭＳ Ｐゴシック" charset="0"/>
              </a:defRPr>
            </a:lvl6pPr>
            <a:lvl7pPr marL="3024995" indent="-232692" eaLnBrk="0" fontAlgn="base" hangingPunct="0">
              <a:spcBef>
                <a:spcPct val="0"/>
              </a:spcBef>
              <a:spcAft>
                <a:spcPct val="0"/>
              </a:spcAft>
              <a:defRPr>
                <a:solidFill>
                  <a:schemeClr val="tx1"/>
                </a:solidFill>
                <a:latin typeface="Arial" charset="0"/>
                <a:ea typeface="ＭＳ Ｐゴシック" charset="0"/>
              </a:defRPr>
            </a:lvl7pPr>
            <a:lvl8pPr marL="3490379" indent="-232692" eaLnBrk="0" fontAlgn="base" hangingPunct="0">
              <a:spcBef>
                <a:spcPct val="0"/>
              </a:spcBef>
              <a:spcAft>
                <a:spcPct val="0"/>
              </a:spcAft>
              <a:defRPr>
                <a:solidFill>
                  <a:schemeClr val="tx1"/>
                </a:solidFill>
                <a:latin typeface="Arial" charset="0"/>
                <a:ea typeface="ＭＳ Ｐゴシック" charset="0"/>
              </a:defRPr>
            </a:lvl8pPr>
            <a:lvl9pPr marL="3955763" indent="-23269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54EDBEC-ADEA-0845-94FD-9FED5CDF97C6}" type="slidenum">
              <a:rPr lang="en-US">
                <a:latin typeface="Calibri" charset="0"/>
              </a:rPr>
              <a:pPr eaLnBrk="1" hangingPunct="1"/>
              <a:t>33</a:t>
            </a:fld>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4D752E-98F0-4E9C-8A6D-8CBBC953DD6C}" type="slidenum">
              <a:rPr lang="en-US" smtClean="0"/>
              <a:pPr/>
              <a:t>34</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4D752E-98F0-4E9C-8A6D-8CBBC953DD6C}" type="slidenum">
              <a:rPr lang="en-US" smtClean="0"/>
              <a:pPr/>
              <a:t>35</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 I do?</a:t>
            </a:r>
          </a:p>
          <a:p>
            <a:r>
              <a:rPr lang="en-US" dirty="0" smtClean="0"/>
              <a:t>I am a deep sea biologist,</a:t>
            </a:r>
          </a:p>
          <a:p>
            <a:r>
              <a:rPr lang="en-US" dirty="0" smtClean="0"/>
              <a:t>Here we have deployed a system</a:t>
            </a:r>
            <a:r>
              <a:rPr lang="en-US" baseline="0" dirty="0" smtClean="0"/>
              <a:t> to measure respiration rates of deep sea animals to a depth of 2000 ‘</a:t>
            </a:r>
            <a:r>
              <a:rPr lang="en-US" baseline="0" dirty="0" err="1" smtClean="0"/>
              <a:t>ft</a:t>
            </a:r>
            <a:r>
              <a:rPr lang="en-US" baseline="0" dirty="0" smtClean="0"/>
              <a:t> off  Monterey Bay</a:t>
            </a:r>
          </a:p>
          <a:p>
            <a:r>
              <a:rPr lang="en-US" baseline="0" dirty="0" smtClean="0"/>
              <a:t>Details</a:t>
            </a:r>
            <a:endParaRPr lang="en-US" dirty="0"/>
          </a:p>
        </p:txBody>
      </p:sp>
      <p:sp>
        <p:nvSpPr>
          <p:cNvPr id="4" name="Slide Number Placeholder 3"/>
          <p:cNvSpPr>
            <a:spLocks noGrp="1"/>
          </p:cNvSpPr>
          <p:nvPr>
            <p:ph type="sldNum" sz="quarter" idx="10"/>
          </p:nvPr>
        </p:nvSpPr>
        <p:spPr/>
        <p:txBody>
          <a:bodyPr/>
          <a:lstStyle/>
          <a:p>
            <a:fld id="{7294D045-7943-4776-A566-122162FA653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4D752E-98F0-4E9C-8A6D-8CBBC953DD6C}" type="slidenum">
              <a:rPr lang="en-US" smtClean="0"/>
              <a:pPr/>
              <a:t>36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87DB1B-F3B0-4666-8D89-ADB94BA559EA}"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5560DB-3367-4A6C-BD48-098F3C41AA29}" type="slidenum">
              <a:rPr lang="en-US" smtClean="0"/>
              <a:pPr>
                <a:defRPr/>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 from the recent deployment</a:t>
            </a:r>
            <a:endParaRPr lang="en-US" dirty="0"/>
          </a:p>
        </p:txBody>
      </p:sp>
      <p:sp>
        <p:nvSpPr>
          <p:cNvPr id="4" name="Slide Number Placeholder 3"/>
          <p:cNvSpPr>
            <a:spLocks noGrp="1"/>
          </p:cNvSpPr>
          <p:nvPr>
            <p:ph type="sldNum" sz="quarter" idx="10"/>
          </p:nvPr>
        </p:nvSpPr>
        <p:spPr/>
        <p:txBody>
          <a:bodyPr/>
          <a:lstStyle/>
          <a:p>
            <a:fld id="{7294D045-7943-4776-A566-122162FA653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2F672-8F2A-4230-96C8-B1BBBAF26F70}" type="slidenum">
              <a:rPr lang="en-US"/>
              <a:pPr/>
              <a:t>5</a:t>
            </a:fld>
            <a:endParaRPr lang="en-US"/>
          </a:p>
        </p:txBody>
      </p:sp>
      <p:sp>
        <p:nvSpPr>
          <p:cNvPr id="1719298" name="Rectangle 2"/>
          <p:cNvSpPr>
            <a:spLocks noGrp="1" noRot="1" noChangeAspect="1" noChangeArrowheads="1" noTextEdit="1"/>
          </p:cNvSpPr>
          <p:nvPr>
            <p:ph type="sldImg"/>
          </p:nvPr>
        </p:nvSpPr>
        <p:spPr>
          <a:xfrm>
            <a:off x="1108075" y="695325"/>
            <a:ext cx="4803775" cy="3476625"/>
          </a:xfrm>
          <a:ln/>
        </p:spPr>
      </p:sp>
      <p:sp>
        <p:nvSpPr>
          <p:cNvPr id="1719299" name="Rectangle 3"/>
          <p:cNvSpPr>
            <a:spLocks noGrp="1" noChangeArrowheads="1"/>
          </p:cNvSpPr>
          <p:nvPr>
            <p:ph type="body" idx="1"/>
          </p:nvPr>
        </p:nvSpPr>
        <p:spPr>
          <a:xfrm>
            <a:off x="701675" y="4403725"/>
            <a:ext cx="5616575" cy="4170363"/>
          </a:xfrm>
        </p:spPr>
        <p:txBody>
          <a:bodyPr/>
          <a:lstStyle/>
          <a:p>
            <a:r>
              <a:rPr lang="en-US" dirty="0" smtClean="0"/>
              <a:t>What do we do in the lab?</a:t>
            </a:r>
          </a:p>
          <a:p>
            <a:r>
              <a:rPr lang="en-US" dirty="0" smtClean="0"/>
              <a:t>Who</a:t>
            </a:r>
            <a:r>
              <a:rPr lang="en-US" baseline="0" dirty="0" smtClean="0"/>
              <a:t> cares about deep sea urchin biology?</a:t>
            </a:r>
          </a:p>
          <a:p>
            <a:r>
              <a:rPr lang="en-US" baseline="0" dirty="0" smtClean="0"/>
              <a:t>You need to know the big </a:t>
            </a:r>
            <a:r>
              <a:rPr lang="en-US" baseline="0" dirty="0" err="1" smtClean="0"/>
              <a:t>pricture</a:t>
            </a:r>
            <a:r>
              <a:rPr lang="en-US" baseline="0" dirty="0" smtClean="0"/>
              <a:t> to understand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Global carbon cycle and our role in it.</a:t>
            </a:r>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atin typeface="Calibri" charset="0"/>
              </a:rPr>
              <a:t>This process works well with ocean acidification and its impact on ocean ecosystems.</a:t>
            </a:r>
          </a:p>
          <a:p>
            <a:pPr eaLnBrk="1" hangingPunct="1">
              <a:spcBef>
                <a:spcPct val="0"/>
              </a:spcBef>
            </a:pPr>
            <a:endParaRPr lang="en-AU">
              <a:latin typeface="Calibri" charset="0"/>
            </a:endParaRPr>
          </a:p>
          <a:p>
            <a:pPr eaLnBrk="1" hangingPunct="1">
              <a:spcBef>
                <a:spcPct val="0"/>
              </a:spcBef>
            </a:pPr>
            <a:r>
              <a:rPr lang="en-AU">
                <a:latin typeface="Calibri" charset="0"/>
              </a:rPr>
              <a:t>In its purest sense, ocean acidification involves two steps.  The first being the very deterministic step between rising atmospheric carbon dioxide and changing ocean chemistry, and the second being the link between changing ocean chemistry and biological processes such as calcification.</a:t>
            </a:r>
          </a:p>
          <a:p>
            <a:pPr eaLnBrk="1" hangingPunct="1">
              <a:spcBef>
                <a:spcPct val="0"/>
              </a:spcBef>
            </a:pPr>
            <a:endParaRPr lang="en-AU">
              <a:latin typeface="Calibri" charset="0"/>
            </a:endParaRPr>
          </a:p>
          <a:p>
            <a:pPr eaLnBrk="1" hangingPunct="1">
              <a:spcBef>
                <a:spcPct val="0"/>
              </a:spcBef>
            </a:pPr>
            <a:r>
              <a:rPr lang="en-AU">
                <a:latin typeface="Calibri" charset="0"/>
              </a:rPr>
              <a:t>In this flow of effects and impacts, there are different levels of certainty.  For example, the physiochemical relationship between the atmospheric concentration of carbon dioxide and the carbonate chemistry of sea water is highly deterministic, the relationship between changing chemistry and biological responses is subject to greater variability.  This is especially so when one considers the influence of different species, genetics, environmental history and so on.</a:t>
            </a:r>
          </a:p>
          <a:p>
            <a:pPr eaLnBrk="1" hangingPunct="1">
              <a:spcBef>
                <a:spcPct val="0"/>
              </a:spcBef>
            </a:pPr>
            <a:endParaRPr lang="en-AU">
              <a:latin typeface="Calibri" charset="0"/>
            </a:endParaRPr>
          </a:p>
          <a:p>
            <a:pPr eaLnBrk="1" hangingPunct="1">
              <a:spcBef>
                <a:spcPct val="0"/>
              </a:spcBef>
            </a:pPr>
            <a:r>
              <a:rPr lang="en-AU">
                <a:latin typeface="Calibri" charset="0"/>
              </a:rPr>
              <a:t> </a:t>
            </a:r>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698150" indent="-268519" eaLnBrk="0" hangingPunct="0">
              <a:defRPr>
                <a:solidFill>
                  <a:schemeClr val="tx1"/>
                </a:solidFill>
                <a:latin typeface="Arial" charset="0"/>
                <a:ea typeface="Arial" charset="0"/>
                <a:cs typeface="Arial" charset="0"/>
              </a:defRPr>
            </a:lvl2pPr>
            <a:lvl3pPr marL="1074077" indent="-214815" eaLnBrk="0" hangingPunct="0">
              <a:defRPr>
                <a:solidFill>
                  <a:schemeClr val="tx1"/>
                </a:solidFill>
                <a:latin typeface="Arial" charset="0"/>
                <a:ea typeface="Arial" charset="0"/>
                <a:cs typeface="Arial" charset="0"/>
              </a:defRPr>
            </a:lvl3pPr>
            <a:lvl4pPr marL="1503708" indent="-214815" eaLnBrk="0" hangingPunct="0">
              <a:defRPr>
                <a:solidFill>
                  <a:schemeClr val="tx1"/>
                </a:solidFill>
                <a:latin typeface="Arial" charset="0"/>
                <a:ea typeface="Arial" charset="0"/>
                <a:cs typeface="Arial" charset="0"/>
              </a:defRPr>
            </a:lvl4pPr>
            <a:lvl5pPr marL="1933339" indent="-214815" eaLnBrk="0" hangingPunct="0">
              <a:defRPr>
                <a:solidFill>
                  <a:schemeClr val="tx1"/>
                </a:solidFill>
                <a:latin typeface="Arial" charset="0"/>
                <a:ea typeface="Arial" charset="0"/>
                <a:cs typeface="Arial" charset="0"/>
              </a:defRPr>
            </a:lvl5pPr>
            <a:lvl6pPr marL="2362970" indent="-214815" eaLnBrk="0" fontAlgn="base" hangingPunct="0">
              <a:spcBef>
                <a:spcPct val="0"/>
              </a:spcBef>
              <a:spcAft>
                <a:spcPct val="0"/>
              </a:spcAft>
              <a:defRPr>
                <a:solidFill>
                  <a:schemeClr val="tx1"/>
                </a:solidFill>
                <a:latin typeface="Arial" charset="0"/>
                <a:ea typeface="Arial" charset="0"/>
                <a:cs typeface="Arial" charset="0"/>
              </a:defRPr>
            </a:lvl6pPr>
            <a:lvl7pPr marL="2792600" indent="-214815" eaLnBrk="0" fontAlgn="base" hangingPunct="0">
              <a:spcBef>
                <a:spcPct val="0"/>
              </a:spcBef>
              <a:spcAft>
                <a:spcPct val="0"/>
              </a:spcAft>
              <a:defRPr>
                <a:solidFill>
                  <a:schemeClr val="tx1"/>
                </a:solidFill>
                <a:latin typeface="Arial" charset="0"/>
                <a:ea typeface="Arial" charset="0"/>
                <a:cs typeface="Arial" charset="0"/>
              </a:defRPr>
            </a:lvl7pPr>
            <a:lvl8pPr marL="3222231" indent="-214815" eaLnBrk="0" fontAlgn="base" hangingPunct="0">
              <a:spcBef>
                <a:spcPct val="0"/>
              </a:spcBef>
              <a:spcAft>
                <a:spcPct val="0"/>
              </a:spcAft>
              <a:defRPr>
                <a:solidFill>
                  <a:schemeClr val="tx1"/>
                </a:solidFill>
                <a:latin typeface="Arial" charset="0"/>
                <a:ea typeface="Arial" charset="0"/>
                <a:cs typeface="Arial" charset="0"/>
              </a:defRPr>
            </a:lvl8pPr>
            <a:lvl9pPr marL="3651862" indent="-21481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F538C69-4049-2F4F-A948-DDB25538429F}" type="slidenum">
              <a:rPr lang="en-AU">
                <a:latin typeface="Calibri" charset="0"/>
              </a:rPr>
              <a:pPr eaLnBrk="1" hangingPunct="1"/>
              <a:t>9</a:t>
            </a:fld>
            <a:endParaRPr lang="en-AU">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9DB32-9532-494B-AE3C-8C63B2918082}" type="slidenum">
              <a:rPr lang="en-US"/>
              <a:pPr/>
              <a:t>10</a:t>
            </a:fld>
            <a:endParaRPr lang="en-US"/>
          </a:p>
        </p:txBody>
      </p:sp>
      <p:sp>
        <p:nvSpPr>
          <p:cNvPr id="1803266" name="Rectangle 2"/>
          <p:cNvSpPr>
            <a:spLocks noGrp="1" noRot="1" noChangeAspect="1" noChangeArrowheads="1" noTextEdit="1"/>
          </p:cNvSpPr>
          <p:nvPr>
            <p:ph type="sldImg"/>
          </p:nvPr>
        </p:nvSpPr>
        <p:spPr>
          <a:ln/>
        </p:spPr>
      </p:sp>
      <p:sp>
        <p:nvSpPr>
          <p:cNvPr id="180326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41313" y="330200"/>
            <a:ext cx="9585325" cy="2276475"/>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768350" y="3044825"/>
            <a:ext cx="8704263" cy="3375025"/>
          </a:xfrm>
        </p:spPr>
        <p:txBody>
          <a:bodyPr/>
          <a:lstStyle>
            <a:lvl1pPr marL="0" indent="0" algn="ctr">
              <a:buFont typeface="Monotype Sorts"/>
              <a:buNone/>
              <a:defRPr sz="4100"/>
            </a:lvl1pPr>
          </a:lstStyle>
          <a:p>
            <a:r>
              <a:rPr lang="en-US" altLang="en-US"/>
              <a:t>Click to edit Master subtitle style</a:t>
            </a:r>
          </a:p>
        </p:txBody>
      </p:sp>
      <p:sp>
        <p:nvSpPr>
          <p:cNvPr id="3082" name="Rectangle 10"/>
          <p:cNvSpPr>
            <a:spLocks noGrp="1" noChangeArrowheads="1"/>
          </p:cNvSpPr>
          <p:nvPr>
            <p:ph type="dt" sz="quarter" idx="2"/>
          </p:nvPr>
        </p:nvSpPr>
        <p:spPr>
          <a:xfrm>
            <a:off x="768350" y="6748463"/>
            <a:ext cx="2133600" cy="49371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498850" y="6748463"/>
            <a:ext cx="3243263" cy="49371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7339013" y="6748463"/>
            <a:ext cx="2133600" cy="49371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84188" y="466725"/>
            <a:ext cx="9301162" cy="1993900"/>
          </a:xfrm>
          <a:prstGeom prst="rect">
            <a:avLst/>
          </a:prstGeom>
          <a:blipFill dpi="0" rotWithShape="0">
            <a:blip r:embed="rId3" cstate="print"/>
            <a:srcRect/>
            <a:stretch>
              <a:fillRect/>
            </a:stretch>
          </a:blipFill>
          <a:ln w="9525">
            <a:noFill/>
            <a:miter lim="800000"/>
            <a:headEnd/>
            <a:tailEnd/>
          </a:ln>
          <a:effectLst/>
        </p:spPr>
        <p:txBody>
          <a:bodyPr wrap="none" anchor="ctr"/>
          <a:lstStyle/>
          <a:p>
            <a:endParaRPr lang="en-US"/>
          </a:p>
        </p:txBody>
      </p:sp>
      <p:sp>
        <p:nvSpPr>
          <p:cNvPr id="3080" name="Rectangle 8"/>
          <p:cNvSpPr>
            <a:spLocks noGrp="1" noChangeArrowheads="1"/>
          </p:cNvSpPr>
          <p:nvPr>
            <p:ph type="ctrTitle" sz="quarter"/>
          </p:nvPr>
        </p:nvSpPr>
        <p:spPr bwMode="auto">
          <a:xfrm>
            <a:off x="512763" y="474663"/>
            <a:ext cx="9215437" cy="1978025"/>
          </a:xfrm>
          <a:prstGeom prst="rect">
            <a:avLst/>
          </a:prstGeom>
          <a:noFill/>
          <a:ln>
            <a:miter lim="800000"/>
            <a:headEnd/>
            <a:tailEnd/>
          </a:ln>
          <a:effectLst>
            <a:outerShdw dist="17961" dir="13500000" algn="ctr" rotWithShape="0">
              <a:schemeClr val="bg2"/>
            </a:outerShdw>
          </a:effectLst>
        </p:spPr>
        <p:txBody>
          <a:bodyPr vert="horz" wrap="square" lIns="103640" tIns="51820" rIns="103640" bIns="51820" numCol="1" anchor="ctr" anchorCtr="0" compatLnSpc="1">
            <a:prstTxWarp prst="textNoShape">
              <a:avLst/>
            </a:prstTxWarp>
          </a:bodyPr>
          <a:lstStyle>
            <a:lvl1pPr>
              <a:defRPr/>
            </a:lvl1pPr>
          </a:lstStyle>
          <a:p>
            <a:r>
              <a:rPr lang="en-US" altLang="en-US"/>
              <a:t>Click to edit Master 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9825" y="296863"/>
            <a:ext cx="2324100" cy="62880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2763" y="296863"/>
            <a:ext cx="6824662" cy="6288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2763" y="296863"/>
            <a:ext cx="9301162" cy="6288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4" name="Footer Placeholder 3"/>
          <p:cNvSpPr>
            <a:spLocks noGrp="1"/>
          </p:cNvSpPr>
          <p:nvPr>
            <p:ph type="ftr" sz="quarter" idx="11"/>
          </p:nvPr>
        </p:nvSpPr>
        <p:spPr>
          <a:xfrm>
            <a:off x="3670300" y="6748463"/>
            <a:ext cx="3241675" cy="493712"/>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851775" y="6748463"/>
            <a:ext cx="2133600" cy="493712"/>
          </a:xfrm>
        </p:spPr>
        <p:txBody>
          <a:bodyPr/>
          <a:lstStyle>
            <a:lvl1pPr>
              <a:defRPr/>
            </a:lvl1pPr>
          </a:lstStyle>
          <a:p>
            <a:fld id="{C98CCC6F-2210-4BFC-BC50-A7754DA7C2AF}"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2300288"/>
            <a:ext cx="4532313" cy="4284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81613" y="2300288"/>
            <a:ext cx="4532312" cy="2065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81613" y="4518025"/>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7" name="Footer Placeholder 6"/>
          <p:cNvSpPr>
            <a:spLocks noGrp="1"/>
          </p:cNvSpPr>
          <p:nvPr>
            <p:ph type="ftr" sz="quarter" idx="11"/>
          </p:nvPr>
        </p:nvSpPr>
        <p:spPr>
          <a:xfrm>
            <a:off x="3670300" y="6748463"/>
            <a:ext cx="3241675" cy="493712"/>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29C37CA8-9886-4003-A712-CABF82F446AC}" type="slidenum">
              <a:rPr lang="en-US" altLang="en-US"/>
              <a:pPr/>
              <a:t>‹#›</a:t>
            </a:fld>
            <a:endParaRPr lang="en-US"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96900" y="2300288"/>
            <a:ext cx="4532313" cy="4284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81613" y="2300288"/>
            <a:ext cx="4532312" cy="2065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81613" y="4518025"/>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7" name="Footer Placeholder 6"/>
          <p:cNvSpPr>
            <a:spLocks noGrp="1"/>
          </p:cNvSpPr>
          <p:nvPr>
            <p:ph type="ftr" sz="quarter" idx="11"/>
          </p:nvPr>
        </p:nvSpPr>
        <p:spPr>
          <a:xfrm>
            <a:off x="3670300" y="6748463"/>
            <a:ext cx="3241675" cy="493712"/>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E718708F-BB67-4FC6-A6BB-0E2892721817}" type="slidenum">
              <a:rPr lang="en-US" altLang="en-US"/>
              <a:pPr/>
              <a:t>‹#›</a:t>
            </a:fld>
            <a:endParaRPr lang="en-US"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78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pPr/>
              <a:t>‹#›</a:t>
            </a:fld>
            <a:endParaRPr lang="en-US"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9625" y="4759325"/>
            <a:ext cx="8704263" cy="147161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9625" y="3140075"/>
            <a:ext cx="8704263" cy="1619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pPr/>
              <a:t>‹#›</a:t>
            </a:fld>
            <a:endParaRPr lang="en-US"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2300288"/>
            <a:ext cx="4532313" cy="428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81613" y="2300288"/>
            <a:ext cx="4532312" cy="428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pPr/>
              <a:t>‹#›</a:t>
            </a:fld>
            <a:endParaRPr lang="en-US"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2763" y="1657350"/>
            <a:ext cx="4524375" cy="692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2763" y="2349500"/>
            <a:ext cx="4524375"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2238" y="1657350"/>
            <a:ext cx="4525962" cy="692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2238" y="2349500"/>
            <a:ext cx="4525962"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2763" y="296863"/>
            <a:ext cx="9215437" cy="1235075"/>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pPr/>
              <a:t>‹#›</a:t>
            </a:fld>
            <a:endParaRPr lang="en-US"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pPr/>
              <a:t>‹#›</a:t>
            </a:fld>
            <a:endParaRPr lang="en-US"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763" y="295275"/>
            <a:ext cx="3368675" cy="12541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03675" y="295275"/>
            <a:ext cx="5724525" cy="6321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2763" y="1549400"/>
            <a:ext cx="3368675" cy="5067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pPr/>
              <a:t>‹#›</a:t>
            </a:fld>
            <a:endParaRPr lang="en-US"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06600" y="5184775"/>
            <a:ext cx="6145213" cy="612775"/>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06600" y="661988"/>
            <a:ext cx="6145213" cy="4445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06600" y="5797550"/>
            <a:ext cx="6145213" cy="86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pPr/>
              <a:t>‹#›</a:t>
            </a:fld>
            <a:endParaRPr lang="en-US"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96900" y="2300288"/>
            <a:ext cx="9217025" cy="4284662"/>
          </a:xfrm>
          <a:prstGeom prst="rect">
            <a:avLst/>
          </a:prstGeom>
          <a:noFill/>
          <a:ln w="9525">
            <a:noFill/>
            <a:miter lim="800000"/>
            <a:headEnd/>
            <a:tailEnd/>
          </a:ln>
          <a:effectLst>
            <a:outerShdw dist="17961" dir="13500000" algn="ctr" rotWithShape="0">
              <a:schemeClr val="bg2"/>
            </a:outerShdw>
          </a:effectLst>
        </p:spPr>
        <p:txBody>
          <a:bodyPr vert="horz" wrap="square" lIns="103640" tIns="51820" rIns="103640" bIns="518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7" name="Rectangle 9"/>
          <p:cNvSpPr>
            <a:spLocks noGrp="1" noChangeArrowheads="1"/>
          </p:cNvSpPr>
          <p:nvPr>
            <p:ph type="dt" sz="half" idx="2"/>
          </p:nvPr>
        </p:nvSpPr>
        <p:spPr bwMode="auto">
          <a:xfrm>
            <a:off x="682625" y="6748463"/>
            <a:ext cx="2133600" cy="493712"/>
          </a:xfrm>
          <a:prstGeom prst="rect">
            <a:avLst/>
          </a:prstGeom>
          <a:noFill/>
          <a:ln w="9525">
            <a:noFill/>
            <a:miter lim="800000"/>
            <a:headEnd/>
            <a:tailEnd/>
          </a:ln>
          <a:effectLst/>
        </p:spPr>
        <p:txBody>
          <a:bodyPr vert="horz" wrap="none" lIns="103640" tIns="51820" rIns="103640" bIns="51820" numCol="1" anchor="ctr" anchorCtr="0" compatLnSpc="1">
            <a:prstTxWarp prst="textNoShape">
              <a:avLst/>
            </a:prstTxWarp>
          </a:bodyPr>
          <a:lstStyle>
            <a:lvl1pPr defTabSz="1028700">
              <a:defRPr sz="1600">
                <a:latin typeface="Times New Roman" pitchFamily="18" charset="0"/>
              </a:defRPr>
            </a:lvl1pPr>
          </a:lstStyle>
          <a:p>
            <a:endParaRPr lang="en-US" altLang="en-US"/>
          </a:p>
        </p:txBody>
      </p:sp>
      <p:sp>
        <p:nvSpPr>
          <p:cNvPr id="2058" name="Rectangle 10"/>
          <p:cNvSpPr>
            <a:spLocks noGrp="1" noChangeArrowheads="1"/>
          </p:cNvSpPr>
          <p:nvPr>
            <p:ph type="ftr" sz="quarter" idx="3"/>
          </p:nvPr>
        </p:nvSpPr>
        <p:spPr bwMode="auto">
          <a:xfrm>
            <a:off x="3670300" y="6748463"/>
            <a:ext cx="3241675" cy="493712"/>
          </a:xfrm>
          <a:prstGeom prst="rect">
            <a:avLst/>
          </a:prstGeom>
          <a:noFill/>
          <a:ln w="9525">
            <a:noFill/>
            <a:miter lim="800000"/>
            <a:headEnd/>
            <a:tailEnd/>
          </a:ln>
          <a:effectLst/>
        </p:spPr>
        <p:txBody>
          <a:bodyPr vert="horz" wrap="none" lIns="103640" tIns="51820" rIns="103640" bIns="51820" numCol="1" anchor="ctr" anchorCtr="0" compatLnSpc="1">
            <a:prstTxWarp prst="textNoShape">
              <a:avLst/>
            </a:prstTxWarp>
          </a:bodyPr>
          <a:lstStyle>
            <a:lvl1pPr algn="ctr" defTabSz="1028700">
              <a:defRPr sz="1600">
                <a:latin typeface="Times New Roman" pitchFamily="18" charset="0"/>
              </a:defRPr>
            </a:lvl1pPr>
          </a:lstStyle>
          <a:p>
            <a:endParaRPr lang="en-US" altLang="en-US"/>
          </a:p>
        </p:txBody>
      </p:sp>
      <p:sp>
        <p:nvSpPr>
          <p:cNvPr id="2059" name="Rectangle 11"/>
          <p:cNvSpPr>
            <a:spLocks noGrp="1" noChangeArrowheads="1"/>
          </p:cNvSpPr>
          <p:nvPr>
            <p:ph type="sldNum" sz="quarter" idx="4"/>
          </p:nvPr>
        </p:nvSpPr>
        <p:spPr bwMode="auto">
          <a:xfrm>
            <a:off x="7851775" y="6748463"/>
            <a:ext cx="2133600" cy="493712"/>
          </a:xfrm>
          <a:prstGeom prst="rect">
            <a:avLst/>
          </a:prstGeom>
          <a:noFill/>
          <a:ln w="9525">
            <a:noFill/>
            <a:miter lim="800000"/>
            <a:headEnd/>
            <a:tailEnd/>
          </a:ln>
          <a:effectLst/>
        </p:spPr>
        <p:txBody>
          <a:bodyPr vert="horz" wrap="none" lIns="103640" tIns="51820" rIns="103640" bIns="51820" numCol="1" anchor="ctr" anchorCtr="0" compatLnSpc="1">
            <a:prstTxWarp prst="textNoShape">
              <a:avLst/>
            </a:prstTxWarp>
          </a:bodyPr>
          <a:lstStyle>
            <a:lvl1pPr algn="r" defTabSz="1028700">
              <a:defRPr sz="1600">
                <a:latin typeface="Times New Roman" pitchFamily="18" charset="0"/>
              </a:defRPr>
            </a:lvl1pPr>
          </a:lstStyle>
          <a:p>
            <a:fld id="{F9718523-5FF0-4A26-8087-A23DC6C2C77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p:txStyles>
    <p:titleStyle>
      <a:lvl1pPr algn="ctr" defTabSz="1028700" rtl="0" eaLnBrk="0" fontAlgn="base" hangingPunct="0">
        <a:spcBef>
          <a:spcPct val="0"/>
        </a:spcBef>
        <a:spcAft>
          <a:spcPct val="0"/>
        </a:spcAft>
        <a:defRPr sz="5000">
          <a:solidFill>
            <a:schemeClr val="tx1"/>
          </a:solidFill>
          <a:latin typeface="+mj-lt"/>
          <a:ea typeface="+mj-ea"/>
          <a:cs typeface="+mj-cs"/>
        </a:defRPr>
      </a:lvl1pPr>
      <a:lvl2pPr algn="ctr" defTabSz="1028700" rtl="0" eaLnBrk="0" fontAlgn="base" hangingPunct="0">
        <a:spcBef>
          <a:spcPct val="0"/>
        </a:spcBef>
        <a:spcAft>
          <a:spcPct val="0"/>
        </a:spcAft>
        <a:defRPr sz="5000">
          <a:solidFill>
            <a:schemeClr val="tx1"/>
          </a:solidFill>
          <a:latin typeface="Looseprint"/>
        </a:defRPr>
      </a:lvl2pPr>
      <a:lvl3pPr algn="ctr" defTabSz="1028700" rtl="0" eaLnBrk="0" fontAlgn="base" hangingPunct="0">
        <a:spcBef>
          <a:spcPct val="0"/>
        </a:spcBef>
        <a:spcAft>
          <a:spcPct val="0"/>
        </a:spcAft>
        <a:defRPr sz="5000">
          <a:solidFill>
            <a:schemeClr val="tx1"/>
          </a:solidFill>
          <a:latin typeface="Looseprint"/>
        </a:defRPr>
      </a:lvl3pPr>
      <a:lvl4pPr algn="ctr" defTabSz="1028700" rtl="0" eaLnBrk="0" fontAlgn="base" hangingPunct="0">
        <a:spcBef>
          <a:spcPct val="0"/>
        </a:spcBef>
        <a:spcAft>
          <a:spcPct val="0"/>
        </a:spcAft>
        <a:defRPr sz="5000">
          <a:solidFill>
            <a:schemeClr val="tx1"/>
          </a:solidFill>
          <a:latin typeface="Looseprint"/>
        </a:defRPr>
      </a:lvl4pPr>
      <a:lvl5pPr algn="ctr" defTabSz="1028700" rtl="0" eaLnBrk="0" fontAlgn="base" hangingPunct="0">
        <a:spcBef>
          <a:spcPct val="0"/>
        </a:spcBef>
        <a:spcAft>
          <a:spcPct val="0"/>
        </a:spcAft>
        <a:defRPr sz="5000">
          <a:solidFill>
            <a:schemeClr val="tx1"/>
          </a:solidFill>
          <a:latin typeface="Looseprint"/>
        </a:defRPr>
      </a:lvl5pPr>
      <a:lvl6pPr marL="457200" algn="ctr" defTabSz="1028700" rtl="0" eaLnBrk="0" fontAlgn="base" hangingPunct="0">
        <a:spcBef>
          <a:spcPct val="0"/>
        </a:spcBef>
        <a:spcAft>
          <a:spcPct val="0"/>
        </a:spcAft>
        <a:defRPr sz="5000">
          <a:solidFill>
            <a:schemeClr val="tx1"/>
          </a:solidFill>
          <a:latin typeface="Looseprint"/>
        </a:defRPr>
      </a:lvl6pPr>
      <a:lvl7pPr marL="914400" algn="ctr" defTabSz="1028700" rtl="0" eaLnBrk="0" fontAlgn="base" hangingPunct="0">
        <a:spcBef>
          <a:spcPct val="0"/>
        </a:spcBef>
        <a:spcAft>
          <a:spcPct val="0"/>
        </a:spcAft>
        <a:defRPr sz="5000">
          <a:solidFill>
            <a:schemeClr val="tx1"/>
          </a:solidFill>
          <a:latin typeface="Looseprint"/>
        </a:defRPr>
      </a:lvl7pPr>
      <a:lvl8pPr marL="1371600" algn="ctr" defTabSz="1028700" rtl="0" eaLnBrk="0" fontAlgn="base" hangingPunct="0">
        <a:spcBef>
          <a:spcPct val="0"/>
        </a:spcBef>
        <a:spcAft>
          <a:spcPct val="0"/>
        </a:spcAft>
        <a:defRPr sz="5000">
          <a:solidFill>
            <a:schemeClr val="tx1"/>
          </a:solidFill>
          <a:latin typeface="Looseprint"/>
        </a:defRPr>
      </a:lvl8pPr>
      <a:lvl9pPr marL="1828800" algn="ctr" defTabSz="1028700" rtl="0" eaLnBrk="0" fontAlgn="base" hangingPunct="0">
        <a:spcBef>
          <a:spcPct val="0"/>
        </a:spcBef>
        <a:spcAft>
          <a:spcPct val="0"/>
        </a:spcAft>
        <a:defRPr sz="5000">
          <a:solidFill>
            <a:schemeClr val="tx1"/>
          </a:solidFill>
          <a:latin typeface="Looseprint"/>
        </a:defRPr>
      </a:lvl9pPr>
    </p:titleStyle>
    <p:bodyStyle>
      <a:lvl1pPr marL="385763" indent="-385763" algn="l" defTabSz="1028700" rtl="0" eaLnBrk="0" fontAlgn="base" hangingPunct="0">
        <a:spcBef>
          <a:spcPct val="20000"/>
        </a:spcBef>
        <a:spcAft>
          <a:spcPct val="0"/>
        </a:spcAft>
        <a:buClr>
          <a:schemeClr val="tx1"/>
        </a:buClr>
        <a:buFont typeface="Monotype Sorts"/>
        <a:buChar char="O"/>
        <a:defRPr sz="3600" i="1">
          <a:solidFill>
            <a:schemeClr val="tx1"/>
          </a:solidFill>
          <a:latin typeface="+mn-lt"/>
          <a:ea typeface="+mn-ea"/>
          <a:cs typeface="+mn-cs"/>
        </a:defRPr>
      </a:lvl1pPr>
      <a:lvl2pPr marL="836613" indent="-322263" algn="l" defTabSz="1028700" rtl="0" eaLnBrk="0" fontAlgn="base" hangingPunct="0">
        <a:spcBef>
          <a:spcPct val="20000"/>
        </a:spcBef>
        <a:spcAft>
          <a:spcPct val="0"/>
        </a:spcAft>
        <a:buClr>
          <a:schemeClr val="tx1"/>
        </a:buClr>
        <a:buFont typeface="Monotype Sorts"/>
        <a:buChar char="O"/>
        <a:defRPr sz="3600" i="1">
          <a:solidFill>
            <a:schemeClr val="tx1"/>
          </a:solidFill>
          <a:latin typeface="+mn-lt"/>
        </a:defRPr>
      </a:lvl2pPr>
      <a:lvl3pPr marL="1285875"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mn-lt"/>
        </a:defRPr>
      </a:lvl3pPr>
      <a:lvl4pPr marL="180181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4pPr>
      <a:lvl5pPr marL="231616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5pPr>
      <a:lvl6pPr marL="277336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6pPr>
      <a:lvl7pPr marL="323056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7pPr>
      <a:lvl8pPr marL="368776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8pPr>
      <a:lvl9pPr marL="4144963" indent="-257175" algn="l" defTabSz="1028700"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9.xml"/><Relationship Id="rId7" Type="http://schemas.openxmlformats.org/officeDocument/2006/relationships/image" Target="../media/image2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1.bin"/><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2.bin"/><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video" Target="file://localhost/Users/barry/Desktop/seminars/Stanford%20University/Stanford%202011/Ischcia%20seagrass%20meadows%20and%20CO2.mov" TargetMode="External"/><Relationship Id="rId1" Type="http://schemas.microsoft.com/office/2007/relationships/media" Target="file://localhost/Users/barry/Desktop/seminars/Stanford%20University/Stanford%202011/Ischcia%20seagrass%20meadows%20and%20CO2.mov" TargetMode="Externa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jpe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jpeg"/><Relationship Id="rId25" Type="http://schemas.openxmlformats.org/officeDocument/2006/relationships/image" Target="../media/image78.png"/><Relationship Id="rId2" Type="http://schemas.openxmlformats.org/officeDocument/2006/relationships/notesSlide" Target="../notesSlides/notesSlide23.xml"/><Relationship Id="rId16" Type="http://schemas.openxmlformats.org/officeDocument/2006/relationships/image" Target="../media/image69.jpe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jpeg"/><Relationship Id="rId5" Type="http://schemas.openxmlformats.org/officeDocument/2006/relationships/image" Target="../media/image58.png"/><Relationship Id="rId15" Type="http://schemas.openxmlformats.org/officeDocument/2006/relationships/image" Target="../media/image68.jpeg"/><Relationship Id="rId23" Type="http://schemas.openxmlformats.org/officeDocument/2006/relationships/image" Target="../media/image76.jpeg"/><Relationship Id="rId10" Type="http://schemas.openxmlformats.org/officeDocument/2006/relationships/image" Target="../media/image63.jpeg"/><Relationship Id="rId19"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 Id="rId22"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98.jpeg"/><Relationship Id="rId18" Type="http://schemas.openxmlformats.org/officeDocument/2006/relationships/image" Target="../media/image102.jpeg"/><Relationship Id="rId3" Type="http://schemas.openxmlformats.org/officeDocument/2006/relationships/image" Target="../media/image91.jpeg"/><Relationship Id="rId7" Type="http://schemas.openxmlformats.org/officeDocument/2006/relationships/image" Target="../media/image94.jpeg"/><Relationship Id="rId12" Type="http://schemas.openxmlformats.org/officeDocument/2006/relationships/hyperlink" Target="http://images.google.com/imgres?imgurl=http://www.iaeel.org/iaeel/newsl/bilder/hut.JPEG&amp;imgrefurl=http://www.iaeel.org/iaeel/newsl/1996/tva1996/ett296.html&amp;h=348&amp;w=521&amp;sz=32&amp;hl=en&amp;start=23&amp;tbnid=rRUIDyREHsWcmM:&amp;tbnh=88&amp;tbnw=131&amp;prev=/images?q=Photovoltaic+cells+&amp;start=20&amp;gbv=2&amp;ndsp=20&amp;svnum=10&amp;hl=en&amp;sa=N" TargetMode="External"/><Relationship Id="rId17" Type="http://schemas.openxmlformats.org/officeDocument/2006/relationships/image" Target="../media/image101.jpeg"/><Relationship Id="rId2" Type="http://schemas.openxmlformats.org/officeDocument/2006/relationships/notesSlide" Target="../notesSlides/notesSlide31.xml"/><Relationship Id="rId16"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hyperlink" Target="http://images.google.com/imgres?imgurl=http://atecom.ru/wp-content/uploads/FWEPS%20fig%202.jpg&amp;imgrefurl=http://www.atecom.ru/we/&amp;h=500&amp;w=500&amp;sz=35&amp;hl=en&amp;start=20&amp;um=1&amp;tbnid=LVpChtFXxNJ5WM:&amp;tbnh=130&amp;tbnw=130&amp;prev=/images?q=wave+energy+&amp;svnum=10&amp;um=1&amp;hl=en&amp;sa=X" TargetMode="External"/><Relationship Id="rId11" Type="http://schemas.openxmlformats.org/officeDocument/2006/relationships/image" Target="../media/image97.jpeg"/><Relationship Id="rId5" Type="http://schemas.openxmlformats.org/officeDocument/2006/relationships/image" Target="../media/image93.jpeg"/><Relationship Id="rId15" Type="http://schemas.openxmlformats.org/officeDocument/2006/relationships/image" Target="../media/image99.jpeg"/><Relationship Id="rId10" Type="http://schemas.openxmlformats.org/officeDocument/2006/relationships/hyperlink" Target="http://images.google.com/imgres?imgurl=http://www.gearfuse.com/wp-content/uploads/andrew/2_jan07/venturieclectic1_1.jpg&amp;imgrefurl=http://www.gearfuse.com/index.php?tag=concept_car&amp;h=342&amp;w=468&amp;sz=58&amp;hl=en&amp;start=142&amp;tbnid=-pNqCG_YiGR0JM:&amp;tbnh=94&amp;tbnw=128&amp;prev=/images?q=Photovoltaic+cells+&amp;start=140&amp;gbv=2&amp;ndsp=20&amp;svnum=10&amp;hl=en&amp;sa=N" TargetMode="External"/><Relationship Id="rId4" Type="http://schemas.openxmlformats.org/officeDocument/2006/relationships/image" Target="../media/image92.jpeg"/><Relationship Id="rId9" Type="http://schemas.openxmlformats.org/officeDocument/2006/relationships/image" Target="../media/image96.jpeg"/><Relationship Id="rId14" Type="http://schemas.openxmlformats.org/officeDocument/2006/relationships/hyperlink" Target="http://images.google.com/imgres?imgurl=http://everythingandnothing.typepad.com/photos/uncategorized/bike_sm.gif&amp;imgrefurl=http://everythingandnothing.typepad.com/mississippi/wheels/index.html&amp;h=316&amp;w=500&amp;sz=115&amp;hl=en&amp;start=116&amp;tbnid=WhkxqBsqxK63NM:&amp;tbnh=82&amp;tbnw=130&amp;prev=/images?q=Photovoltaic+cells+&amp;start=100&amp;gbv=2&amp;ndsp=20&amp;svnum=10&amp;hl=en&amp;sa=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jpeg"/><Relationship Id="rId10" Type="http://schemas.openxmlformats.org/officeDocument/2006/relationships/image" Target="../media/image20.gif"/><Relationship Id="rId4" Type="http://schemas.openxmlformats.org/officeDocument/2006/relationships/image" Target="../media/image14.jpeg"/><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data\Meetings\Oceans in a High CO2 world 2008\mbari_color_bitmaps\Logo_teal2_low.jpg"/>
          <p:cNvPicPr>
            <a:picLocks noChangeAspect="1" noChangeArrowheads="1"/>
          </p:cNvPicPr>
          <p:nvPr/>
        </p:nvPicPr>
        <p:blipFill>
          <a:blip r:embed="rId3" cstate="print"/>
          <a:srcRect/>
          <a:stretch>
            <a:fillRect/>
          </a:stretch>
        </p:blipFill>
        <p:spPr bwMode="auto">
          <a:xfrm>
            <a:off x="287855" y="1494760"/>
            <a:ext cx="809626" cy="475070"/>
          </a:xfrm>
          <a:prstGeom prst="rect">
            <a:avLst/>
          </a:prstGeom>
          <a:noFill/>
        </p:spPr>
      </p:pic>
      <p:sp>
        <p:nvSpPr>
          <p:cNvPr id="7" name="TextBox 6"/>
          <p:cNvSpPr txBox="1"/>
          <p:nvPr/>
        </p:nvSpPr>
        <p:spPr>
          <a:xfrm>
            <a:off x="2617789" y="1530192"/>
            <a:ext cx="5472447" cy="400110"/>
          </a:xfrm>
          <a:prstGeom prst="rect">
            <a:avLst/>
          </a:prstGeom>
          <a:noFill/>
        </p:spPr>
        <p:txBody>
          <a:bodyPr wrap="none" rtlCol="0">
            <a:spAutoFit/>
          </a:bodyPr>
          <a:lstStyle/>
          <a:p>
            <a:r>
              <a:rPr lang="en-US" sz="2000" dirty="0" smtClean="0">
                <a:solidFill>
                  <a:srgbClr val="00FF00"/>
                </a:solidFill>
                <a:latin typeface="Comic Sans MS" pitchFamily="66" charset="0"/>
              </a:rPr>
              <a:t>Morro Bay Museum of Natural History, 2011</a:t>
            </a:r>
            <a:endParaRPr lang="en-US" sz="2000" dirty="0">
              <a:solidFill>
                <a:srgbClr val="00FF00"/>
              </a:solidFill>
              <a:latin typeface="Comic Sans MS" pitchFamily="66" charset="0"/>
            </a:endParaRPr>
          </a:p>
        </p:txBody>
      </p:sp>
      <p:cxnSp>
        <p:nvCxnSpPr>
          <p:cNvPr id="9" name="Straight Connector 6"/>
          <p:cNvCxnSpPr>
            <a:cxnSpLocks noChangeShapeType="1"/>
          </p:cNvCxnSpPr>
          <p:nvPr/>
        </p:nvCxnSpPr>
        <p:spPr bwMode="auto">
          <a:xfrm>
            <a:off x="289009" y="976372"/>
            <a:ext cx="9760248" cy="2617"/>
          </a:xfrm>
          <a:prstGeom prst="line">
            <a:avLst/>
          </a:prstGeom>
          <a:noFill/>
          <a:ln w="12700" algn="ctr">
            <a:solidFill>
              <a:srgbClr val="C00000"/>
            </a:solidFill>
            <a:round/>
            <a:headEnd/>
            <a:tailEnd/>
          </a:ln>
        </p:spPr>
      </p:cxnSp>
      <p:sp>
        <p:nvSpPr>
          <p:cNvPr id="19" name="TextBox 18"/>
          <p:cNvSpPr txBox="1"/>
          <p:nvPr/>
        </p:nvSpPr>
        <p:spPr>
          <a:xfrm>
            <a:off x="0" y="314556"/>
            <a:ext cx="10014857" cy="584776"/>
          </a:xfrm>
          <a:prstGeom prst="rect">
            <a:avLst/>
          </a:prstGeom>
          <a:noFill/>
        </p:spPr>
        <p:txBody>
          <a:bodyPr wrap="square" rtlCol="0">
            <a:spAutoFit/>
          </a:bodyPr>
          <a:lstStyle/>
          <a:p>
            <a:pPr algn="ctr"/>
            <a:r>
              <a:rPr lang="en-US" sz="3200" dirty="0" smtClean="0">
                <a:latin typeface="Comic Sans MS" pitchFamily="66" charset="0"/>
              </a:rPr>
              <a:t>Ocean Acidification:  </a:t>
            </a:r>
            <a:r>
              <a:rPr lang="en-US" sz="2800" dirty="0" smtClean="0">
                <a:solidFill>
                  <a:srgbClr val="FFFFFF"/>
                </a:solidFill>
                <a:latin typeface="Comic Sans MS" pitchFamily="66" charset="0"/>
              </a:rPr>
              <a:t>The Other CO</a:t>
            </a:r>
            <a:r>
              <a:rPr lang="en-US" sz="2800" baseline="-25000" dirty="0" smtClean="0">
                <a:solidFill>
                  <a:srgbClr val="FFFFFF"/>
                </a:solidFill>
                <a:latin typeface="Comic Sans MS" pitchFamily="66" charset="0"/>
              </a:rPr>
              <a:t>2</a:t>
            </a:r>
            <a:r>
              <a:rPr lang="en-US" sz="2800" dirty="0" smtClean="0">
                <a:solidFill>
                  <a:srgbClr val="FFFFFF"/>
                </a:solidFill>
                <a:latin typeface="Comic Sans MS" pitchFamily="66" charset="0"/>
              </a:rPr>
              <a:t> Problem…</a:t>
            </a:r>
            <a:endParaRPr lang="en-GB" sz="3200" dirty="0" smtClean="0">
              <a:solidFill>
                <a:srgbClr val="FFFFFF"/>
              </a:solidFill>
              <a:latin typeface="Comic Sans MS" pitchFamily="66" charset="0"/>
            </a:endParaRPr>
          </a:p>
        </p:txBody>
      </p:sp>
      <p:sp>
        <p:nvSpPr>
          <p:cNvPr id="26" name="TextBox 25"/>
          <p:cNvSpPr txBox="1"/>
          <p:nvPr/>
        </p:nvSpPr>
        <p:spPr>
          <a:xfrm>
            <a:off x="877592" y="1027620"/>
            <a:ext cx="8487365" cy="430887"/>
          </a:xfrm>
          <a:prstGeom prst="rect">
            <a:avLst/>
          </a:prstGeom>
          <a:noFill/>
        </p:spPr>
        <p:txBody>
          <a:bodyPr wrap="square" rtlCol="0">
            <a:spAutoFit/>
          </a:bodyPr>
          <a:lstStyle/>
          <a:p>
            <a:pPr algn="ctr"/>
            <a:r>
              <a:rPr lang="en-US" sz="2200" dirty="0" smtClean="0">
                <a:solidFill>
                  <a:srgbClr val="FFFFFF"/>
                </a:solidFill>
                <a:latin typeface="Comic Sans MS" pitchFamily="66" charset="0"/>
              </a:rPr>
              <a:t>Jim Barry, Monterey Bay Aquarium Research Institute</a:t>
            </a: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828357" y="2231800"/>
            <a:ext cx="8522715" cy="4579042"/>
          </a:xfrm>
          <a:prstGeom prst="rect">
            <a:avLst/>
          </a:prstGeom>
        </p:spPr>
      </p:pic>
      <p:sp>
        <p:nvSpPr>
          <p:cNvPr id="15" name="TextBox 14"/>
          <p:cNvSpPr txBox="1"/>
          <p:nvPr/>
        </p:nvSpPr>
        <p:spPr>
          <a:xfrm>
            <a:off x="362465" y="3145608"/>
            <a:ext cx="9585074" cy="2677656"/>
          </a:xfrm>
          <a:prstGeom prst="rect">
            <a:avLst/>
          </a:prstGeom>
          <a:solidFill>
            <a:srgbClr val="FFFFFF"/>
          </a:solidFill>
        </p:spPr>
        <p:txBody>
          <a:bodyPr wrap="square" rtlCol="0">
            <a:spAutoFit/>
          </a:bodyPr>
          <a:lstStyle/>
          <a:p>
            <a:pPr>
              <a:buFont typeface="Arial" pitchFamily="34" charset="0"/>
              <a:buChar char="•"/>
            </a:pPr>
            <a:r>
              <a:rPr lang="en-US" sz="2400" dirty="0" smtClean="0">
                <a:solidFill>
                  <a:schemeClr val="bg2">
                    <a:lumMod val="75000"/>
                  </a:schemeClr>
                </a:solidFill>
                <a:latin typeface="Comic Sans MS" pitchFamily="66" charset="0"/>
              </a:rPr>
              <a:t> Fossil fuel CO</a:t>
            </a:r>
            <a:r>
              <a:rPr lang="en-US" sz="2400" baseline="-25000" dirty="0" smtClean="0">
                <a:solidFill>
                  <a:schemeClr val="bg2">
                    <a:lumMod val="75000"/>
                  </a:schemeClr>
                </a:solidFill>
                <a:latin typeface="Comic Sans MS" pitchFamily="66" charset="0"/>
              </a:rPr>
              <a:t>2</a:t>
            </a:r>
            <a:r>
              <a:rPr lang="en-US" sz="2400" dirty="0" smtClean="0">
                <a:solidFill>
                  <a:schemeClr val="bg2">
                    <a:lumMod val="75000"/>
                  </a:schemeClr>
                </a:solidFill>
                <a:latin typeface="Comic Sans MS" pitchFamily="66" charset="0"/>
              </a:rPr>
              <a:t> emissions are making the oceans more acidic</a:t>
            </a:r>
            <a:br>
              <a:rPr lang="en-US" sz="2400" dirty="0" smtClean="0">
                <a:solidFill>
                  <a:schemeClr val="bg2">
                    <a:lumMod val="75000"/>
                  </a:schemeClr>
                </a:solidFill>
                <a:latin typeface="Comic Sans MS" pitchFamily="66" charset="0"/>
              </a:rPr>
            </a:br>
            <a:endParaRPr lang="en-US" sz="2400" dirty="0" smtClean="0">
              <a:solidFill>
                <a:schemeClr val="bg2">
                  <a:lumMod val="75000"/>
                </a:schemeClr>
              </a:solidFill>
              <a:latin typeface="Comic Sans MS" pitchFamily="66" charset="0"/>
            </a:endParaRPr>
          </a:p>
          <a:p>
            <a:pPr>
              <a:buFont typeface="Arial" pitchFamily="34" charset="0"/>
              <a:buChar char="•"/>
            </a:pPr>
            <a:r>
              <a:rPr lang="en-US" sz="2400" dirty="0" smtClean="0">
                <a:solidFill>
                  <a:schemeClr val="bg2">
                    <a:lumMod val="75000"/>
                  </a:schemeClr>
                </a:solidFill>
                <a:latin typeface="Comic Sans MS" pitchFamily="66" charset="0"/>
              </a:rPr>
              <a:t> More acidic ocean appears to affect many marine organisms</a:t>
            </a:r>
          </a:p>
          <a:p>
            <a:pPr>
              <a:buFont typeface="Arial" pitchFamily="34" charset="0"/>
              <a:buChar char="•"/>
            </a:pPr>
            <a:endParaRPr lang="en-US" sz="2400" dirty="0">
              <a:solidFill>
                <a:schemeClr val="bg2">
                  <a:lumMod val="75000"/>
                </a:schemeClr>
              </a:solidFill>
              <a:latin typeface="Comic Sans MS" pitchFamily="66" charset="0"/>
            </a:endParaRPr>
          </a:p>
          <a:p>
            <a:pPr>
              <a:buFont typeface="Arial" pitchFamily="34" charset="0"/>
              <a:buChar char="•"/>
            </a:pPr>
            <a:r>
              <a:rPr lang="en-US" sz="2400" dirty="0" smtClean="0">
                <a:solidFill>
                  <a:schemeClr val="bg2">
                    <a:lumMod val="75000"/>
                  </a:schemeClr>
                </a:solidFill>
                <a:latin typeface="Comic Sans MS" pitchFamily="66" charset="0"/>
              </a:rPr>
              <a:t> OA occurring with other factors (warming, pollution…)</a:t>
            </a:r>
            <a:br>
              <a:rPr lang="en-US" sz="2400" dirty="0" smtClean="0">
                <a:solidFill>
                  <a:schemeClr val="bg2">
                    <a:lumMod val="75000"/>
                  </a:schemeClr>
                </a:solidFill>
                <a:latin typeface="Comic Sans MS" pitchFamily="66" charset="0"/>
              </a:rPr>
            </a:br>
            <a:endParaRPr lang="en-US" sz="2400" dirty="0" smtClean="0">
              <a:solidFill>
                <a:schemeClr val="bg2">
                  <a:lumMod val="75000"/>
                </a:schemeClr>
              </a:solidFill>
              <a:latin typeface="Comic Sans MS" pitchFamily="66" charset="0"/>
            </a:endParaRPr>
          </a:p>
          <a:p>
            <a:pPr>
              <a:buFont typeface="Arial" pitchFamily="34" charset="0"/>
              <a:buChar char="•"/>
            </a:pPr>
            <a:r>
              <a:rPr lang="en-US" sz="2400" dirty="0" smtClean="0">
                <a:solidFill>
                  <a:schemeClr val="bg2">
                    <a:lumMod val="75000"/>
                  </a:schemeClr>
                </a:solidFill>
                <a:latin typeface="Comic Sans MS" pitchFamily="66" charset="0"/>
              </a:rPr>
              <a:t> Potentially large consequences for ocean ecosystems and society</a:t>
            </a:r>
            <a:endParaRPr lang="en-GB" sz="2400" dirty="0">
              <a:solidFill>
                <a:schemeClr val="bg2">
                  <a:lumMod val="75000"/>
                </a:schemeClr>
              </a:solidFill>
              <a:latin typeface="Comic Sans MS" pitchFamily="66" charset="0"/>
            </a:endParaRPr>
          </a:p>
        </p:txBody>
      </p:sp>
    </p:spTree>
    <p:extLst>
      <p:ext uri="{BB962C8B-B14F-4D97-AF65-F5344CB8AC3E}">
        <p14:creationId xmlns:p14="http://schemas.microsoft.com/office/powerpoint/2010/main" val="6381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3"/>
          <p:cNvGrpSpPr/>
          <p:nvPr/>
        </p:nvGrpSpPr>
        <p:grpSpPr>
          <a:xfrm>
            <a:off x="853282" y="1036637"/>
            <a:ext cx="761999" cy="406316"/>
            <a:chOff x="6492082" y="2382921"/>
            <a:chExt cx="761999" cy="406316"/>
          </a:xfrm>
        </p:grpSpPr>
        <p:sp>
          <p:nvSpPr>
            <p:cNvPr id="54" name="TextBox 53"/>
            <p:cNvSpPr txBox="1"/>
            <p:nvPr/>
          </p:nvSpPr>
          <p:spPr>
            <a:xfrm>
              <a:off x="6492082" y="2382921"/>
              <a:ext cx="761999" cy="253916"/>
            </a:xfrm>
            <a:prstGeom prst="rect">
              <a:avLst/>
            </a:prstGeom>
            <a:noFill/>
          </p:spPr>
          <p:txBody>
            <a:bodyPr wrap="square" rtlCol="0">
              <a:spAutoFit/>
            </a:bodyPr>
            <a:lstStyle/>
            <a:p>
              <a:r>
                <a:rPr lang="en-US" sz="1050" u="sng" dirty="0" smtClean="0">
                  <a:solidFill>
                    <a:srgbClr val="000000"/>
                  </a:solidFill>
                </a:rPr>
                <a:t>Ice Ages</a:t>
              </a:r>
              <a:endParaRPr lang="en-US" sz="1050" u="sng" dirty="0">
                <a:solidFill>
                  <a:srgbClr val="000000"/>
                </a:solidFill>
              </a:endParaRPr>
            </a:p>
          </p:txBody>
        </p:sp>
        <p:cxnSp>
          <p:nvCxnSpPr>
            <p:cNvPr id="25" name="Straight Arrow Connector 24"/>
            <p:cNvCxnSpPr/>
            <p:nvPr/>
          </p:nvCxnSpPr>
          <p:spPr bwMode="auto">
            <a:xfrm>
              <a:off x="6801235" y="2573889"/>
              <a:ext cx="224246" cy="215348"/>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sp>
        <p:nvSpPr>
          <p:cNvPr id="1802243" name="Text Box 3"/>
          <p:cNvSpPr txBox="1">
            <a:spLocks noChangeArrowheads="1"/>
          </p:cNvSpPr>
          <p:nvPr/>
        </p:nvSpPr>
        <p:spPr bwMode="auto">
          <a:xfrm>
            <a:off x="1719111" y="114538"/>
            <a:ext cx="6966579" cy="534808"/>
          </a:xfrm>
          <a:prstGeom prst="rect">
            <a:avLst/>
          </a:prstGeom>
          <a:noFill/>
          <a:ln w="9525">
            <a:noFill/>
            <a:miter lim="800000"/>
            <a:headEnd/>
            <a:tailEnd/>
          </a:ln>
          <a:effectLst/>
        </p:spPr>
        <p:txBody>
          <a:bodyPr wrap="none" lIns="102916" tIns="51458" rIns="102916" bIns="51458">
            <a:spAutoFit/>
          </a:bodyPr>
          <a:lstStyle/>
          <a:p>
            <a:pPr defTabSz="1028700"/>
            <a:r>
              <a:rPr lang="en-US" sz="2800" dirty="0" smtClean="0">
                <a:solidFill>
                  <a:srgbClr val="FFFF66"/>
                </a:solidFill>
                <a:latin typeface="Comic Sans MS" pitchFamily="66" charset="0"/>
              </a:rPr>
              <a:t>Variation in CO</a:t>
            </a:r>
            <a:r>
              <a:rPr lang="en-US" sz="2800" baseline="-25000" dirty="0" smtClean="0">
                <a:solidFill>
                  <a:srgbClr val="FFFF66"/>
                </a:solidFill>
                <a:latin typeface="Comic Sans MS" pitchFamily="66" charset="0"/>
              </a:rPr>
              <a:t>2</a:t>
            </a:r>
            <a:r>
              <a:rPr lang="en-US" sz="2800" dirty="0" smtClean="0">
                <a:solidFill>
                  <a:srgbClr val="FFFF66"/>
                </a:solidFill>
                <a:latin typeface="Comic Sans MS" pitchFamily="66" charset="0"/>
              </a:rPr>
              <a:t> and ocean acidity (pH)</a:t>
            </a:r>
            <a:endParaRPr lang="en-US" sz="2800" dirty="0">
              <a:solidFill>
                <a:srgbClr val="FFFF66"/>
              </a:solidFill>
              <a:latin typeface="Comic Sans MS" pitchFamily="66" charset="0"/>
            </a:endParaRPr>
          </a:p>
        </p:txBody>
      </p:sp>
      <p:sp>
        <p:nvSpPr>
          <p:cNvPr id="76" name="TextBox 75"/>
          <p:cNvSpPr txBox="1"/>
          <p:nvPr/>
        </p:nvSpPr>
        <p:spPr>
          <a:xfrm>
            <a:off x="872691" y="1076985"/>
            <a:ext cx="2169785" cy="461665"/>
          </a:xfrm>
          <a:prstGeom prst="rect">
            <a:avLst/>
          </a:prstGeom>
          <a:noFill/>
        </p:spPr>
        <p:txBody>
          <a:bodyPr wrap="none" rtlCol="0">
            <a:spAutoFit/>
          </a:bodyPr>
          <a:lstStyle/>
          <a:p>
            <a:r>
              <a:rPr lang="en-US" sz="2400" b="1" dirty="0" smtClean="0">
                <a:solidFill>
                  <a:srgbClr val="FFFFFF"/>
                </a:solidFill>
                <a:latin typeface="Comic Sans MS" pitchFamily="66" charset="0"/>
              </a:rPr>
              <a:t>CO</a:t>
            </a:r>
            <a:r>
              <a:rPr lang="en-US" sz="2400" b="1" baseline="-25000" dirty="0" smtClean="0">
                <a:solidFill>
                  <a:srgbClr val="FFFFFF"/>
                </a:solidFill>
                <a:latin typeface="Comic Sans MS" pitchFamily="66" charset="0"/>
              </a:rPr>
              <a:t>2</a:t>
            </a:r>
            <a:r>
              <a:rPr lang="en-US" sz="2400" b="1" dirty="0" smtClean="0">
                <a:solidFill>
                  <a:srgbClr val="FFFFFF"/>
                </a:solidFill>
                <a:latin typeface="Comic Sans MS" pitchFamily="66" charset="0"/>
              </a:rPr>
              <a:t> on Earth</a:t>
            </a:r>
            <a:endParaRPr lang="en-US" sz="2400" b="1" dirty="0">
              <a:solidFill>
                <a:srgbClr val="FFFFFF"/>
              </a:solidFill>
              <a:latin typeface="Comic Sans MS" pitchFamily="66" charset="0"/>
            </a:endParaRPr>
          </a:p>
        </p:txBody>
      </p:sp>
      <p:sp>
        <p:nvSpPr>
          <p:cNvPr id="77" name="TextBox 76"/>
          <p:cNvSpPr txBox="1"/>
          <p:nvPr/>
        </p:nvSpPr>
        <p:spPr>
          <a:xfrm>
            <a:off x="197365" y="1532693"/>
            <a:ext cx="3962400" cy="1015663"/>
          </a:xfrm>
          <a:prstGeom prst="rect">
            <a:avLst/>
          </a:prstGeom>
          <a:noFill/>
          <a:ln>
            <a:noFill/>
          </a:ln>
        </p:spPr>
        <p:txBody>
          <a:bodyPr wrap="square" rtlCol="0">
            <a:spAutoFit/>
          </a:bodyPr>
          <a:lstStyle/>
          <a:p>
            <a:pPr>
              <a:buFont typeface="Arial" pitchFamily="34" charset="0"/>
              <a:buChar char="•"/>
            </a:pPr>
            <a:r>
              <a:rPr lang="en-US" sz="2000" dirty="0" smtClean="0">
                <a:solidFill>
                  <a:srgbClr val="66FF33"/>
                </a:solidFill>
                <a:latin typeface="Comic Sans MS" pitchFamily="66" charset="0"/>
              </a:rPr>
              <a:t>   CO</a:t>
            </a:r>
            <a:r>
              <a:rPr lang="en-US" sz="2000" baseline="-25000" dirty="0" smtClean="0">
                <a:solidFill>
                  <a:srgbClr val="66FF33"/>
                </a:solidFill>
                <a:latin typeface="Comic Sans MS" pitchFamily="66" charset="0"/>
              </a:rPr>
              <a:t>2</a:t>
            </a:r>
            <a:r>
              <a:rPr lang="en-US" sz="2000" dirty="0" smtClean="0">
                <a:solidFill>
                  <a:srgbClr val="66FF33"/>
                </a:solidFill>
                <a:latin typeface="Comic Sans MS" pitchFamily="66" charset="0"/>
              </a:rPr>
              <a:t> emissions rising</a:t>
            </a:r>
            <a:endParaRPr lang="en-US" sz="2000" dirty="0">
              <a:solidFill>
                <a:srgbClr val="66FF33"/>
              </a:solidFill>
              <a:latin typeface="Comic Sans MS" pitchFamily="66" charset="0"/>
            </a:endParaRPr>
          </a:p>
          <a:p>
            <a:pPr>
              <a:buFont typeface="Arial" pitchFamily="34" charset="0"/>
              <a:buChar char="•"/>
            </a:pPr>
            <a:r>
              <a:rPr lang="en-US" sz="2000" dirty="0" smtClean="0">
                <a:solidFill>
                  <a:srgbClr val="66FF33"/>
                </a:solidFill>
                <a:latin typeface="Comic Sans MS" pitchFamily="66" charset="0"/>
              </a:rPr>
              <a:t>   Ocean becoming more acidic</a:t>
            </a:r>
            <a:br>
              <a:rPr lang="en-US" sz="2000" dirty="0" smtClean="0">
                <a:solidFill>
                  <a:srgbClr val="66FF33"/>
                </a:solidFill>
                <a:latin typeface="Comic Sans MS" pitchFamily="66" charset="0"/>
              </a:rPr>
            </a:br>
            <a:endParaRPr lang="en-US" sz="2000" dirty="0">
              <a:solidFill>
                <a:srgbClr val="66FF33"/>
              </a:solidFill>
              <a:latin typeface="Comic Sans MS" pitchFamily="66" charset="0"/>
            </a:endParaRPr>
          </a:p>
        </p:txBody>
      </p:sp>
      <p:graphicFrame>
        <p:nvGraphicFramePr>
          <p:cNvPr id="2029578" name="Object 10"/>
          <p:cNvGraphicFramePr>
            <a:graphicFrameLocks noChangeAspect="1"/>
          </p:cNvGraphicFramePr>
          <p:nvPr>
            <p:extLst>
              <p:ext uri="{D42A27DB-BD31-4B8C-83A1-F6EECF244321}">
                <p14:modId xmlns:p14="http://schemas.microsoft.com/office/powerpoint/2010/main" val="591604034"/>
              </p:ext>
            </p:extLst>
          </p:nvPr>
        </p:nvGraphicFramePr>
        <p:xfrm>
          <a:off x="4718979" y="904266"/>
          <a:ext cx="5228560" cy="6247564"/>
        </p:xfrm>
        <a:graphic>
          <a:graphicData uri="http://schemas.openxmlformats.org/presentationml/2006/ole">
            <mc:AlternateContent xmlns:mc="http://schemas.openxmlformats.org/markup-compatibility/2006">
              <mc:Choice xmlns:v="urn:schemas-microsoft-com:vml" Requires="v">
                <p:oleObj spid="_x0000_s2536494" name="SPW 10.0 Graph" r:id="rId4" imgW="5718600" imgH="6833160" progId="">
                  <p:embed/>
                </p:oleObj>
              </mc:Choice>
              <mc:Fallback>
                <p:oleObj name="SPW 10.0 Graph" r:id="rId4" imgW="5718600" imgH="68331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979" y="904266"/>
                        <a:ext cx="5228560" cy="6247564"/>
                      </a:xfrm>
                      <a:prstGeom prst="rect">
                        <a:avLst/>
                      </a:prstGeom>
                      <a:noFill/>
                      <a:ln>
                        <a:noFill/>
                      </a:ln>
                      <a:effectLst/>
                    </p:spPr>
                  </p:pic>
                </p:oleObj>
              </mc:Fallback>
            </mc:AlternateContent>
          </a:graphicData>
        </a:graphic>
      </p:graphicFrame>
      <p:sp>
        <p:nvSpPr>
          <p:cNvPr id="40" name="TextBox 39"/>
          <p:cNvSpPr txBox="1"/>
          <p:nvPr/>
        </p:nvSpPr>
        <p:spPr>
          <a:xfrm>
            <a:off x="5709207" y="819501"/>
            <a:ext cx="2877711" cy="400110"/>
          </a:xfrm>
          <a:prstGeom prst="rect">
            <a:avLst/>
          </a:prstGeom>
          <a:noFill/>
        </p:spPr>
        <p:txBody>
          <a:bodyPr wrap="none" rtlCol="0">
            <a:spAutoFit/>
          </a:bodyPr>
          <a:lstStyle/>
          <a:p>
            <a:pPr algn="ctr"/>
            <a:r>
              <a:rPr lang="en-US" sz="2000" b="1" dirty="0" smtClean="0">
                <a:solidFill>
                  <a:srgbClr val="FFFFFF"/>
                </a:solidFill>
                <a:latin typeface="Comic Sans MS" pitchFamily="66" charset="0"/>
              </a:rPr>
              <a:t>425,000 year history</a:t>
            </a:r>
            <a:endParaRPr lang="en-US" sz="2000" b="1" dirty="0">
              <a:solidFill>
                <a:srgbClr val="FFFFFF"/>
              </a:solidFill>
              <a:latin typeface="Comic Sans MS" pitchFamily="66" charset="0"/>
            </a:endParaRPr>
          </a:p>
        </p:txBody>
      </p:sp>
      <p:sp>
        <p:nvSpPr>
          <p:cNvPr id="44" name="TextBox 43"/>
          <p:cNvSpPr txBox="1"/>
          <p:nvPr/>
        </p:nvSpPr>
        <p:spPr>
          <a:xfrm rot="16200000">
            <a:off x="3176571" y="2291241"/>
            <a:ext cx="2682145" cy="369332"/>
          </a:xfrm>
          <a:prstGeom prst="rect">
            <a:avLst/>
          </a:prstGeom>
          <a:noFill/>
        </p:spPr>
        <p:txBody>
          <a:bodyPr wrap="none" rtlCol="0">
            <a:spAutoFit/>
          </a:bodyPr>
          <a:lstStyle/>
          <a:p>
            <a:r>
              <a:rPr lang="en-US" sz="1800" dirty="0" smtClean="0">
                <a:solidFill>
                  <a:srgbClr val="FFFFFF"/>
                </a:solidFill>
                <a:latin typeface="Comic Sans MS" pitchFamily="66" charset="0"/>
              </a:rPr>
              <a:t>Atmospheric CO</a:t>
            </a:r>
            <a:r>
              <a:rPr lang="en-US" sz="1800" baseline="-25000" dirty="0" smtClean="0">
                <a:solidFill>
                  <a:srgbClr val="FFFFFF"/>
                </a:solidFill>
                <a:latin typeface="Comic Sans MS" pitchFamily="66" charset="0"/>
              </a:rPr>
              <a:t>2 </a:t>
            </a:r>
            <a:r>
              <a:rPr lang="en-US" sz="1800" dirty="0" smtClean="0">
                <a:solidFill>
                  <a:srgbClr val="FFFFFF"/>
                </a:solidFill>
                <a:latin typeface="Comic Sans MS" pitchFamily="66" charset="0"/>
              </a:rPr>
              <a:t>(</a:t>
            </a:r>
            <a:r>
              <a:rPr lang="en-US" sz="1800" dirty="0" err="1" smtClean="0">
                <a:solidFill>
                  <a:srgbClr val="FFFFFF"/>
                </a:solidFill>
                <a:latin typeface="Comic Sans MS" pitchFamily="66" charset="0"/>
              </a:rPr>
              <a:t>ppm</a:t>
            </a:r>
            <a:r>
              <a:rPr lang="en-US" sz="1800" dirty="0" smtClean="0">
                <a:solidFill>
                  <a:srgbClr val="FFFFFF"/>
                </a:solidFill>
                <a:latin typeface="Comic Sans MS" pitchFamily="66" charset="0"/>
              </a:rPr>
              <a:t>)</a:t>
            </a:r>
            <a:endParaRPr lang="en-US" sz="1800" baseline="-25000" dirty="0">
              <a:solidFill>
                <a:srgbClr val="FFFFFF"/>
              </a:solidFill>
              <a:latin typeface="Comic Sans MS" pitchFamily="66" charset="0"/>
            </a:endParaRPr>
          </a:p>
        </p:txBody>
      </p:sp>
      <p:sp>
        <p:nvSpPr>
          <p:cNvPr id="58" name="TextBox 57"/>
          <p:cNvSpPr txBox="1"/>
          <p:nvPr/>
        </p:nvSpPr>
        <p:spPr>
          <a:xfrm rot="16200000">
            <a:off x="3599821" y="5219932"/>
            <a:ext cx="1988045" cy="369332"/>
          </a:xfrm>
          <a:prstGeom prst="rect">
            <a:avLst/>
          </a:prstGeom>
          <a:noFill/>
        </p:spPr>
        <p:txBody>
          <a:bodyPr wrap="none" rtlCol="0">
            <a:spAutoFit/>
          </a:bodyPr>
          <a:lstStyle/>
          <a:p>
            <a:r>
              <a:rPr lang="en-US" sz="1800" dirty="0" smtClean="0">
                <a:solidFill>
                  <a:srgbClr val="FFFFFF"/>
                </a:solidFill>
                <a:latin typeface="Comic Sans MS" pitchFamily="66" charset="0"/>
              </a:rPr>
              <a:t>Ocean pH (units)</a:t>
            </a:r>
            <a:endParaRPr lang="en-US" sz="1800" baseline="-25000" dirty="0">
              <a:solidFill>
                <a:srgbClr val="FFFFFF"/>
              </a:solidFill>
              <a:latin typeface="Comic Sans MS" pitchFamily="66" charset="0"/>
            </a:endParaRPr>
          </a:p>
        </p:txBody>
      </p:sp>
      <p:sp>
        <p:nvSpPr>
          <p:cNvPr id="121" name="TextBox 120"/>
          <p:cNvSpPr txBox="1"/>
          <p:nvPr/>
        </p:nvSpPr>
        <p:spPr>
          <a:xfrm>
            <a:off x="5110365" y="1276701"/>
            <a:ext cx="1874231" cy="307777"/>
          </a:xfrm>
          <a:prstGeom prst="rect">
            <a:avLst/>
          </a:prstGeom>
          <a:noFill/>
        </p:spPr>
        <p:txBody>
          <a:bodyPr wrap="none" rtlCol="0">
            <a:spAutoFit/>
          </a:bodyPr>
          <a:lstStyle/>
          <a:p>
            <a:r>
              <a:rPr lang="en-US" dirty="0" smtClean="0">
                <a:solidFill>
                  <a:srgbClr val="000000"/>
                </a:solidFill>
                <a:latin typeface="Comic Sans MS" pitchFamily="66" charset="0"/>
              </a:rPr>
              <a:t>Global CO</a:t>
            </a:r>
            <a:r>
              <a:rPr lang="en-US" baseline="-25000" dirty="0" smtClean="0">
                <a:solidFill>
                  <a:srgbClr val="000000"/>
                </a:solidFill>
                <a:latin typeface="Comic Sans MS" pitchFamily="66" charset="0"/>
              </a:rPr>
              <a:t>2</a:t>
            </a:r>
            <a:r>
              <a:rPr lang="en-US" dirty="0" smtClean="0">
                <a:solidFill>
                  <a:srgbClr val="000000"/>
                </a:solidFill>
                <a:latin typeface="Comic Sans MS" pitchFamily="66" charset="0"/>
              </a:rPr>
              <a:t> Increase</a:t>
            </a:r>
            <a:endParaRPr lang="en-US" dirty="0">
              <a:solidFill>
                <a:srgbClr val="000000"/>
              </a:solidFill>
              <a:latin typeface="Comic Sans MS" pitchFamily="66" charset="0"/>
            </a:endParaRPr>
          </a:p>
        </p:txBody>
      </p:sp>
      <p:sp>
        <p:nvSpPr>
          <p:cNvPr id="122" name="TextBox 121"/>
          <p:cNvSpPr txBox="1"/>
          <p:nvPr/>
        </p:nvSpPr>
        <p:spPr>
          <a:xfrm>
            <a:off x="5186565" y="4172301"/>
            <a:ext cx="2590800" cy="523220"/>
          </a:xfrm>
          <a:prstGeom prst="rect">
            <a:avLst/>
          </a:prstGeom>
          <a:noFill/>
        </p:spPr>
        <p:txBody>
          <a:bodyPr wrap="square" rtlCol="0">
            <a:spAutoFit/>
          </a:bodyPr>
          <a:lstStyle/>
          <a:p>
            <a:r>
              <a:rPr lang="en-US" dirty="0" smtClean="0">
                <a:solidFill>
                  <a:srgbClr val="000000"/>
                </a:solidFill>
                <a:latin typeface="Comic Sans MS" pitchFamily="66" charset="0"/>
              </a:rPr>
              <a:t>Increase in Ocean Acidity due to added CO</a:t>
            </a:r>
            <a:r>
              <a:rPr lang="en-US" baseline="-25000" dirty="0" smtClean="0">
                <a:solidFill>
                  <a:srgbClr val="000000"/>
                </a:solidFill>
                <a:latin typeface="Comic Sans MS" pitchFamily="66" charset="0"/>
              </a:rPr>
              <a:t>2</a:t>
            </a:r>
            <a:endParaRPr lang="en-US" baseline="-25000" dirty="0">
              <a:solidFill>
                <a:srgbClr val="000000"/>
              </a:solidFill>
              <a:latin typeface="Comic Sans MS" pitchFamily="66" charset="0"/>
            </a:endParaRPr>
          </a:p>
        </p:txBody>
      </p:sp>
      <p:grpSp>
        <p:nvGrpSpPr>
          <p:cNvPr id="4" name="Group 149"/>
          <p:cNvGrpSpPr/>
          <p:nvPr/>
        </p:nvGrpSpPr>
        <p:grpSpPr>
          <a:xfrm>
            <a:off x="5310391" y="2381601"/>
            <a:ext cx="761999" cy="428625"/>
            <a:chOff x="5091907" y="2446337"/>
            <a:chExt cx="761999" cy="428625"/>
          </a:xfrm>
        </p:grpSpPr>
        <p:sp>
          <p:nvSpPr>
            <p:cNvPr id="105" name="TextBox 104"/>
            <p:cNvSpPr txBox="1"/>
            <p:nvPr/>
          </p:nvSpPr>
          <p:spPr>
            <a:xfrm>
              <a:off x="5091907" y="2446337"/>
              <a:ext cx="761999" cy="253916"/>
            </a:xfrm>
            <a:prstGeom prst="rect">
              <a:avLst/>
            </a:prstGeom>
            <a:noFill/>
          </p:spPr>
          <p:txBody>
            <a:bodyPr wrap="square" rtlCol="0">
              <a:spAutoFit/>
            </a:bodyPr>
            <a:lstStyle/>
            <a:p>
              <a:r>
                <a:rPr lang="en-US" sz="1050" dirty="0" smtClean="0">
                  <a:solidFill>
                    <a:srgbClr val="000000"/>
                  </a:solidFill>
                </a:rPr>
                <a:t>Ice Ages</a:t>
              </a:r>
              <a:endParaRPr lang="en-US" sz="1050" dirty="0">
                <a:solidFill>
                  <a:srgbClr val="000000"/>
                </a:solidFill>
              </a:endParaRPr>
            </a:p>
          </p:txBody>
        </p:sp>
        <p:cxnSp>
          <p:nvCxnSpPr>
            <p:cNvPr id="107" name="Straight Arrow Connector 106"/>
            <p:cNvCxnSpPr/>
            <p:nvPr/>
          </p:nvCxnSpPr>
          <p:spPr bwMode="auto">
            <a:xfrm rot="16200000" flipH="1">
              <a:off x="5368131" y="2684462"/>
              <a:ext cx="228600" cy="15240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grpSp>
        <p:nvGrpSpPr>
          <p:cNvPr id="5" name="Group 141"/>
          <p:cNvGrpSpPr/>
          <p:nvPr/>
        </p:nvGrpSpPr>
        <p:grpSpPr>
          <a:xfrm>
            <a:off x="5796165" y="2800701"/>
            <a:ext cx="3276600" cy="685800"/>
            <a:chOff x="5577681" y="2865437"/>
            <a:chExt cx="3276600" cy="685800"/>
          </a:xfrm>
          <a:solidFill>
            <a:srgbClr val="0000FF">
              <a:alpha val="51000"/>
            </a:srgbClr>
          </a:solidFill>
        </p:grpSpPr>
        <p:sp>
          <p:nvSpPr>
            <p:cNvPr id="138" name="Rectangle 137"/>
            <p:cNvSpPr/>
            <p:nvPr/>
          </p:nvSpPr>
          <p:spPr bwMode="auto">
            <a:xfrm>
              <a:off x="8625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39" name="Rectangle 138"/>
            <p:cNvSpPr/>
            <p:nvPr/>
          </p:nvSpPr>
          <p:spPr bwMode="auto">
            <a:xfrm>
              <a:off x="7482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0" name="Rectangle 139"/>
            <p:cNvSpPr/>
            <p:nvPr/>
          </p:nvSpPr>
          <p:spPr bwMode="auto">
            <a:xfrm>
              <a:off x="64158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1" name="Rectangle 140"/>
            <p:cNvSpPr/>
            <p:nvPr/>
          </p:nvSpPr>
          <p:spPr bwMode="auto">
            <a:xfrm>
              <a:off x="5577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grpSp>
        <p:nvGrpSpPr>
          <p:cNvPr id="6" name="Group 142"/>
          <p:cNvGrpSpPr/>
          <p:nvPr/>
        </p:nvGrpSpPr>
        <p:grpSpPr>
          <a:xfrm>
            <a:off x="5796165" y="5543901"/>
            <a:ext cx="3276600" cy="838200"/>
            <a:chOff x="5577681" y="2865437"/>
            <a:chExt cx="3276600" cy="685800"/>
          </a:xfrm>
          <a:solidFill>
            <a:srgbClr val="0000FF">
              <a:alpha val="51000"/>
            </a:srgbClr>
          </a:solidFill>
        </p:grpSpPr>
        <p:sp>
          <p:nvSpPr>
            <p:cNvPr id="144" name="Rectangle 143"/>
            <p:cNvSpPr/>
            <p:nvPr/>
          </p:nvSpPr>
          <p:spPr bwMode="auto">
            <a:xfrm>
              <a:off x="8625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5" name="Rectangle 144"/>
            <p:cNvSpPr/>
            <p:nvPr/>
          </p:nvSpPr>
          <p:spPr bwMode="auto">
            <a:xfrm>
              <a:off x="7482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6" name="Rectangle 145"/>
            <p:cNvSpPr/>
            <p:nvPr/>
          </p:nvSpPr>
          <p:spPr bwMode="auto">
            <a:xfrm>
              <a:off x="64158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47" name="Rectangle 146"/>
            <p:cNvSpPr/>
            <p:nvPr/>
          </p:nvSpPr>
          <p:spPr bwMode="auto">
            <a:xfrm>
              <a:off x="5577681" y="2865437"/>
              <a:ext cx="228600" cy="6858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grpSp>
        <p:nvGrpSpPr>
          <p:cNvPr id="7" name="Group 150"/>
          <p:cNvGrpSpPr/>
          <p:nvPr/>
        </p:nvGrpSpPr>
        <p:grpSpPr>
          <a:xfrm>
            <a:off x="5415165" y="5239101"/>
            <a:ext cx="761999" cy="457200"/>
            <a:chOff x="5196682" y="2560637"/>
            <a:chExt cx="761999" cy="457200"/>
          </a:xfrm>
        </p:grpSpPr>
        <p:sp>
          <p:nvSpPr>
            <p:cNvPr id="152" name="TextBox 151"/>
            <p:cNvSpPr txBox="1"/>
            <p:nvPr/>
          </p:nvSpPr>
          <p:spPr>
            <a:xfrm>
              <a:off x="5196682" y="2560637"/>
              <a:ext cx="761999" cy="253916"/>
            </a:xfrm>
            <a:prstGeom prst="rect">
              <a:avLst/>
            </a:prstGeom>
            <a:noFill/>
          </p:spPr>
          <p:txBody>
            <a:bodyPr wrap="square" rtlCol="0">
              <a:spAutoFit/>
            </a:bodyPr>
            <a:lstStyle/>
            <a:p>
              <a:r>
                <a:rPr lang="en-US" sz="1050" dirty="0" smtClean="0">
                  <a:solidFill>
                    <a:srgbClr val="000000"/>
                  </a:solidFill>
                </a:rPr>
                <a:t>Ice Ages</a:t>
              </a:r>
              <a:endParaRPr lang="en-US" sz="1050" dirty="0">
                <a:solidFill>
                  <a:srgbClr val="000000"/>
                </a:solidFill>
              </a:endParaRPr>
            </a:p>
          </p:txBody>
        </p:sp>
        <p:cxnSp>
          <p:nvCxnSpPr>
            <p:cNvPr id="153" name="Straight Arrow Connector 152"/>
            <p:cNvCxnSpPr/>
            <p:nvPr/>
          </p:nvCxnSpPr>
          <p:spPr bwMode="auto">
            <a:xfrm rot="16200000" flipH="1">
              <a:off x="5463381" y="2827337"/>
              <a:ext cx="228600" cy="15240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grpSp>
        <p:nvGrpSpPr>
          <p:cNvPr id="8" name="Group 63"/>
          <p:cNvGrpSpPr/>
          <p:nvPr/>
        </p:nvGrpSpPr>
        <p:grpSpPr>
          <a:xfrm>
            <a:off x="9377565" y="3868417"/>
            <a:ext cx="811146" cy="2948243"/>
            <a:chOff x="9159081" y="3933153"/>
            <a:chExt cx="811146" cy="2948243"/>
          </a:xfrm>
        </p:grpSpPr>
        <p:sp>
          <p:nvSpPr>
            <p:cNvPr id="130" name="TextBox 129"/>
            <p:cNvSpPr txBox="1"/>
            <p:nvPr/>
          </p:nvSpPr>
          <p:spPr>
            <a:xfrm>
              <a:off x="9235281" y="5865038"/>
              <a:ext cx="279244" cy="276999"/>
            </a:xfrm>
            <a:prstGeom prst="rect">
              <a:avLst/>
            </a:prstGeom>
            <a:noFill/>
          </p:spPr>
          <p:txBody>
            <a:bodyPr wrap="none" rtlCol="0">
              <a:spAutoFit/>
            </a:bodyPr>
            <a:lstStyle/>
            <a:p>
              <a:r>
                <a:rPr lang="en-US" sz="1200" dirty="0" smtClean="0">
                  <a:solidFill>
                    <a:srgbClr val="FFFFFF"/>
                  </a:solidFill>
                  <a:latin typeface="Comic Sans MS" pitchFamily="66" charset="0"/>
                </a:rPr>
                <a:t>0</a:t>
              </a:r>
              <a:endParaRPr lang="en-US" sz="1200" dirty="0">
                <a:solidFill>
                  <a:srgbClr val="FFFFFF"/>
                </a:solidFill>
              </a:endParaRPr>
            </a:p>
          </p:txBody>
        </p:sp>
        <p:sp>
          <p:nvSpPr>
            <p:cNvPr id="133" name="TextBox 132"/>
            <p:cNvSpPr txBox="1"/>
            <p:nvPr/>
          </p:nvSpPr>
          <p:spPr>
            <a:xfrm>
              <a:off x="9220199" y="4846637"/>
              <a:ext cx="472282" cy="276999"/>
            </a:xfrm>
            <a:prstGeom prst="rect">
              <a:avLst/>
            </a:prstGeom>
            <a:noFill/>
          </p:spPr>
          <p:txBody>
            <a:bodyPr wrap="square" rtlCol="0">
              <a:spAutoFit/>
            </a:bodyPr>
            <a:lstStyle/>
            <a:p>
              <a:r>
                <a:rPr lang="en-US" sz="1200" dirty="0" smtClean="0">
                  <a:solidFill>
                    <a:srgbClr val="FFFFFF"/>
                  </a:solidFill>
                  <a:latin typeface="Comic Sans MS" pitchFamily="66" charset="0"/>
                </a:rPr>
                <a:t>100</a:t>
              </a:r>
              <a:endParaRPr lang="en-US" sz="1200" dirty="0">
                <a:solidFill>
                  <a:srgbClr val="FFFFFF"/>
                </a:solidFill>
              </a:endParaRPr>
            </a:p>
          </p:txBody>
        </p:sp>
        <p:sp>
          <p:nvSpPr>
            <p:cNvPr id="134" name="TextBox 133"/>
            <p:cNvSpPr txBox="1"/>
            <p:nvPr/>
          </p:nvSpPr>
          <p:spPr>
            <a:xfrm>
              <a:off x="9220199" y="4237037"/>
              <a:ext cx="548482" cy="276999"/>
            </a:xfrm>
            <a:prstGeom prst="rect">
              <a:avLst/>
            </a:prstGeom>
            <a:noFill/>
          </p:spPr>
          <p:txBody>
            <a:bodyPr wrap="square" rtlCol="0">
              <a:spAutoFit/>
            </a:bodyPr>
            <a:lstStyle/>
            <a:p>
              <a:r>
                <a:rPr lang="en-US" sz="1200" dirty="0" smtClean="0">
                  <a:solidFill>
                    <a:srgbClr val="FFFFFF"/>
                  </a:solidFill>
                  <a:latin typeface="Comic Sans MS" pitchFamily="66" charset="0"/>
                </a:rPr>
                <a:t>200</a:t>
              </a:r>
              <a:endParaRPr lang="en-US" sz="1200" dirty="0">
                <a:solidFill>
                  <a:srgbClr val="FFFFFF"/>
                </a:solidFill>
              </a:endParaRPr>
            </a:p>
          </p:txBody>
        </p:sp>
        <p:sp>
          <p:nvSpPr>
            <p:cNvPr id="135" name="TextBox 134"/>
            <p:cNvSpPr txBox="1"/>
            <p:nvPr/>
          </p:nvSpPr>
          <p:spPr>
            <a:xfrm>
              <a:off x="9220199" y="4493438"/>
              <a:ext cx="548482" cy="276999"/>
            </a:xfrm>
            <a:prstGeom prst="rect">
              <a:avLst/>
            </a:prstGeom>
            <a:noFill/>
          </p:spPr>
          <p:txBody>
            <a:bodyPr wrap="square" rtlCol="0">
              <a:spAutoFit/>
            </a:bodyPr>
            <a:lstStyle/>
            <a:p>
              <a:r>
                <a:rPr lang="en-US" sz="1200" dirty="0" smtClean="0">
                  <a:solidFill>
                    <a:srgbClr val="FFFFFF"/>
                  </a:solidFill>
                  <a:latin typeface="Comic Sans MS" pitchFamily="66" charset="0"/>
                </a:rPr>
                <a:t>150</a:t>
              </a:r>
              <a:endParaRPr lang="en-US" sz="1200" dirty="0">
                <a:solidFill>
                  <a:srgbClr val="FFFFFF"/>
                </a:solidFill>
              </a:endParaRPr>
            </a:p>
          </p:txBody>
        </p:sp>
        <p:sp>
          <p:nvSpPr>
            <p:cNvPr id="136" name="TextBox 135"/>
            <p:cNvSpPr txBox="1"/>
            <p:nvPr/>
          </p:nvSpPr>
          <p:spPr>
            <a:xfrm>
              <a:off x="9235281" y="5151437"/>
              <a:ext cx="457200" cy="276999"/>
            </a:xfrm>
            <a:prstGeom prst="rect">
              <a:avLst/>
            </a:prstGeom>
            <a:noFill/>
          </p:spPr>
          <p:txBody>
            <a:bodyPr wrap="square" rtlCol="0">
              <a:spAutoFit/>
            </a:bodyPr>
            <a:lstStyle/>
            <a:p>
              <a:r>
                <a:rPr lang="en-US" sz="1200" dirty="0" smtClean="0">
                  <a:solidFill>
                    <a:srgbClr val="FFFFFF"/>
                  </a:solidFill>
                  <a:latin typeface="Comic Sans MS" pitchFamily="66" charset="0"/>
                </a:rPr>
                <a:t>50</a:t>
              </a:r>
              <a:endParaRPr lang="en-US" sz="1200" dirty="0">
                <a:solidFill>
                  <a:srgbClr val="FFFFFF"/>
                </a:solidFill>
              </a:endParaRPr>
            </a:p>
          </p:txBody>
        </p:sp>
        <p:sp>
          <p:nvSpPr>
            <p:cNvPr id="137" name="TextBox 136"/>
            <p:cNvSpPr txBox="1"/>
            <p:nvPr/>
          </p:nvSpPr>
          <p:spPr>
            <a:xfrm>
              <a:off x="9235281" y="5456237"/>
              <a:ext cx="548482" cy="276999"/>
            </a:xfrm>
            <a:prstGeom prst="rect">
              <a:avLst/>
            </a:prstGeom>
            <a:noFill/>
          </p:spPr>
          <p:txBody>
            <a:bodyPr wrap="square" rtlCol="0">
              <a:spAutoFit/>
            </a:bodyPr>
            <a:lstStyle/>
            <a:p>
              <a:r>
                <a:rPr lang="en-US" sz="1200" dirty="0" smtClean="0">
                  <a:solidFill>
                    <a:srgbClr val="FFFFFF"/>
                  </a:solidFill>
                  <a:latin typeface="Comic Sans MS" pitchFamily="66" charset="0"/>
                </a:rPr>
                <a:t>25</a:t>
              </a:r>
              <a:endParaRPr lang="en-US" sz="1200" dirty="0">
                <a:solidFill>
                  <a:srgbClr val="FFFFFF"/>
                </a:solidFill>
              </a:endParaRPr>
            </a:p>
          </p:txBody>
        </p:sp>
        <p:sp>
          <p:nvSpPr>
            <p:cNvPr id="155" name="TextBox 154"/>
            <p:cNvSpPr txBox="1"/>
            <p:nvPr/>
          </p:nvSpPr>
          <p:spPr>
            <a:xfrm>
              <a:off x="9159081" y="6218237"/>
              <a:ext cx="437940" cy="276999"/>
            </a:xfrm>
            <a:prstGeom prst="rect">
              <a:avLst/>
            </a:prstGeom>
            <a:noFill/>
          </p:spPr>
          <p:txBody>
            <a:bodyPr wrap="none" rtlCol="0">
              <a:spAutoFit/>
            </a:bodyPr>
            <a:lstStyle/>
            <a:p>
              <a:r>
                <a:rPr lang="en-US" sz="1200" dirty="0" smtClean="0">
                  <a:solidFill>
                    <a:srgbClr val="FFFFFF"/>
                  </a:solidFill>
                  <a:latin typeface="Comic Sans MS" pitchFamily="66" charset="0"/>
                </a:rPr>
                <a:t>-25</a:t>
              </a:r>
              <a:endParaRPr lang="en-US" sz="1200" dirty="0">
                <a:solidFill>
                  <a:srgbClr val="FFFFFF"/>
                </a:solidFill>
              </a:endParaRPr>
            </a:p>
          </p:txBody>
        </p:sp>
        <p:sp>
          <p:nvSpPr>
            <p:cNvPr id="156" name="TextBox 155"/>
            <p:cNvSpPr txBox="1"/>
            <p:nvPr/>
          </p:nvSpPr>
          <p:spPr>
            <a:xfrm rot="16200000">
              <a:off x="8311439" y="5222609"/>
              <a:ext cx="2948243" cy="369332"/>
            </a:xfrm>
            <a:prstGeom prst="rect">
              <a:avLst/>
            </a:prstGeom>
            <a:noFill/>
          </p:spPr>
          <p:txBody>
            <a:bodyPr wrap="none" rtlCol="0">
              <a:spAutoFit/>
            </a:bodyPr>
            <a:lstStyle/>
            <a:p>
              <a:r>
                <a:rPr lang="en-US" sz="1800" dirty="0" smtClean="0">
                  <a:solidFill>
                    <a:srgbClr val="FFFFFF"/>
                  </a:solidFill>
                  <a:latin typeface="Comic Sans MS" pitchFamily="66" charset="0"/>
                </a:rPr>
                <a:t>Percent Change in Acidity</a:t>
              </a:r>
              <a:endParaRPr lang="en-US" sz="1800" baseline="-25000" dirty="0">
                <a:solidFill>
                  <a:srgbClr val="FFFFFF"/>
                </a:solidFill>
                <a:latin typeface="Comic Sans MS" pitchFamily="66" charset="0"/>
              </a:endParaRPr>
            </a:p>
          </p:txBody>
        </p:sp>
        <p:cxnSp>
          <p:nvCxnSpPr>
            <p:cNvPr id="51" name="Straight Connector 50"/>
            <p:cNvCxnSpPr/>
            <p:nvPr/>
          </p:nvCxnSpPr>
          <p:spPr bwMode="auto">
            <a:xfrm rot="10800000">
              <a:off x="9159081" y="4387848"/>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56" name="Straight Connector 55"/>
            <p:cNvCxnSpPr/>
            <p:nvPr/>
          </p:nvCxnSpPr>
          <p:spPr bwMode="auto">
            <a:xfrm rot="10800000">
              <a:off x="9159081" y="4618037"/>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57" name="Straight Connector 56"/>
            <p:cNvCxnSpPr/>
            <p:nvPr/>
          </p:nvCxnSpPr>
          <p:spPr bwMode="auto">
            <a:xfrm rot="10800000">
              <a:off x="9159081" y="4997448"/>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59" name="Straight Connector 58"/>
            <p:cNvCxnSpPr/>
            <p:nvPr/>
          </p:nvCxnSpPr>
          <p:spPr bwMode="auto">
            <a:xfrm rot="10800000">
              <a:off x="9159081" y="5302248"/>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60" name="Straight Connector 59"/>
            <p:cNvCxnSpPr/>
            <p:nvPr/>
          </p:nvCxnSpPr>
          <p:spPr bwMode="auto">
            <a:xfrm rot="10800000">
              <a:off x="9159081" y="5607048"/>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61" name="Straight Connector 60"/>
            <p:cNvCxnSpPr/>
            <p:nvPr/>
          </p:nvCxnSpPr>
          <p:spPr bwMode="auto">
            <a:xfrm rot="10800000">
              <a:off x="9159081" y="5989637"/>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62" name="Straight Connector 61"/>
            <p:cNvCxnSpPr/>
            <p:nvPr/>
          </p:nvCxnSpPr>
          <p:spPr bwMode="auto">
            <a:xfrm rot="10800000">
              <a:off x="9159081" y="6369048"/>
              <a:ext cx="76200" cy="1588"/>
            </a:xfrm>
            <a:prstGeom prst="line">
              <a:avLst/>
            </a:prstGeom>
            <a:solidFill>
              <a:schemeClr val="accent1"/>
            </a:solidFill>
            <a:ln w="9525" cap="flat" cmpd="sng" algn="ctr">
              <a:solidFill>
                <a:srgbClr val="FFFFFF"/>
              </a:solidFill>
              <a:prstDash val="solid"/>
              <a:round/>
              <a:headEnd type="none" w="med" len="med"/>
              <a:tailEnd type="none" w="med" len="med"/>
            </a:ln>
            <a:effectLst/>
          </p:spPr>
        </p:cxnSp>
      </p:grpSp>
      <p:sp>
        <p:nvSpPr>
          <p:cNvPr id="63" name="Line 6"/>
          <p:cNvSpPr>
            <a:spLocks noChangeShapeType="1"/>
          </p:cNvSpPr>
          <p:nvPr/>
        </p:nvSpPr>
        <p:spPr bwMode="auto">
          <a:xfrm>
            <a:off x="589756" y="723361"/>
            <a:ext cx="9026525" cy="0"/>
          </a:xfrm>
          <a:prstGeom prst="line">
            <a:avLst/>
          </a:prstGeom>
          <a:noFill/>
          <a:ln w="15875">
            <a:solidFill>
              <a:srgbClr val="FF0000"/>
            </a:solidFill>
            <a:round/>
            <a:headEnd/>
            <a:tailEnd/>
          </a:ln>
          <a:effectLst/>
        </p:spPr>
        <p:txBody>
          <a:bodyPr/>
          <a:lstStyle/>
          <a:p>
            <a:endParaRPr lang="en-US"/>
          </a:p>
        </p:txBody>
      </p:sp>
      <p:pic>
        <p:nvPicPr>
          <p:cNvPr id="50" name="Picture 8" descr="sponge, paragorgia, lithod.jpg"/>
          <p:cNvPicPr>
            <a:picLocks noChangeAspect="1"/>
          </p:cNvPicPr>
          <p:nvPr/>
        </p:nvPicPr>
        <p:blipFill>
          <a:blip r:embed="rId6">
            <a:lum bright="-6000" contrast="2000"/>
          </a:blip>
          <a:srcRect/>
          <a:stretch>
            <a:fillRect/>
          </a:stretch>
        </p:blipFill>
        <p:spPr bwMode="auto">
          <a:xfrm>
            <a:off x="192089" y="3840163"/>
            <a:ext cx="3973512" cy="2980321"/>
          </a:xfrm>
          <a:prstGeom prst="rect">
            <a:avLst/>
          </a:prstGeom>
          <a:noFill/>
          <a:ln w="9525">
            <a:noFill/>
            <a:miter lim="800000"/>
            <a:headEnd/>
            <a:tailEnd/>
          </a:ln>
        </p:spPr>
      </p:pic>
      <p:pic>
        <p:nvPicPr>
          <p:cNvPr id="49" name="Picture 48"/>
          <p:cNvPicPr>
            <a:picLocks noChangeAspect="1"/>
          </p:cNvPicPr>
          <p:nvPr/>
        </p:nvPicPr>
        <p:blipFill>
          <a:blip r:embed="rId7"/>
          <a:stretch>
            <a:fillRect/>
          </a:stretch>
        </p:blipFill>
        <p:spPr>
          <a:xfrm>
            <a:off x="4917281" y="3500437"/>
            <a:ext cx="406400" cy="406400"/>
          </a:xfrm>
          <a:prstGeom prst="rect">
            <a:avLst/>
          </a:prstGeom>
        </p:spPr>
      </p:pic>
      <p:sp>
        <p:nvSpPr>
          <p:cNvPr id="52" name="Text Box 40"/>
          <p:cNvSpPr txBox="1">
            <a:spLocks noChangeArrowheads="1"/>
          </p:cNvSpPr>
          <p:nvPr/>
        </p:nvSpPr>
        <p:spPr bwMode="auto">
          <a:xfrm>
            <a:off x="118538" y="3285726"/>
            <a:ext cx="4131243" cy="338544"/>
          </a:xfrm>
          <a:prstGeom prst="rect">
            <a:avLst/>
          </a:prstGeom>
          <a:noFill/>
          <a:ln w="9525">
            <a:noFill/>
            <a:miter lim="800000"/>
            <a:headEnd/>
            <a:tailEnd/>
          </a:ln>
        </p:spPr>
        <p:txBody>
          <a:bodyPr wrap="none" lIns="91432" tIns="45715" rIns="91432" bIns="45715">
            <a:spAutoFit/>
          </a:bodyPr>
          <a:lstStyle/>
          <a:p>
            <a:pPr defTabSz="1028700" eaLnBrk="0" hangingPunct="0"/>
            <a:r>
              <a:rPr lang="en-US" sz="1600" b="1" dirty="0" smtClean="0">
                <a:solidFill>
                  <a:srgbClr val="FFFFFF"/>
                </a:solidFill>
                <a:latin typeface="Comic Sans MS" pitchFamily="66" charset="0"/>
              </a:rPr>
              <a:t>Atmospheric, Ocean </a:t>
            </a:r>
            <a:r>
              <a:rPr lang="en-US" sz="1600" b="1" dirty="0">
                <a:solidFill>
                  <a:srgbClr val="FFFFFF"/>
                </a:solidFill>
                <a:latin typeface="Comic Sans MS" pitchFamily="66" charset="0"/>
              </a:rPr>
              <a:t>CO</a:t>
            </a:r>
            <a:r>
              <a:rPr lang="en-US" sz="1600" b="1" baseline="-25000" dirty="0">
                <a:solidFill>
                  <a:srgbClr val="FFFFFF"/>
                </a:solidFill>
                <a:latin typeface="Comic Sans MS" pitchFamily="66" charset="0"/>
              </a:rPr>
              <a:t>2</a:t>
            </a:r>
            <a:r>
              <a:rPr lang="en-US" sz="1600" b="1" dirty="0">
                <a:solidFill>
                  <a:srgbClr val="FFFFFF"/>
                </a:solidFill>
                <a:latin typeface="Comic Sans MS" pitchFamily="66" charset="0"/>
              </a:rPr>
              <a:t>, </a:t>
            </a:r>
            <a:r>
              <a:rPr lang="en-US" sz="1600" b="1" dirty="0" smtClean="0">
                <a:solidFill>
                  <a:srgbClr val="FFFFFF"/>
                </a:solidFill>
                <a:latin typeface="Comic Sans MS" pitchFamily="66" charset="0"/>
              </a:rPr>
              <a:t>&amp; Ocean pH</a:t>
            </a:r>
            <a:endParaRPr lang="en-US" sz="1600" b="1" dirty="0">
              <a:solidFill>
                <a:srgbClr val="FFFFFF"/>
              </a:solidFill>
              <a:latin typeface="Comic Sans MS" pitchFamily="66" charset="0"/>
            </a:endParaRPr>
          </a:p>
        </p:txBody>
      </p:sp>
      <p:pic>
        <p:nvPicPr>
          <p:cNvPr id="55" name="Picture 4" descr="ocean_pCo2"/>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16000"/>
                    </a14:imgEffect>
                    <a14:imgEffect>
                      <a14:saturation sat="176000"/>
                    </a14:imgEffect>
                    <a14:imgEffect>
                      <a14:brightnessContrast bright="-25000" contrast="76000"/>
                    </a14:imgEffect>
                  </a14:imgLayer>
                </a14:imgProps>
              </a:ext>
            </a:extLst>
          </a:blip>
          <a:srcRect/>
          <a:stretch>
            <a:fillRect/>
          </a:stretch>
        </p:blipFill>
        <p:spPr bwMode="auto">
          <a:xfrm>
            <a:off x="153330" y="3762811"/>
            <a:ext cx="4134855" cy="3229836"/>
          </a:xfrm>
          <a:prstGeom prst="rect">
            <a:avLst/>
          </a:prstGeom>
          <a:noFill/>
        </p:spPr>
      </p:pic>
      <p:sp>
        <p:nvSpPr>
          <p:cNvPr id="53" name="TextBox 52"/>
          <p:cNvSpPr txBox="1"/>
          <p:nvPr/>
        </p:nvSpPr>
        <p:spPr>
          <a:xfrm>
            <a:off x="2460743" y="6692114"/>
            <a:ext cx="1587294" cy="307777"/>
          </a:xfrm>
          <a:prstGeom prst="rect">
            <a:avLst/>
          </a:prstGeom>
          <a:noFill/>
        </p:spPr>
        <p:txBody>
          <a:bodyPr wrap="none" rtlCol="0">
            <a:spAutoFit/>
          </a:bodyPr>
          <a:lstStyle/>
          <a:p>
            <a:r>
              <a:rPr lang="en-US" dirty="0" err="1" smtClean="0">
                <a:solidFill>
                  <a:srgbClr val="000000"/>
                </a:solidFill>
              </a:rPr>
              <a:t>Doney</a:t>
            </a:r>
            <a:r>
              <a:rPr lang="en-US" dirty="0" smtClean="0">
                <a:solidFill>
                  <a:srgbClr val="000000"/>
                </a:solidFill>
              </a:rPr>
              <a:t> et al. 2009</a:t>
            </a:r>
            <a:endParaRPr lang="en-GB" dirty="0">
              <a:solidFill>
                <a:srgbClr val="0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3"/>
          <p:cNvGrpSpPr/>
          <p:nvPr/>
        </p:nvGrpSpPr>
        <p:grpSpPr>
          <a:xfrm>
            <a:off x="853282" y="1036637"/>
            <a:ext cx="761999" cy="406316"/>
            <a:chOff x="6492082" y="2382921"/>
            <a:chExt cx="761999" cy="406316"/>
          </a:xfrm>
        </p:grpSpPr>
        <p:sp>
          <p:nvSpPr>
            <p:cNvPr id="54" name="TextBox 53"/>
            <p:cNvSpPr txBox="1"/>
            <p:nvPr/>
          </p:nvSpPr>
          <p:spPr>
            <a:xfrm>
              <a:off x="6492082" y="2382921"/>
              <a:ext cx="761999" cy="253916"/>
            </a:xfrm>
            <a:prstGeom prst="rect">
              <a:avLst/>
            </a:prstGeom>
            <a:noFill/>
          </p:spPr>
          <p:txBody>
            <a:bodyPr wrap="square" rtlCol="0">
              <a:spAutoFit/>
            </a:bodyPr>
            <a:lstStyle/>
            <a:p>
              <a:r>
                <a:rPr lang="en-US" sz="1050" u="sng" dirty="0" smtClean="0">
                  <a:solidFill>
                    <a:srgbClr val="000000"/>
                  </a:solidFill>
                </a:rPr>
                <a:t>Ice Ages</a:t>
              </a:r>
              <a:endParaRPr lang="en-US" sz="1050" u="sng" dirty="0">
                <a:solidFill>
                  <a:srgbClr val="000000"/>
                </a:solidFill>
              </a:endParaRPr>
            </a:p>
          </p:txBody>
        </p:sp>
        <p:cxnSp>
          <p:nvCxnSpPr>
            <p:cNvPr id="25" name="Straight Arrow Connector 24"/>
            <p:cNvCxnSpPr/>
            <p:nvPr/>
          </p:nvCxnSpPr>
          <p:spPr bwMode="auto">
            <a:xfrm>
              <a:off x="6801235" y="2573889"/>
              <a:ext cx="224246" cy="215348"/>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sp>
        <p:nvSpPr>
          <p:cNvPr id="1802243" name="Text Box 3"/>
          <p:cNvSpPr txBox="1">
            <a:spLocks noChangeArrowheads="1"/>
          </p:cNvSpPr>
          <p:nvPr/>
        </p:nvSpPr>
        <p:spPr bwMode="auto">
          <a:xfrm>
            <a:off x="1155325" y="220103"/>
            <a:ext cx="7946539" cy="596364"/>
          </a:xfrm>
          <a:prstGeom prst="rect">
            <a:avLst/>
          </a:prstGeom>
          <a:noFill/>
          <a:ln w="9525">
            <a:noFill/>
            <a:miter lim="800000"/>
            <a:headEnd/>
            <a:tailEnd/>
          </a:ln>
          <a:effectLst/>
        </p:spPr>
        <p:txBody>
          <a:bodyPr wrap="none" lIns="102916" tIns="51458" rIns="102916" bIns="51458">
            <a:spAutoFit/>
          </a:bodyPr>
          <a:lstStyle/>
          <a:p>
            <a:pPr defTabSz="1028700"/>
            <a:r>
              <a:rPr lang="en-US" sz="3200" dirty="0" smtClean="0">
                <a:solidFill>
                  <a:srgbClr val="FFFF66"/>
                </a:solidFill>
                <a:latin typeface="Comic Sans MS" pitchFamily="66" charset="0"/>
              </a:rPr>
              <a:t>Change in ocean pH over 25 million years</a:t>
            </a:r>
            <a:endParaRPr lang="en-US" sz="3200" dirty="0">
              <a:solidFill>
                <a:srgbClr val="FFFF66"/>
              </a:solidFill>
              <a:latin typeface="Comic Sans MS" pitchFamily="66" charset="0"/>
            </a:endParaRPr>
          </a:p>
        </p:txBody>
      </p:sp>
      <p:sp>
        <p:nvSpPr>
          <p:cNvPr id="76" name="TextBox 75"/>
          <p:cNvSpPr txBox="1"/>
          <p:nvPr/>
        </p:nvSpPr>
        <p:spPr>
          <a:xfrm>
            <a:off x="336775" y="5227005"/>
            <a:ext cx="6538513" cy="646331"/>
          </a:xfrm>
          <a:prstGeom prst="rect">
            <a:avLst/>
          </a:prstGeom>
          <a:noFill/>
        </p:spPr>
        <p:txBody>
          <a:bodyPr wrap="square" rtlCol="0">
            <a:spAutoFit/>
          </a:bodyPr>
          <a:lstStyle/>
          <a:p>
            <a:pPr>
              <a:buFont typeface="Arial"/>
              <a:buChar char="•"/>
            </a:pPr>
            <a:r>
              <a:rPr lang="en-US" sz="1800" dirty="0" smtClean="0">
                <a:solidFill>
                  <a:srgbClr val="FFFFFF"/>
                </a:solidFill>
                <a:latin typeface="Comic Sans MS" pitchFamily="66" charset="0"/>
              </a:rPr>
              <a:t>  Estimated from boron isotopes in seabed foraminifera</a:t>
            </a:r>
          </a:p>
          <a:p>
            <a:pPr>
              <a:buFont typeface="Arial"/>
              <a:buChar char="•"/>
            </a:pPr>
            <a:r>
              <a:rPr lang="en-US" sz="1800" dirty="0" smtClean="0">
                <a:solidFill>
                  <a:srgbClr val="FFFFFF"/>
                </a:solidFill>
                <a:latin typeface="Comic Sans MS" pitchFamily="66" charset="0"/>
              </a:rPr>
              <a:t>  Note speed and size of current pH change</a:t>
            </a:r>
            <a:endParaRPr lang="en-US" sz="1800" dirty="0">
              <a:solidFill>
                <a:srgbClr val="FFFFFF"/>
              </a:solidFill>
              <a:latin typeface="Comic Sans MS" pitchFamily="66" charset="0"/>
            </a:endParaRPr>
          </a:p>
        </p:txBody>
      </p:sp>
      <p:sp>
        <p:nvSpPr>
          <p:cNvPr id="63" name="Line 6"/>
          <p:cNvSpPr>
            <a:spLocks noChangeShapeType="1"/>
          </p:cNvSpPr>
          <p:nvPr/>
        </p:nvSpPr>
        <p:spPr bwMode="auto">
          <a:xfrm>
            <a:off x="589756" y="943464"/>
            <a:ext cx="9026525" cy="0"/>
          </a:xfrm>
          <a:prstGeom prst="line">
            <a:avLst/>
          </a:prstGeom>
          <a:noFill/>
          <a:ln w="15875">
            <a:solidFill>
              <a:srgbClr val="FF0000"/>
            </a:solidFill>
            <a:round/>
            <a:headEnd/>
            <a:tailEnd/>
          </a:ln>
          <a:effectLst/>
        </p:spPr>
        <p:txBody>
          <a:bodyPr/>
          <a:lstStyle/>
          <a:p>
            <a:endParaRPr lang="en-US"/>
          </a:p>
        </p:txBody>
      </p:sp>
      <p:pic>
        <p:nvPicPr>
          <p:cNvPr id="52" name="Picture 51" descr="pH time series copy.jpg"/>
          <p:cNvPicPr>
            <a:picLocks noChangeAspect="1"/>
          </p:cNvPicPr>
          <p:nvPr/>
        </p:nvPicPr>
        <p:blipFill>
          <a:blip r:embed="rId3"/>
          <a:stretch>
            <a:fillRect/>
          </a:stretch>
        </p:blipFill>
        <p:spPr>
          <a:xfrm>
            <a:off x="304814" y="1185891"/>
            <a:ext cx="9618631" cy="3757936"/>
          </a:xfrm>
          <a:prstGeom prst="rect">
            <a:avLst/>
          </a:prstGeom>
        </p:spPr>
      </p:pic>
      <p:sp>
        <p:nvSpPr>
          <p:cNvPr id="53" name="TextBox 52"/>
          <p:cNvSpPr txBox="1"/>
          <p:nvPr/>
        </p:nvSpPr>
        <p:spPr>
          <a:xfrm>
            <a:off x="7923293" y="4634445"/>
            <a:ext cx="1864613" cy="338554"/>
          </a:xfrm>
          <a:prstGeom prst="rect">
            <a:avLst/>
          </a:prstGeom>
          <a:noFill/>
        </p:spPr>
        <p:txBody>
          <a:bodyPr wrap="none" rtlCol="0">
            <a:spAutoFit/>
          </a:bodyPr>
          <a:lstStyle/>
          <a:p>
            <a:r>
              <a:rPr lang="en-US" sz="1600" dirty="0" smtClean="0">
                <a:solidFill>
                  <a:srgbClr val="000000"/>
                </a:solidFill>
                <a:latin typeface="Comic Sans MS" pitchFamily="66" charset="0"/>
              </a:rPr>
              <a:t>Turley et al 2005</a:t>
            </a:r>
            <a:endParaRPr lang="en-US" sz="1600" dirty="0">
              <a:solidFill>
                <a:srgbClr val="000000"/>
              </a:solidFill>
              <a:latin typeface="Comic Sans MS" pitchFamily="66" charset="0"/>
            </a:endParaRPr>
          </a:p>
        </p:txBody>
      </p:sp>
      <p:pic>
        <p:nvPicPr>
          <p:cNvPr id="10" name="Picture 8" descr="sponge, paragorgia, lithod.jpg"/>
          <p:cNvPicPr>
            <a:picLocks noChangeAspect="1"/>
          </p:cNvPicPr>
          <p:nvPr/>
        </p:nvPicPr>
        <p:blipFill>
          <a:blip r:embed="rId4">
            <a:lum bright="-6000" contrast="2000"/>
          </a:blip>
          <a:srcRect/>
          <a:stretch>
            <a:fillRect/>
          </a:stretch>
        </p:blipFill>
        <p:spPr bwMode="auto">
          <a:xfrm>
            <a:off x="7315579" y="5150723"/>
            <a:ext cx="2624802" cy="1968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6874" y="320324"/>
            <a:ext cx="8559526" cy="954107"/>
          </a:xfrm>
          <a:prstGeom prst="rect">
            <a:avLst/>
          </a:prstGeom>
          <a:noFill/>
        </p:spPr>
        <p:txBody>
          <a:bodyPr wrap="square" rtlCol="0">
            <a:spAutoFit/>
          </a:bodyPr>
          <a:lstStyle/>
          <a:p>
            <a:pPr algn="ctr"/>
            <a:r>
              <a:rPr lang="en-US" sz="2800" dirty="0" smtClean="0">
                <a:solidFill>
                  <a:srgbClr val="FFFF66"/>
                </a:solidFill>
                <a:latin typeface="Comic Sans MS" pitchFamily="66" charset="0"/>
              </a:rPr>
              <a:t>What are the options for organisms faced with ocean acidification?</a:t>
            </a:r>
            <a:endParaRPr lang="en-US" sz="2400" dirty="0">
              <a:solidFill>
                <a:srgbClr val="FFFFFF"/>
              </a:solidFill>
              <a:latin typeface="Comic Sans MS" pitchFamily="66" charset="0"/>
            </a:endParaRPr>
          </a:p>
        </p:txBody>
      </p:sp>
      <p:sp>
        <p:nvSpPr>
          <p:cNvPr id="13" name="Line 6"/>
          <p:cNvSpPr>
            <a:spLocks noChangeShapeType="1"/>
          </p:cNvSpPr>
          <p:nvPr/>
        </p:nvSpPr>
        <p:spPr bwMode="auto">
          <a:xfrm>
            <a:off x="655977" y="1387248"/>
            <a:ext cx="9026525" cy="0"/>
          </a:xfrm>
          <a:prstGeom prst="line">
            <a:avLst/>
          </a:prstGeom>
          <a:noFill/>
          <a:ln w="12700">
            <a:solidFill>
              <a:srgbClr val="FF0000"/>
            </a:solidFill>
            <a:round/>
            <a:headEnd/>
            <a:tailEnd/>
          </a:ln>
          <a:effectLst/>
        </p:spPr>
        <p:txBody>
          <a:bodyPr/>
          <a:lstStyle/>
          <a:p>
            <a:endParaRPr lang="en-US"/>
          </a:p>
        </p:txBody>
      </p:sp>
      <p:sp>
        <p:nvSpPr>
          <p:cNvPr id="10" name="TextBox 9"/>
          <p:cNvSpPr txBox="1"/>
          <p:nvPr/>
        </p:nvSpPr>
        <p:spPr>
          <a:xfrm>
            <a:off x="480295" y="1533961"/>
            <a:ext cx="9238239" cy="2677656"/>
          </a:xfrm>
          <a:prstGeom prst="rect">
            <a:avLst/>
          </a:prstGeom>
          <a:noFill/>
        </p:spPr>
        <p:txBody>
          <a:bodyPr wrap="square" rtlCol="0">
            <a:spAutoFit/>
          </a:bodyPr>
          <a:lstStyle/>
          <a:p>
            <a:pPr>
              <a:buFont typeface="Arial" pitchFamily="34" charset="0"/>
              <a:buChar char="•"/>
            </a:pPr>
            <a:r>
              <a:rPr lang="en-US" sz="2400" dirty="0" smtClean="0">
                <a:solidFill>
                  <a:srgbClr val="FFFFFF"/>
                </a:solidFill>
                <a:latin typeface="Comic Sans MS" pitchFamily="66" charset="0"/>
              </a:rPr>
              <a:t>  Migration</a:t>
            </a:r>
            <a:br>
              <a:rPr lang="en-US" sz="2400" dirty="0" smtClean="0">
                <a:solidFill>
                  <a:srgbClr val="FFFFFF"/>
                </a:solidFill>
                <a:latin typeface="Comic Sans MS" pitchFamily="66" charset="0"/>
              </a:rPr>
            </a:br>
            <a:endParaRPr lang="en-US" sz="2400" dirty="0" smtClean="0">
              <a:solidFill>
                <a:srgbClr val="FFFFFF"/>
              </a:solidFill>
              <a:latin typeface="Comic Sans MS" pitchFamily="66" charset="0"/>
            </a:endParaRPr>
          </a:p>
          <a:p>
            <a:pPr>
              <a:buFont typeface="Arial" pitchFamily="34" charset="0"/>
              <a:buChar char="•"/>
            </a:pPr>
            <a:r>
              <a:rPr lang="en-US" sz="2400" dirty="0" smtClean="0">
                <a:solidFill>
                  <a:srgbClr val="FFFFFF"/>
                </a:solidFill>
                <a:latin typeface="Comic Sans MS" pitchFamily="66" charset="0"/>
              </a:rPr>
              <a:t>  Acclimation (tolerance)</a:t>
            </a:r>
            <a:br>
              <a:rPr lang="en-US" sz="2400" dirty="0" smtClean="0">
                <a:solidFill>
                  <a:srgbClr val="FFFFFF"/>
                </a:solidFill>
                <a:latin typeface="Comic Sans MS" pitchFamily="66" charset="0"/>
              </a:rPr>
            </a:br>
            <a:endParaRPr lang="en-US" sz="2400" dirty="0" smtClean="0">
              <a:solidFill>
                <a:srgbClr val="FFFFFF"/>
              </a:solidFill>
              <a:latin typeface="Comic Sans MS" pitchFamily="66" charset="0"/>
            </a:endParaRPr>
          </a:p>
          <a:p>
            <a:pPr>
              <a:buFont typeface="Arial" pitchFamily="34" charset="0"/>
              <a:buChar char="•"/>
            </a:pPr>
            <a:r>
              <a:rPr lang="en-US" sz="2400" dirty="0" smtClean="0">
                <a:solidFill>
                  <a:srgbClr val="FFFFFF"/>
                </a:solidFill>
                <a:latin typeface="Comic Sans MS" pitchFamily="66" charset="0"/>
              </a:rPr>
              <a:t>  Adaptation (linked to evolutionary history, generation time)</a:t>
            </a:r>
          </a:p>
          <a:p>
            <a:pPr lvl="1">
              <a:buFont typeface="Arial" pitchFamily="34" charset="0"/>
              <a:buChar char="•"/>
            </a:pPr>
            <a:endParaRPr lang="en-US" sz="2400" dirty="0" smtClean="0">
              <a:solidFill>
                <a:srgbClr val="FFFFFF"/>
              </a:solidFill>
              <a:latin typeface="Comic Sans MS" pitchFamily="66" charset="0"/>
            </a:endParaRPr>
          </a:p>
          <a:p>
            <a:pPr>
              <a:buFont typeface="Arial" pitchFamily="34" charset="0"/>
              <a:buChar char="•"/>
            </a:pPr>
            <a:r>
              <a:rPr lang="en-US" sz="2400" dirty="0" smtClean="0">
                <a:solidFill>
                  <a:srgbClr val="FFFFFF"/>
                </a:solidFill>
                <a:latin typeface="Comic Sans MS" pitchFamily="66" charset="0"/>
              </a:rPr>
              <a:t>  Extinction</a:t>
            </a:r>
          </a:p>
        </p:txBody>
      </p:sp>
      <p:pic>
        <p:nvPicPr>
          <p:cNvPr id="19460" name="Picture 4" descr="http://www.wgn.net/~fabio/gallery/california-scuba-photo/california-sheephead.jpg"/>
          <p:cNvPicPr>
            <a:picLocks noChangeAspect="1" noChangeArrowheads="1"/>
          </p:cNvPicPr>
          <p:nvPr/>
        </p:nvPicPr>
        <p:blipFill>
          <a:blip r:embed="rId3" cstate="print"/>
          <a:srcRect/>
          <a:stretch>
            <a:fillRect/>
          </a:stretch>
        </p:blipFill>
        <p:spPr bwMode="auto">
          <a:xfrm>
            <a:off x="5514261" y="4152899"/>
            <a:ext cx="4370572" cy="2920999"/>
          </a:xfrm>
          <a:prstGeom prst="rect">
            <a:avLst/>
          </a:prstGeom>
          <a:noFill/>
        </p:spPr>
      </p:pic>
      <p:sp>
        <p:nvSpPr>
          <p:cNvPr id="12" name="Cloud Callout 11"/>
          <p:cNvSpPr/>
          <p:nvPr/>
        </p:nvSpPr>
        <p:spPr bwMode="auto">
          <a:xfrm rot="20949381" flipH="1">
            <a:off x="4569157" y="5091881"/>
            <a:ext cx="1814845" cy="1144248"/>
          </a:xfrm>
          <a:prstGeom prst="cloudCallout">
            <a:avLst/>
          </a:prstGeom>
          <a:solidFill>
            <a:schemeClr val="bg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ndParaRPr>
          </a:p>
        </p:txBody>
      </p:sp>
      <p:sp>
        <p:nvSpPr>
          <p:cNvPr id="15" name="TextBox 14"/>
          <p:cNvSpPr txBox="1"/>
          <p:nvPr/>
        </p:nvSpPr>
        <p:spPr>
          <a:xfrm>
            <a:off x="4837509" y="5228694"/>
            <a:ext cx="1312829" cy="830997"/>
          </a:xfrm>
          <a:prstGeom prst="rect">
            <a:avLst/>
          </a:prstGeom>
          <a:noFill/>
        </p:spPr>
        <p:txBody>
          <a:bodyPr wrap="none" rtlCol="0">
            <a:spAutoFit/>
          </a:bodyPr>
          <a:lstStyle/>
          <a:p>
            <a:pPr algn="ctr"/>
            <a:r>
              <a:rPr lang="en-US" sz="2400" b="1" dirty="0" smtClean="0">
                <a:solidFill>
                  <a:srgbClr val="008000"/>
                </a:solidFill>
                <a:latin typeface="Freestyle Script" pitchFamily="66" charset="0"/>
              </a:rPr>
              <a:t>What to </a:t>
            </a:r>
          </a:p>
          <a:p>
            <a:pPr algn="ctr"/>
            <a:r>
              <a:rPr lang="en-US" sz="2400" b="1" dirty="0" smtClean="0">
                <a:solidFill>
                  <a:srgbClr val="008000"/>
                </a:solidFill>
                <a:latin typeface="Freestyle Script" pitchFamily="66" charset="0"/>
              </a:rPr>
              <a:t>do..?</a:t>
            </a:r>
            <a:endParaRPr lang="en-GB" sz="2400" b="1" dirty="0">
              <a:solidFill>
                <a:srgbClr val="008000"/>
              </a:solidFill>
              <a:latin typeface="Freestyle Script" pitchFamily="66" charset="0"/>
            </a:endParaRPr>
          </a:p>
        </p:txBody>
      </p:sp>
    </p:spTree>
    <p:extLst>
      <p:ext uri="{BB962C8B-B14F-4D97-AF65-F5344CB8AC3E}">
        <p14:creationId xmlns:p14="http://schemas.microsoft.com/office/powerpoint/2010/main" val="11772768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48" y="164606"/>
            <a:ext cx="9216867" cy="691002"/>
          </a:xfrm>
        </p:spPr>
        <p:txBody>
          <a:bodyPr lIns="100840" tIns="50420" rIns="100840" bIns="50420">
            <a:noAutofit/>
          </a:bodyPr>
          <a:lstStyle/>
          <a:p>
            <a:r>
              <a:rPr lang="en-US" sz="3200" dirty="0">
                <a:solidFill>
                  <a:srgbClr val="FFFF00"/>
                </a:solidFill>
                <a:latin typeface="Comic Sans MS"/>
                <a:cs typeface="Comic Sans MS"/>
              </a:rPr>
              <a:t>Environmental Stress, Ecosystems, and Society</a:t>
            </a:r>
          </a:p>
        </p:txBody>
      </p:sp>
      <p:sp>
        <p:nvSpPr>
          <p:cNvPr id="13" name="Rounded Rectangle 12"/>
          <p:cNvSpPr/>
          <p:nvPr/>
        </p:nvSpPr>
        <p:spPr>
          <a:xfrm>
            <a:off x="353964" y="2195029"/>
            <a:ext cx="1194779" cy="576121"/>
          </a:xfrm>
          <a:prstGeom prst="roundRect">
            <a:avLst/>
          </a:prstGeom>
        </p:spPr>
        <p:style>
          <a:lnRef idx="1">
            <a:schemeClr val="accent2"/>
          </a:lnRef>
          <a:fillRef idx="2">
            <a:schemeClr val="accent2"/>
          </a:fillRef>
          <a:effectRef idx="1">
            <a:schemeClr val="accent2"/>
          </a:effectRef>
          <a:fontRef idx="minor">
            <a:schemeClr val="dk1"/>
          </a:fontRef>
        </p:style>
        <p:txBody>
          <a:bodyPr lIns="100840" tIns="50420" rIns="100840" bIns="50420" rtlCol="0" anchor="ctr"/>
          <a:lstStyle/>
          <a:p>
            <a:pPr algn="ctr"/>
            <a:r>
              <a:rPr lang="en-US" sz="1200" dirty="0">
                <a:solidFill>
                  <a:srgbClr val="000000"/>
                </a:solidFill>
              </a:rPr>
              <a:t>Ocean Acidification</a:t>
            </a:r>
          </a:p>
        </p:txBody>
      </p:sp>
      <p:sp>
        <p:nvSpPr>
          <p:cNvPr id="16" name="Rounded Rectangle 15"/>
          <p:cNvSpPr/>
          <p:nvPr/>
        </p:nvSpPr>
        <p:spPr>
          <a:xfrm>
            <a:off x="353964" y="3516934"/>
            <a:ext cx="1194779" cy="506164"/>
          </a:xfrm>
          <a:prstGeom prst="roundRect">
            <a:avLst/>
          </a:prstGeom>
        </p:spPr>
        <p:style>
          <a:lnRef idx="1">
            <a:schemeClr val="accent2"/>
          </a:lnRef>
          <a:fillRef idx="2">
            <a:schemeClr val="accent2"/>
          </a:fillRef>
          <a:effectRef idx="1">
            <a:schemeClr val="accent2"/>
          </a:effectRef>
          <a:fontRef idx="minor">
            <a:schemeClr val="dk1"/>
          </a:fontRef>
        </p:style>
        <p:txBody>
          <a:bodyPr lIns="100840" tIns="50420" rIns="100840" bIns="50420" rtlCol="0" anchor="ctr"/>
          <a:lstStyle/>
          <a:p>
            <a:pPr algn="ctr"/>
            <a:r>
              <a:rPr lang="en-US" sz="1200" dirty="0">
                <a:solidFill>
                  <a:srgbClr val="000000"/>
                </a:solidFill>
              </a:rPr>
              <a:t>Hypoxia</a:t>
            </a:r>
          </a:p>
        </p:txBody>
      </p:sp>
      <p:sp>
        <p:nvSpPr>
          <p:cNvPr id="17" name="Rounded Rectangle 16"/>
          <p:cNvSpPr/>
          <p:nvPr/>
        </p:nvSpPr>
        <p:spPr>
          <a:xfrm>
            <a:off x="353964" y="2887315"/>
            <a:ext cx="1194779" cy="506164"/>
          </a:xfrm>
          <a:prstGeom prst="roundRect">
            <a:avLst/>
          </a:prstGeom>
        </p:spPr>
        <p:style>
          <a:lnRef idx="1">
            <a:schemeClr val="accent2"/>
          </a:lnRef>
          <a:fillRef idx="2">
            <a:schemeClr val="accent2"/>
          </a:fillRef>
          <a:effectRef idx="1">
            <a:schemeClr val="accent2"/>
          </a:effectRef>
          <a:fontRef idx="minor">
            <a:schemeClr val="dk1"/>
          </a:fontRef>
        </p:style>
        <p:txBody>
          <a:bodyPr lIns="100840" tIns="50420" rIns="100840" bIns="50420" rtlCol="0" anchor="ctr"/>
          <a:lstStyle/>
          <a:p>
            <a:pPr algn="ctr"/>
            <a:r>
              <a:rPr lang="en-US" sz="1200" dirty="0">
                <a:solidFill>
                  <a:srgbClr val="000000"/>
                </a:solidFill>
              </a:rPr>
              <a:t>Warming</a:t>
            </a:r>
          </a:p>
        </p:txBody>
      </p:sp>
      <p:sp>
        <p:nvSpPr>
          <p:cNvPr id="20" name="Rounded Rectangle 19"/>
          <p:cNvSpPr/>
          <p:nvPr/>
        </p:nvSpPr>
        <p:spPr>
          <a:xfrm>
            <a:off x="1932780" y="2493289"/>
            <a:ext cx="1194779" cy="576121"/>
          </a:xfrm>
          <a:prstGeom prst="roundRect">
            <a:avLst/>
          </a:prstGeom>
        </p:spPr>
        <p:style>
          <a:lnRef idx="1">
            <a:schemeClr val="accent1"/>
          </a:lnRef>
          <a:fillRef idx="2">
            <a:schemeClr val="accent1"/>
          </a:fillRef>
          <a:effectRef idx="1">
            <a:schemeClr val="accent1"/>
          </a:effectRef>
          <a:fontRef idx="minor">
            <a:schemeClr val="dk1"/>
          </a:fontRef>
        </p:style>
        <p:txBody>
          <a:bodyPr lIns="100840" tIns="50420" rIns="100840" bIns="50420" rtlCol="0" anchor="ctr"/>
          <a:lstStyle/>
          <a:p>
            <a:pPr algn="ctr"/>
            <a:r>
              <a:rPr lang="en-US" sz="1200" dirty="0">
                <a:solidFill>
                  <a:srgbClr val="000000"/>
                </a:solidFill>
              </a:rPr>
              <a:t>Physiological </a:t>
            </a:r>
            <a:r>
              <a:rPr lang="en-US" sz="1200" dirty="0" smtClean="0">
                <a:solidFill>
                  <a:srgbClr val="000000"/>
                </a:solidFill>
              </a:rPr>
              <a:t>processes</a:t>
            </a:r>
          </a:p>
          <a:p>
            <a:pPr algn="ctr"/>
            <a:r>
              <a:rPr lang="en-US" sz="1200" dirty="0" smtClean="0">
                <a:solidFill>
                  <a:srgbClr val="000000"/>
                </a:solidFill>
              </a:rPr>
              <a:t>(acclimation)</a:t>
            </a:r>
            <a:endParaRPr lang="en-US" sz="1200" dirty="0">
              <a:solidFill>
                <a:srgbClr val="000000"/>
              </a:solidFill>
            </a:endParaRPr>
          </a:p>
        </p:txBody>
      </p:sp>
      <p:sp>
        <p:nvSpPr>
          <p:cNvPr id="21" name="Rounded Rectangle 20"/>
          <p:cNvSpPr/>
          <p:nvPr/>
        </p:nvSpPr>
        <p:spPr>
          <a:xfrm>
            <a:off x="1958381" y="3722515"/>
            <a:ext cx="1194779" cy="576121"/>
          </a:xfrm>
          <a:prstGeom prst="roundRect">
            <a:avLst/>
          </a:prstGeom>
        </p:spPr>
        <p:style>
          <a:lnRef idx="1">
            <a:schemeClr val="accent1"/>
          </a:lnRef>
          <a:fillRef idx="2">
            <a:schemeClr val="accent1"/>
          </a:fillRef>
          <a:effectRef idx="1">
            <a:schemeClr val="accent1"/>
          </a:effectRef>
          <a:fontRef idx="minor">
            <a:schemeClr val="dk1"/>
          </a:fontRef>
        </p:style>
        <p:txBody>
          <a:bodyPr lIns="100840" tIns="50420" rIns="100840" bIns="50420" rtlCol="0" anchor="ctr"/>
          <a:lstStyle/>
          <a:p>
            <a:pPr algn="ctr"/>
            <a:r>
              <a:rPr lang="en-US" sz="1200" dirty="0">
                <a:solidFill>
                  <a:srgbClr val="000000"/>
                </a:solidFill>
              </a:rPr>
              <a:t>Metabolic Performance</a:t>
            </a:r>
          </a:p>
        </p:txBody>
      </p:sp>
      <p:sp>
        <p:nvSpPr>
          <p:cNvPr id="23" name="Rounded Rectangle 22"/>
          <p:cNvSpPr/>
          <p:nvPr/>
        </p:nvSpPr>
        <p:spPr>
          <a:xfrm>
            <a:off x="1875172" y="5070905"/>
            <a:ext cx="1309990" cy="823031"/>
          </a:xfrm>
          <a:prstGeom prst="roundRect">
            <a:avLst/>
          </a:prstGeom>
        </p:spPr>
        <p:style>
          <a:lnRef idx="1">
            <a:schemeClr val="accent1"/>
          </a:lnRef>
          <a:fillRef idx="2">
            <a:schemeClr val="accent1"/>
          </a:fillRef>
          <a:effectRef idx="1">
            <a:schemeClr val="accent1"/>
          </a:effectRef>
          <a:fontRef idx="minor">
            <a:schemeClr val="dk1"/>
          </a:fontRef>
        </p:style>
        <p:txBody>
          <a:bodyPr lIns="100840" tIns="50420" rIns="100840" bIns="50420" rtlCol="0" anchor="ctr"/>
          <a:lstStyle/>
          <a:p>
            <a:pPr algn="ctr"/>
            <a:r>
              <a:rPr lang="en-US" sz="1200" dirty="0">
                <a:solidFill>
                  <a:srgbClr val="000000"/>
                </a:solidFill>
              </a:rPr>
              <a:t>Survival</a:t>
            </a:r>
          </a:p>
          <a:p>
            <a:pPr algn="ctr"/>
            <a:r>
              <a:rPr lang="en-US" sz="1200" dirty="0">
                <a:solidFill>
                  <a:srgbClr val="000000"/>
                </a:solidFill>
              </a:rPr>
              <a:t>Growth</a:t>
            </a:r>
          </a:p>
          <a:p>
            <a:pPr algn="ctr"/>
            <a:r>
              <a:rPr lang="en-US" sz="1200" dirty="0">
                <a:solidFill>
                  <a:srgbClr val="000000"/>
                </a:solidFill>
              </a:rPr>
              <a:t>Reproduction</a:t>
            </a:r>
          </a:p>
        </p:txBody>
      </p:sp>
      <p:sp>
        <p:nvSpPr>
          <p:cNvPr id="24" name="Rounded Rectangle 23"/>
          <p:cNvSpPr/>
          <p:nvPr/>
        </p:nvSpPr>
        <p:spPr>
          <a:xfrm>
            <a:off x="5291781" y="1246925"/>
            <a:ext cx="1109438"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a:solidFill>
                  <a:srgbClr val="000000"/>
                </a:solidFill>
              </a:rPr>
              <a:t>Species</a:t>
            </a:r>
          </a:p>
        </p:txBody>
      </p:sp>
      <p:sp>
        <p:nvSpPr>
          <p:cNvPr id="25" name="Rounded Rectangle 24"/>
          <p:cNvSpPr/>
          <p:nvPr/>
        </p:nvSpPr>
        <p:spPr>
          <a:xfrm>
            <a:off x="3571334" y="2996367"/>
            <a:ext cx="1135040" cy="781879"/>
          </a:xfrm>
          <a:prstGeom prst="roundRect">
            <a:avLst/>
          </a:prstGeom>
        </p:spPr>
        <p:style>
          <a:lnRef idx="1">
            <a:schemeClr val="accent5"/>
          </a:lnRef>
          <a:fillRef idx="2">
            <a:schemeClr val="accent5"/>
          </a:fillRef>
          <a:effectRef idx="1">
            <a:schemeClr val="accent5"/>
          </a:effectRef>
          <a:fontRef idx="minor">
            <a:schemeClr val="dk1"/>
          </a:fontRef>
        </p:style>
        <p:txBody>
          <a:bodyPr lIns="100840" tIns="50420" rIns="100840" bIns="50420" rtlCol="0" anchor="ctr"/>
          <a:lstStyle/>
          <a:p>
            <a:pPr algn="ctr"/>
            <a:r>
              <a:rPr lang="en-US" sz="1200" dirty="0">
                <a:solidFill>
                  <a:srgbClr val="000000"/>
                </a:solidFill>
              </a:rPr>
              <a:t>Abundance</a:t>
            </a:r>
            <a:endParaRPr lang="en-US" sz="1200" dirty="0" smtClean="0">
              <a:solidFill>
                <a:srgbClr val="000000"/>
              </a:solidFill>
            </a:endParaRPr>
          </a:p>
          <a:p>
            <a:pPr algn="ctr"/>
            <a:r>
              <a:rPr lang="en-US" sz="1200" dirty="0" err="1" smtClean="0">
                <a:solidFill>
                  <a:srgbClr val="000000"/>
                </a:solidFill>
              </a:rPr>
              <a:t>DistributionProductivity</a:t>
            </a:r>
            <a:endParaRPr lang="en-US" sz="1200" dirty="0" smtClean="0">
              <a:solidFill>
                <a:srgbClr val="000000"/>
              </a:solidFill>
            </a:endParaRPr>
          </a:p>
        </p:txBody>
      </p:sp>
      <p:sp>
        <p:nvSpPr>
          <p:cNvPr id="26" name="Rounded Rectangle 25"/>
          <p:cNvSpPr/>
          <p:nvPr/>
        </p:nvSpPr>
        <p:spPr>
          <a:xfrm>
            <a:off x="5282428" y="3009741"/>
            <a:ext cx="1135040" cy="781879"/>
          </a:xfrm>
          <a:prstGeom prst="roundRect">
            <a:avLst/>
          </a:prstGeom>
        </p:spPr>
        <p:style>
          <a:lnRef idx="1">
            <a:schemeClr val="accent6"/>
          </a:lnRef>
          <a:fillRef idx="2">
            <a:schemeClr val="accent6"/>
          </a:fillRef>
          <a:effectRef idx="1">
            <a:schemeClr val="accent6"/>
          </a:effectRef>
          <a:fontRef idx="minor">
            <a:schemeClr val="dk1"/>
          </a:fontRef>
        </p:style>
        <p:txBody>
          <a:bodyPr lIns="100840" tIns="50420" rIns="100840" bIns="50420" rtlCol="0" anchor="ctr"/>
          <a:lstStyle/>
          <a:p>
            <a:pPr algn="ctr"/>
            <a:r>
              <a:rPr lang="en-US" sz="1200" dirty="0">
                <a:solidFill>
                  <a:srgbClr val="000000"/>
                </a:solidFill>
              </a:rPr>
              <a:t>Biological Interactions</a:t>
            </a:r>
          </a:p>
          <a:p>
            <a:pPr algn="ctr"/>
            <a:r>
              <a:rPr lang="en-US" sz="1200" dirty="0">
                <a:solidFill>
                  <a:srgbClr val="000000"/>
                </a:solidFill>
              </a:rPr>
              <a:t>(food web)</a:t>
            </a:r>
          </a:p>
        </p:txBody>
      </p:sp>
      <p:sp>
        <p:nvSpPr>
          <p:cNvPr id="27" name="Rounded Rectangle 26"/>
          <p:cNvSpPr/>
          <p:nvPr/>
        </p:nvSpPr>
        <p:spPr>
          <a:xfrm>
            <a:off x="3596936" y="2228891"/>
            <a:ext cx="6144578" cy="211930"/>
          </a:xfrm>
          <a:prstGeom prst="roundRect">
            <a:avLst/>
          </a:prstGeom>
        </p:spPr>
        <p:style>
          <a:lnRef idx="1">
            <a:schemeClr val="accent1"/>
          </a:lnRef>
          <a:fillRef idx="2">
            <a:schemeClr val="accent1"/>
          </a:fillRef>
          <a:effectRef idx="1">
            <a:schemeClr val="accent1"/>
          </a:effectRef>
          <a:fontRef idx="minor">
            <a:schemeClr val="dk1"/>
          </a:fontRef>
        </p:style>
        <p:txBody>
          <a:bodyPr lIns="100840" tIns="50420" rIns="100840" bIns="50420" rtlCol="0" anchor="ctr"/>
          <a:lstStyle/>
          <a:p>
            <a:pPr algn="ctr"/>
            <a:r>
              <a:rPr lang="en-US" sz="1200" dirty="0">
                <a:solidFill>
                  <a:srgbClr val="000000"/>
                </a:solidFill>
              </a:rPr>
              <a:t>Biodiversity</a:t>
            </a:r>
          </a:p>
        </p:txBody>
      </p:sp>
      <p:sp>
        <p:nvSpPr>
          <p:cNvPr id="28" name="Rounded Rectangle 27"/>
          <p:cNvSpPr/>
          <p:nvPr/>
        </p:nvSpPr>
        <p:spPr>
          <a:xfrm>
            <a:off x="6994715" y="2638289"/>
            <a:ext cx="1109438" cy="781879"/>
          </a:xfrm>
          <a:prstGeom prst="roundRect">
            <a:avLst/>
          </a:prstGeom>
        </p:spPr>
        <p:style>
          <a:lnRef idx="1">
            <a:schemeClr val="accent4"/>
          </a:lnRef>
          <a:fillRef idx="2">
            <a:schemeClr val="accent4"/>
          </a:fillRef>
          <a:effectRef idx="1">
            <a:schemeClr val="accent4"/>
          </a:effectRef>
          <a:fontRef idx="minor">
            <a:schemeClr val="dk1"/>
          </a:fontRef>
        </p:style>
        <p:txBody>
          <a:bodyPr lIns="100840" tIns="50420" rIns="100840" bIns="50420" rtlCol="0" anchor="ctr"/>
          <a:lstStyle/>
          <a:p>
            <a:pPr algn="ctr"/>
            <a:r>
              <a:rPr lang="en-US" sz="1200" dirty="0">
                <a:solidFill>
                  <a:srgbClr val="000000"/>
                </a:solidFill>
              </a:rPr>
              <a:t>Ecosystem Function</a:t>
            </a:r>
          </a:p>
        </p:txBody>
      </p:sp>
      <p:sp>
        <p:nvSpPr>
          <p:cNvPr id="29" name="Rounded Rectangle 28"/>
          <p:cNvSpPr/>
          <p:nvPr/>
        </p:nvSpPr>
        <p:spPr>
          <a:xfrm>
            <a:off x="5295229" y="4216510"/>
            <a:ext cx="1109438" cy="493818"/>
          </a:xfrm>
          <a:prstGeom prst="roundRect">
            <a:avLst/>
          </a:prstGeom>
        </p:spPr>
        <p:style>
          <a:lnRef idx="1">
            <a:schemeClr val="accent6"/>
          </a:lnRef>
          <a:fillRef idx="2">
            <a:schemeClr val="accent6"/>
          </a:fillRef>
          <a:effectRef idx="1">
            <a:schemeClr val="accent6"/>
          </a:effectRef>
          <a:fontRef idx="minor">
            <a:schemeClr val="dk1"/>
          </a:fontRef>
        </p:style>
        <p:txBody>
          <a:bodyPr lIns="100840" tIns="50420" rIns="100840" bIns="50420" rtlCol="0" anchor="ctr"/>
          <a:lstStyle/>
          <a:p>
            <a:pPr algn="ctr"/>
            <a:r>
              <a:rPr lang="en-US" sz="1200" dirty="0">
                <a:solidFill>
                  <a:srgbClr val="000000"/>
                </a:solidFill>
              </a:rPr>
              <a:t>Energy Flow</a:t>
            </a:r>
          </a:p>
        </p:txBody>
      </p:sp>
      <p:sp>
        <p:nvSpPr>
          <p:cNvPr id="30" name="Rounded Rectangle 29"/>
          <p:cNvSpPr/>
          <p:nvPr/>
        </p:nvSpPr>
        <p:spPr>
          <a:xfrm>
            <a:off x="7027659" y="3603796"/>
            <a:ext cx="1075301" cy="493818"/>
          </a:xfrm>
          <a:prstGeom prst="roundRect">
            <a:avLst/>
          </a:prstGeom>
        </p:spPr>
        <p:style>
          <a:lnRef idx="1">
            <a:schemeClr val="accent4"/>
          </a:lnRef>
          <a:fillRef idx="2">
            <a:schemeClr val="accent4"/>
          </a:fillRef>
          <a:effectRef idx="1">
            <a:schemeClr val="accent4"/>
          </a:effectRef>
          <a:fontRef idx="minor">
            <a:schemeClr val="dk1"/>
          </a:fontRef>
        </p:style>
        <p:txBody>
          <a:bodyPr lIns="100840" tIns="50420" rIns="100840" bIns="50420" rtlCol="0" anchor="ctr"/>
          <a:lstStyle/>
          <a:p>
            <a:pPr algn="ctr"/>
            <a:r>
              <a:rPr lang="en-US" sz="1200" dirty="0">
                <a:solidFill>
                  <a:srgbClr val="000000"/>
                </a:solidFill>
              </a:rPr>
              <a:t>Resilience</a:t>
            </a:r>
          </a:p>
        </p:txBody>
      </p:sp>
      <p:sp>
        <p:nvSpPr>
          <p:cNvPr id="31" name="Rounded Rectangle 30"/>
          <p:cNvSpPr/>
          <p:nvPr/>
        </p:nvSpPr>
        <p:spPr>
          <a:xfrm>
            <a:off x="7027659" y="4266422"/>
            <a:ext cx="1075301" cy="465012"/>
          </a:xfrm>
          <a:prstGeom prst="roundRect">
            <a:avLst/>
          </a:prstGeom>
        </p:spPr>
        <p:style>
          <a:lnRef idx="1">
            <a:schemeClr val="accent4"/>
          </a:lnRef>
          <a:fillRef idx="2">
            <a:schemeClr val="accent4"/>
          </a:fillRef>
          <a:effectRef idx="1">
            <a:schemeClr val="accent4"/>
          </a:effectRef>
          <a:fontRef idx="minor">
            <a:schemeClr val="dk1"/>
          </a:fontRef>
        </p:style>
        <p:txBody>
          <a:bodyPr lIns="100840" tIns="50420" rIns="100840" bIns="50420" rtlCol="0" anchor="ctr"/>
          <a:lstStyle/>
          <a:p>
            <a:pPr algn="ctr"/>
            <a:r>
              <a:rPr lang="en-US" sz="1200" dirty="0">
                <a:solidFill>
                  <a:srgbClr val="000000"/>
                </a:solidFill>
              </a:rPr>
              <a:t>Stability</a:t>
            </a:r>
          </a:p>
        </p:txBody>
      </p:sp>
      <p:sp>
        <p:nvSpPr>
          <p:cNvPr id="32" name="Rounded Rectangle 31"/>
          <p:cNvSpPr/>
          <p:nvPr/>
        </p:nvSpPr>
        <p:spPr>
          <a:xfrm>
            <a:off x="3544818" y="1243261"/>
            <a:ext cx="1228916"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smtClean="0">
                <a:solidFill>
                  <a:srgbClr val="000000"/>
                </a:solidFill>
              </a:rPr>
              <a:t>Populations</a:t>
            </a:r>
            <a:endParaRPr lang="en-US" sz="1200" dirty="0">
              <a:solidFill>
                <a:srgbClr val="000000"/>
              </a:solidFill>
            </a:endParaRPr>
          </a:p>
        </p:txBody>
      </p:sp>
      <p:sp>
        <p:nvSpPr>
          <p:cNvPr id="33" name="Rounded Rectangle 32"/>
          <p:cNvSpPr/>
          <p:nvPr/>
        </p:nvSpPr>
        <p:spPr>
          <a:xfrm>
            <a:off x="1988251" y="1243261"/>
            <a:ext cx="1109438"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a:solidFill>
                  <a:srgbClr val="000000"/>
                </a:solidFill>
              </a:rPr>
              <a:t>Individuals</a:t>
            </a:r>
          </a:p>
        </p:txBody>
      </p:sp>
      <p:sp>
        <p:nvSpPr>
          <p:cNvPr id="34" name="Rounded Rectangle 33"/>
          <p:cNvSpPr/>
          <p:nvPr/>
        </p:nvSpPr>
        <p:spPr>
          <a:xfrm>
            <a:off x="6980721" y="1236536"/>
            <a:ext cx="1194779"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smtClean="0">
                <a:solidFill>
                  <a:srgbClr val="000000"/>
                </a:solidFill>
              </a:rPr>
              <a:t>Communities</a:t>
            </a:r>
            <a:endParaRPr lang="en-US" sz="1200" dirty="0">
              <a:solidFill>
                <a:srgbClr val="000000"/>
              </a:solidFill>
            </a:endParaRPr>
          </a:p>
        </p:txBody>
      </p:sp>
      <p:sp>
        <p:nvSpPr>
          <p:cNvPr id="35" name="Rounded Rectangle 34"/>
          <p:cNvSpPr/>
          <p:nvPr/>
        </p:nvSpPr>
        <p:spPr>
          <a:xfrm>
            <a:off x="8644877" y="1246925"/>
            <a:ext cx="1109438"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a:solidFill>
                  <a:srgbClr val="000000"/>
                </a:solidFill>
              </a:rPr>
              <a:t>Society</a:t>
            </a:r>
          </a:p>
        </p:txBody>
      </p:sp>
      <p:sp>
        <p:nvSpPr>
          <p:cNvPr id="36" name="Rounded Rectangle 35"/>
          <p:cNvSpPr/>
          <p:nvPr/>
        </p:nvSpPr>
        <p:spPr>
          <a:xfrm>
            <a:off x="366765" y="1243261"/>
            <a:ext cx="1194779" cy="576121"/>
          </a:xfrm>
          <a:prstGeom prst="roundRect">
            <a:avLst/>
          </a:prstGeom>
        </p:spPr>
        <p:style>
          <a:lnRef idx="1">
            <a:schemeClr val="accent3"/>
          </a:lnRef>
          <a:fillRef idx="2">
            <a:schemeClr val="accent3"/>
          </a:fillRef>
          <a:effectRef idx="1">
            <a:schemeClr val="accent3"/>
          </a:effectRef>
          <a:fontRef idx="minor">
            <a:schemeClr val="dk1"/>
          </a:fontRef>
        </p:style>
        <p:txBody>
          <a:bodyPr lIns="100840" tIns="50420" rIns="100840" bIns="50420" rtlCol="0" anchor="ctr"/>
          <a:lstStyle/>
          <a:p>
            <a:pPr algn="ctr"/>
            <a:r>
              <a:rPr lang="en-US" sz="1200" dirty="0">
                <a:solidFill>
                  <a:srgbClr val="000000"/>
                </a:solidFill>
              </a:rPr>
              <a:t>Environment</a:t>
            </a:r>
          </a:p>
        </p:txBody>
      </p:sp>
      <p:sp>
        <p:nvSpPr>
          <p:cNvPr id="37" name="Rounded Rectangle 36"/>
          <p:cNvSpPr/>
          <p:nvPr/>
        </p:nvSpPr>
        <p:spPr>
          <a:xfrm>
            <a:off x="8763546" y="3340306"/>
            <a:ext cx="1049699" cy="410487"/>
          </a:xfrm>
          <a:prstGeom prst="roundRect">
            <a:avLst/>
          </a:prstGeom>
          <a:solidFill>
            <a:srgbClr val="66FF99"/>
          </a:solidFill>
        </p:spPr>
        <p:style>
          <a:lnRef idx="1">
            <a:schemeClr val="accent6"/>
          </a:lnRef>
          <a:fillRef idx="2">
            <a:schemeClr val="accent6"/>
          </a:fillRef>
          <a:effectRef idx="1">
            <a:schemeClr val="accent6"/>
          </a:effectRef>
          <a:fontRef idx="minor">
            <a:schemeClr val="dk1"/>
          </a:fontRef>
        </p:style>
        <p:txBody>
          <a:bodyPr lIns="100840" tIns="50420" rIns="100840" bIns="50420" rtlCol="0" anchor="ctr"/>
          <a:lstStyle/>
          <a:p>
            <a:pPr algn="ctr"/>
            <a:r>
              <a:rPr lang="en-US" sz="1200" dirty="0">
                <a:solidFill>
                  <a:srgbClr val="000000"/>
                </a:solidFill>
              </a:rPr>
              <a:t>Fisheries</a:t>
            </a:r>
          </a:p>
        </p:txBody>
      </p:sp>
      <p:sp>
        <p:nvSpPr>
          <p:cNvPr id="38" name="Rounded Rectangle 37"/>
          <p:cNvSpPr/>
          <p:nvPr/>
        </p:nvSpPr>
        <p:spPr>
          <a:xfrm>
            <a:off x="8763546" y="3983958"/>
            <a:ext cx="1049699" cy="617273"/>
          </a:xfrm>
          <a:prstGeom prst="roundRect">
            <a:avLst/>
          </a:prstGeom>
          <a:solidFill>
            <a:srgbClr val="66FF99"/>
          </a:solidFill>
        </p:spPr>
        <p:style>
          <a:lnRef idx="1">
            <a:schemeClr val="accent6"/>
          </a:lnRef>
          <a:fillRef idx="2">
            <a:schemeClr val="accent6"/>
          </a:fillRef>
          <a:effectRef idx="1">
            <a:schemeClr val="accent6"/>
          </a:effectRef>
          <a:fontRef idx="minor">
            <a:schemeClr val="dk1"/>
          </a:fontRef>
        </p:style>
        <p:txBody>
          <a:bodyPr lIns="100840" tIns="50420" rIns="100840" bIns="50420" rtlCol="0" anchor="ctr"/>
          <a:lstStyle/>
          <a:p>
            <a:pPr algn="ctr"/>
            <a:r>
              <a:rPr lang="en-US" sz="1200" dirty="0">
                <a:solidFill>
                  <a:srgbClr val="000000"/>
                </a:solidFill>
              </a:rPr>
              <a:t>Other </a:t>
            </a:r>
          </a:p>
          <a:p>
            <a:pPr algn="ctr"/>
            <a:r>
              <a:rPr lang="en-US" sz="1200" dirty="0">
                <a:solidFill>
                  <a:srgbClr val="000000"/>
                </a:solidFill>
              </a:rPr>
              <a:t>Ecosystem</a:t>
            </a:r>
          </a:p>
          <a:p>
            <a:pPr algn="ctr"/>
            <a:r>
              <a:rPr lang="en-US" sz="1200" dirty="0">
                <a:solidFill>
                  <a:srgbClr val="000000"/>
                </a:solidFill>
              </a:rPr>
              <a:t>Services</a:t>
            </a:r>
          </a:p>
        </p:txBody>
      </p:sp>
      <p:sp>
        <p:nvSpPr>
          <p:cNvPr id="39" name="Rounded Rectangle 38"/>
          <p:cNvSpPr/>
          <p:nvPr/>
        </p:nvSpPr>
        <p:spPr>
          <a:xfrm>
            <a:off x="7010590" y="4927973"/>
            <a:ext cx="1109438" cy="493818"/>
          </a:xfrm>
          <a:prstGeom prst="roundRect">
            <a:avLst/>
          </a:prstGeom>
        </p:spPr>
        <p:style>
          <a:lnRef idx="1">
            <a:schemeClr val="accent4"/>
          </a:lnRef>
          <a:fillRef idx="2">
            <a:schemeClr val="accent4"/>
          </a:fillRef>
          <a:effectRef idx="1">
            <a:schemeClr val="accent4"/>
          </a:effectRef>
          <a:fontRef idx="minor">
            <a:schemeClr val="dk1"/>
          </a:fontRef>
        </p:style>
        <p:txBody>
          <a:bodyPr lIns="100840" tIns="50420" rIns="100840" bIns="50420" rtlCol="0" anchor="ctr"/>
          <a:lstStyle/>
          <a:p>
            <a:pPr algn="ctr"/>
            <a:r>
              <a:rPr lang="en-US" sz="1200" dirty="0">
                <a:solidFill>
                  <a:srgbClr val="000000"/>
                </a:solidFill>
              </a:rPr>
              <a:t>Productivity</a:t>
            </a:r>
          </a:p>
        </p:txBody>
      </p:sp>
      <p:cxnSp>
        <p:nvCxnSpPr>
          <p:cNvPr id="4" name="Straight Arrow Connector 3"/>
          <p:cNvCxnSpPr>
            <a:stCxn id="13" idx="3"/>
          </p:cNvCxnSpPr>
          <p:nvPr/>
        </p:nvCxnSpPr>
        <p:spPr>
          <a:xfrm>
            <a:off x="1548744" y="2483090"/>
            <a:ext cx="401104" cy="18723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7" idx="3"/>
          </p:cNvCxnSpPr>
          <p:nvPr/>
        </p:nvCxnSpPr>
        <p:spPr>
          <a:xfrm flipV="1">
            <a:off x="1548744" y="2922294"/>
            <a:ext cx="384036" cy="218103"/>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6" idx="3"/>
          </p:cNvCxnSpPr>
          <p:nvPr/>
        </p:nvCxnSpPr>
        <p:spPr>
          <a:xfrm flipV="1">
            <a:off x="1548743" y="3031346"/>
            <a:ext cx="426707" cy="73867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2454429" y="3125994"/>
            <a:ext cx="151481" cy="3909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44" name="Down Arrow 43"/>
          <p:cNvSpPr/>
          <p:nvPr/>
        </p:nvSpPr>
        <p:spPr>
          <a:xfrm>
            <a:off x="2454427" y="4488697"/>
            <a:ext cx="151481" cy="3909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49" name="Down Arrow 48"/>
          <p:cNvSpPr/>
          <p:nvPr/>
        </p:nvSpPr>
        <p:spPr>
          <a:xfrm rot="-8760000">
            <a:off x="3517679" y="3882917"/>
            <a:ext cx="151481" cy="118516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1" name="Down Arrow 50"/>
          <p:cNvSpPr/>
          <p:nvPr/>
        </p:nvSpPr>
        <p:spPr>
          <a:xfrm rot="7260000">
            <a:off x="3285546" y="2701382"/>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2" name="Down Arrow 51"/>
          <p:cNvSpPr/>
          <p:nvPr/>
        </p:nvSpPr>
        <p:spPr>
          <a:xfrm rot="16200000">
            <a:off x="4942693" y="319799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3" name="Down Arrow 52"/>
          <p:cNvSpPr/>
          <p:nvPr/>
        </p:nvSpPr>
        <p:spPr>
          <a:xfrm>
            <a:off x="5774207" y="3887297"/>
            <a:ext cx="151481" cy="24690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4" name="Rectangle 53"/>
          <p:cNvSpPr/>
          <p:nvPr/>
        </p:nvSpPr>
        <p:spPr bwMode="auto">
          <a:xfrm>
            <a:off x="6491818" y="2857500"/>
            <a:ext cx="50800" cy="2387600"/>
          </a:xfrm>
          <a:prstGeom prst="rect">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sp>
        <p:nvSpPr>
          <p:cNvPr id="56" name="Down Arrow 55"/>
          <p:cNvSpPr/>
          <p:nvPr/>
        </p:nvSpPr>
        <p:spPr>
          <a:xfrm rot="16200000">
            <a:off x="6658782" y="364884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7" name="Down Arrow 56"/>
          <p:cNvSpPr/>
          <p:nvPr/>
        </p:nvSpPr>
        <p:spPr>
          <a:xfrm rot="16200000">
            <a:off x="6658782" y="283604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8" name="Down Arrow 57"/>
          <p:cNvSpPr/>
          <p:nvPr/>
        </p:nvSpPr>
        <p:spPr>
          <a:xfrm rot="16200000">
            <a:off x="6658782" y="432194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59" name="Down Arrow 58"/>
          <p:cNvSpPr/>
          <p:nvPr/>
        </p:nvSpPr>
        <p:spPr>
          <a:xfrm rot="16200000">
            <a:off x="6658782" y="4960118"/>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60" name="Rectangle 59"/>
          <p:cNvSpPr/>
          <p:nvPr/>
        </p:nvSpPr>
        <p:spPr bwMode="auto">
          <a:xfrm>
            <a:off x="8238068" y="2882900"/>
            <a:ext cx="50800" cy="2387600"/>
          </a:xfrm>
          <a:prstGeom prst="rect">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sp>
        <p:nvSpPr>
          <p:cNvPr id="61" name="Down Arrow 60"/>
          <p:cNvSpPr/>
          <p:nvPr/>
        </p:nvSpPr>
        <p:spPr>
          <a:xfrm rot="16200000">
            <a:off x="8398682" y="337579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sp>
        <p:nvSpPr>
          <p:cNvPr id="63" name="Down Arrow 62"/>
          <p:cNvSpPr/>
          <p:nvPr/>
        </p:nvSpPr>
        <p:spPr>
          <a:xfrm rot="16200000">
            <a:off x="8392332" y="4125093"/>
            <a:ext cx="146088" cy="40537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rtlCol="0" anchor="ctr"/>
          <a:lstStyle/>
          <a:p>
            <a:pPr algn="ctr"/>
            <a:endParaRPr lang="en-US" sz="1200">
              <a:solidFill>
                <a:srgbClr val="000000"/>
              </a:solidFill>
            </a:endParaRPr>
          </a:p>
        </p:txBody>
      </p:sp>
      <p:cxnSp>
        <p:nvCxnSpPr>
          <p:cNvPr id="42" name="Straight Connector 6"/>
          <p:cNvCxnSpPr>
            <a:cxnSpLocks noChangeShapeType="1"/>
          </p:cNvCxnSpPr>
          <p:nvPr/>
        </p:nvCxnSpPr>
        <p:spPr bwMode="auto">
          <a:xfrm>
            <a:off x="531504" y="916896"/>
            <a:ext cx="9067800" cy="1587"/>
          </a:xfrm>
          <a:prstGeom prst="line">
            <a:avLst/>
          </a:prstGeom>
          <a:noFill/>
          <a:ln w="12700" algn="ctr">
            <a:solidFill>
              <a:srgbClr val="C00000"/>
            </a:solidFill>
            <a:round/>
            <a:headEnd/>
            <a:tailEnd/>
          </a:ln>
        </p:spPr>
      </p:cxnSp>
      <p:sp>
        <p:nvSpPr>
          <p:cNvPr id="43" name="TextBox 42"/>
          <p:cNvSpPr txBox="1"/>
          <p:nvPr/>
        </p:nvSpPr>
        <p:spPr>
          <a:xfrm rot="18236256">
            <a:off x="2878822" y="4215796"/>
            <a:ext cx="1043162" cy="307777"/>
          </a:xfrm>
          <a:prstGeom prst="rect">
            <a:avLst/>
          </a:prstGeom>
          <a:noFill/>
        </p:spPr>
        <p:txBody>
          <a:bodyPr wrap="none" rtlCol="0">
            <a:spAutoFit/>
          </a:bodyPr>
          <a:lstStyle/>
          <a:p>
            <a:r>
              <a:rPr lang="en-US" dirty="0" smtClean="0">
                <a:solidFill>
                  <a:srgbClr val="FFFFFF"/>
                </a:solidFill>
              </a:rPr>
              <a:t>Adaptation</a:t>
            </a:r>
            <a:endParaRPr lang="en-US" dirty="0">
              <a:solidFill>
                <a:srgbClr val="FFFFFF"/>
              </a:solidFill>
            </a:endParaRPr>
          </a:p>
        </p:txBody>
      </p:sp>
    </p:spTree>
    <p:extLst>
      <p:ext uri="{BB962C8B-B14F-4D97-AF65-F5344CB8AC3E}">
        <p14:creationId xmlns:p14="http://schemas.microsoft.com/office/powerpoint/2010/main" val="333335272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lum bright="6000" contrast="23000"/>
          </a:blip>
          <a:stretch>
            <a:fillRect/>
          </a:stretch>
        </p:blipFill>
        <p:spPr>
          <a:xfrm>
            <a:off x="5121275" y="5525028"/>
            <a:ext cx="3147219" cy="2098146"/>
          </a:xfrm>
          <a:prstGeom prst="rect">
            <a:avLst/>
          </a:prstGeom>
        </p:spPr>
      </p:pic>
      <p:pic>
        <p:nvPicPr>
          <p:cNvPr id="15" name="Picture 14" descr="DSCN7161-davidson paragorgia 2.jpg"/>
          <p:cNvPicPr>
            <a:picLocks noChangeAspect="1"/>
          </p:cNvPicPr>
          <p:nvPr/>
        </p:nvPicPr>
        <p:blipFill>
          <a:blip r:embed="rId4" cstate="print">
            <a:lum bright="4000" contrast="20000"/>
          </a:blip>
          <a:stretch>
            <a:fillRect/>
          </a:stretch>
        </p:blipFill>
        <p:spPr>
          <a:xfrm>
            <a:off x="7734299" y="5520426"/>
            <a:ext cx="2514601" cy="1885951"/>
          </a:xfrm>
          <a:prstGeom prst="rect">
            <a:avLst/>
          </a:prstGeom>
        </p:spPr>
      </p:pic>
      <p:pic>
        <p:nvPicPr>
          <p:cNvPr id="7172" name="Picture 9" descr="asteronyx.jpg"/>
          <p:cNvPicPr>
            <a:picLocks noChangeAspect="1"/>
          </p:cNvPicPr>
          <p:nvPr/>
        </p:nvPicPr>
        <p:blipFill>
          <a:blip r:embed="rId5" cstate="print"/>
          <a:srcRect/>
          <a:stretch>
            <a:fillRect/>
          </a:stretch>
        </p:blipFill>
        <p:spPr bwMode="auto">
          <a:xfrm>
            <a:off x="2451100" y="5507082"/>
            <a:ext cx="2859088" cy="1930355"/>
          </a:xfrm>
          <a:prstGeom prst="rect">
            <a:avLst/>
          </a:prstGeom>
          <a:noFill/>
          <a:ln w="9525">
            <a:noFill/>
            <a:miter lim="800000"/>
            <a:headEnd/>
            <a:tailEnd/>
          </a:ln>
        </p:spPr>
      </p:pic>
      <p:sp>
        <p:nvSpPr>
          <p:cNvPr id="7173" name="Text Box 2"/>
          <p:cNvSpPr txBox="1">
            <a:spLocks noChangeArrowheads="1"/>
          </p:cNvSpPr>
          <p:nvPr/>
        </p:nvSpPr>
        <p:spPr bwMode="auto">
          <a:xfrm>
            <a:off x="240239" y="1093805"/>
            <a:ext cx="4343400" cy="4351217"/>
          </a:xfrm>
          <a:prstGeom prst="rect">
            <a:avLst/>
          </a:prstGeom>
          <a:noFill/>
          <a:ln w="9525">
            <a:noFill/>
            <a:miter lim="800000"/>
            <a:headEnd/>
            <a:tailEnd/>
          </a:ln>
        </p:spPr>
        <p:txBody>
          <a:bodyPr lIns="102898" tIns="51448" rIns="102898" bIns="51448">
            <a:spAutoFit/>
          </a:bodyPr>
          <a:lstStyle/>
          <a:p>
            <a:pPr marL="514350" indent="-514350" defTabSz="1028700" eaLnBrk="0" hangingPunct="0">
              <a:buFont typeface="Arial" pitchFamily="34" charset="0"/>
              <a:buChar char="•"/>
            </a:pPr>
            <a:r>
              <a:rPr lang="en-US" altLang="en-US" sz="2800" i="1" dirty="0" smtClean="0">
                <a:solidFill>
                  <a:srgbClr val="FFFFFF"/>
                </a:solidFill>
                <a:latin typeface="Comic Sans MS" pitchFamily="66" charset="0"/>
                <a:cs typeface="Arial" pitchFamily="34" charset="0"/>
              </a:rPr>
              <a:t>Photosynthesis</a:t>
            </a:r>
            <a:br>
              <a:rPr lang="en-US" altLang="en-US" sz="2800" i="1" dirty="0" smtClean="0">
                <a:solidFill>
                  <a:srgbClr val="FFFFFF"/>
                </a:solidFill>
                <a:latin typeface="Comic Sans MS" pitchFamily="66" charset="0"/>
                <a:cs typeface="Arial" pitchFamily="34" charset="0"/>
              </a:rPr>
            </a:br>
            <a:endParaRPr lang="en-US" altLang="en-US" sz="2800" i="1" dirty="0" smtClean="0">
              <a:solidFill>
                <a:srgbClr val="FFFFFF"/>
              </a:solidFill>
              <a:latin typeface="Comic Sans MS" pitchFamily="66" charset="0"/>
              <a:cs typeface="Arial" pitchFamily="34" charset="0"/>
            </a:endParaRPr>
          </a:p>
          <a:p>
            <a:pPr marL="514350" indent="-514350" defTabSz="1028700" eaLnBrk="0" hangingPunct="0">
              <a:buFont typeface="Arial" pitchFamily="34" charset="0"/>
              <a:buChar char="•"/>
            </a:pPr>
            <a:r>
              <a:rPr lang="en-US" altLang="en-US" sz="2800" i="1" dirty="0" smtClean="0">
                <a:solidFill>
                  <a:srgbClr val="FFFFFF"/>
                </a:solidFill>
                <a:latin typeface="Comic Sans MS" pitchFamily="66" charset="0"/>
                <a:cs typeface="Arial" pitchFamily="34" charset="0"/>
              </a:rPr>
              <a:t>Calcification</a:t>
            </a:r>
            <a:r>
              <a:rPr lang="en-US" altLang="en-US" sz="2400" dirty="0" smtClean="0">
                <a:solidFill>
                  <a:srgbClr val="FFFFFF"/>
                </a:solidFill>
                <a:latin typeface="Comic Sans MS" pitchFamily="66" charset="0"/>
                <a:cs typeface="Arial" pitchFamily="34" charset="0"/>
              </a:rPr>
              <a:t/>
            </a:r>
            <a:br>
              <a:rPr lang="en-US" altLang="en-US" sz="2400" dirty="0" smtClean="0">
                <a:solidFill>
                  <a:srgbClr val="FFFFFF"/>
                </a:solidFill>
                <a:latin typeface="Comic Sans MS" pitchFamily="66" charset="0"/>
                <a:cs typeface="Arial" pitchFamily="34" charset="0"/>
              </a:rPr>
            </a:br>
            <a:endParaRPr lang="en-US" altLang="en-US" sz="2800" dirty="0" smtClean="0">
              <a:solidFill>
                <a:srgbClr val="FFFFFF"/>
              </a:solidFill>
              <a:latin typeface="Comic Sans MS" pitchFamily="66" charset="0"/>
              <a:cs typeface="Arial" pitchFamily="34" charset="0"/>
            </a:endParaRPr>
          </a:p>
          <a:p>
            <a:pPr marL="514350" indent="-514350" defTabSz="1028700" eaLnBrk="0" hangingPunct="0">
              <a:buFont typeface="Arial" pitchFamily="34" charset="0"/>
              <a:buChar char="•"/>
            </a:pPr>
            <a:r>
              <a:rPr lang="en-US" altLang="en-US" sz="2800" i="1" dirty="0" smtClean="0">
                <a:solidFill>
                  <a:srgbClr val="FFFFFF"/>
                </a:solidFill>
                <a:latin typeface="Comic Sans MS" pitchFamily="66" charset="0"/>
                <a:cs typeface="Arial" pitchFamily="34" charset="0"/>
              </a:rPr>
              <a:t>Respiration</a:t>
            </a:r>
            <a:br>
              <a:rPr lang="en-US" altLang="en-US" sz="2800" i="1" dirty="0" smtClean="0">
                <a:solidFill>
                  <a:srgbClr val="FFFFFF"/>
                </a:solidFill>
                <a:latin typeface="Comic Sans MS" pitchFamily="66" charset="0"/>
                <a:cs typeface="Arial" pitchFamily="34" charset="0"/>
              </a:rPr>
            </a:br>
            <a:endParaRPr lang="en-US" altLang="en-US" sz="2800" i="1" dirty="0" smtClean="0">
              <a:solidFill>
                <a:srgbClr val="FFFFFF"/>
              </a:solidFill>
              <a:latin typeface="Comic Sans MS" pitchFamily="66" charset="0"/>
              <a:cs typeface="Arial" pitchFamily="34" charset="0"/>
            </a:endParaRPr>
          </a:p>
          <a:p>
            <a:pPr marL="514350" indent="-514350" defTabSz="1028700" eaLnBrk="0" hangingPunct="0">
              <a:buFont typeface="Arial" pitchFamily="34" charset="0"/>
              <a:buChar char="•"/>
            </a:pPr>
            <a:r>
              <a:rPr lang="en-US" altLang="en-US" sz="2800" i="1" dirty="0" smtClean="0">
                <a:solidFill>
                  <a:srgbClr val="FFFFFF"/>
                </a:solidFill>
                <a:latin typeface="Comic Sans MS" pitchFamily="66" charset="0"/>
                <a:cs typeface="Arial" pitchFamily="34" charset="0"/>
              </a:rPr>
              <a:t>Acid – Base Balance</a:t>
            </a:r>
            <a:br>
              <a:rPr lang="en-US" altLang="en-US" sz="2800" i="1" dirty="0" smtClean="0">
                <a:solidFill>
                  <a:srgbClr val="FFFFFF"/>
                </a:solidFill>
                <a:latin typeface="Comic Sans MS" pitchFamily="66" charset="0"/>
                <a:cs typeface="Arial" pitchFamily="34" charset="0"/>
              </a:rPr>
            </a:br>
            <a:endParaRPr lang="en-US" altLang="en-US" sz="2400" i="1" dirty="0" smtClean="0">
              <a:solidFill>
                <a:srgbClr val="FFFFFF"/>
              </a:solidFill>
              <a:latin typeface="Comic Sans MS" pitchFamily="66" charset="0"/>
              <a:cs typeface="Arial" pitchFamily="34" charset="0"/>
            </a:endParaRPr>
          </a:p>
          <a:p>
            <a:pPr marL="514350" indent="-514350" defTabSz="1028700" eaLnBrk="0" hangingPunct="0">
              <a:buFont typeface="Arial" pitchFamily="34" charset="0"/>
              <a:buChar char="•"/>
            </a:pPr>
            <a:r>
              <a:rPr lang="en-US" altLang="en-US" sz="2800" i="1" dirty="0" smtClean="0">
                <a:solidFill>
                  <a:srgbClr val="FFFFFF"/>
                </a:solidFill>
                <a:latin typeface="Comic Sans MS" pitchFamily="66" charset="0"/>
                <a:cs typeface="Arial" pitchFamily="34" charset="0"/>
              </a:rPr>
              <a:t>Metabolic Rate</a:t>
            </a:r>
            <a:r>
              <a:rPr lang="en-US" altLang="en-US" sz="2400" i="1" dirty="0" smtClean="0">
                <a:solidFill>
                  <a:srgbClr val="FFFFFF"/>
                </a:solidFill>
                <a:latin typeface="Comic Sans MS" pitchFamily="66" charset="0"/>
                <a:cs typeface="Arial" pitchFamily="34" charset="0"/>
              </a:rPr>
              <a:t/>
            </a:r>
            <a:br>
              <a:rPr lang="en-US" altLang="en-US" sz="2400" i="1" dirty="0" smtClean="0">
                <a:solidFill>
                  <a:srgbClr val="FFFFFF"/>
                </a:solidFill>
                <a:latin typeface="Comic Sans MS" pitchFamily="66" charset="0"/>
                <a:cs typeface="Arial" pitchFamily="34" charset="0"/>
              </a:rPr>
            </a:br>
            <a:endParaRPr lang="en-US" altLang="en-US" sz="2800" dirty="0">
              <a:solidFill>
                <a:srgbClr val="FFFFFF"/>
              </a:solidFill>
              <a:latin typeface="Comic Sans MS" pitchFamily="66" charset="0"/>
              <a:cs typeface="Arial" pitchFamily="34" charset="0"/>
            </a:endParaRPr>
          </a:p>
        </p:txBody>
      </p:sp>
      <p:sp>
        <p:nvSpPr>
          <p:cNvPr id="7174" name="Rectangle 15"/>
          <p:cNvSpPr>
            <a:spLocks noChangeArrowheads="1"/>
          </p:cNvSpPr>
          <p:nvPr/>
        </p:nvSpPr>
        <p:spPr bwMode="auto">
          <a:xfrm>
            <a:off x="471488" y="-9525"/>
            <a:ext cx="9220200" cy="741363"/>
          </a:xfrm>
          <a:prstGeom prst="rect">
            <a:avLst/>
          </a:prstGeom>
          <a:noFill/>
          <a:ln w="9525">
            <a:noFill/>
            <a:miter lim="800000"/>
            <a:headEnd/>
            <a:tailEnd/>
          </a:ln>
        </p:spPr>
        <p:txBody>
          <a:bodyPr lIns="102898" tIns="51448" rIns="102898" bIns="51448" anchor="ctr"/>
          <a:lstStyle/>
          <a:p>
            <a:pPr algn="ctr" defTabSz="1028700" eaLnBrk="0" hangingPunct="0"/>
            <a:r>
              <a:rPr lang="en-US" altLang="en-US" sz="3200" dirty="0">
                <a:solidFill>
                  <a:srgbClr val="FFFF00"/>
                </a:solidFill>
                <a:latin typeface="Comic Sans MS" pitchFamily="66" charset="0"/>
                <a:cs typeface="Arial" pitchFamily="34" charset="0"/>
              </a:rPr>
              <a:t>Physiological </a:t>
            </a:r>
            <a:r>
              <a:rPr lang="en-US" altLang="en-US" sz="3200" dirty="0" smtClean="0">
                <a:solidFill>
                  <a:srgbClr val="FFFF00"/>
                </a:solidFill>
                <a:latin typeface="Comic Sans MS" pitchFamily="66" charset="0"/>
                <a:cs typeface="Arial" pitchFamily="34" charset="0"/>
              </a:rPr>
              <a:t>processes affected by high </a:t>
            </a:r>
            <a:r>
              <a:rPr lang="en-US" altLang="en-US" sz="3200" dirty="0">
                <a:solidFill>
                  <a:srgbClr val="FFFF00"/>
                </a:solidFill>
                <a:latin typeface="Comic Sans MS" pitchFamily="66" charset="0"/>
                <a:cs typeface="Arial" pitchFamily="34" charset="0"/>
              </a:rPr>
              <a:t>CO</a:t>
            </a:r>
            <a:r>
              <a:rPr lang="en-US" altLang="en-US" sz="3200" baseline="-25000" dirty="0">
                <a:solidFill>
                  <a:srgbClr val="FFFF00"/>
                </a:solidFill>
                <a:latin typeface="Comic Sans MS" pitchFamily="66" charset="0"/>
                <a:cs typeface="Arial" pitchFamily="34" charset="0"/>
              </a:rPr>
              <a:t>2</a:t>
            </a:r>
          </a:p>
        </p:txBody>
      </p:sp>
      <p:sp>
        <p:nvSpPr>
          <p:cNvPr id="7175" name="Text Box 39"/>
          <p:cNvSpPr txBox="1">
            <a:spLocks noChangeArrowheads="1"/>
          </p:cNvSpPr>
          <p:nvPr/>
        </p:nvSpPr>
        <p:spPr bwMode="auto">
          <a:xfrm>
            <a:off x="8699085" y="4852775"/>
            <a:ext cx="1297134" cy="261600"/>
          </a:xfrm>
          <a:prstGeom prst="rect">
            <a:avLst/>
          </a:prstGeom>
          <a:noFill/>
          <a:ln w="9525">
            <a:noFill/>
            <a:miter lim="800000"/>
            <a:headEnd/>
            <a:tailEnd/>
          </a:ln>
        </p:spPr>
        <p:txBody>
          <a:bodyPr wrap="none" lIns="91432" tIns="45715" rIns="91432" bIns="45715">
            <a:spAutoFit/>
          </a:bodyPr>
          <a:lstStyle/>
          <a:p>
            <a:pPr defTabSz="1028700" eaLnBrk="0" hangingPunct="0"/>
            <a:r>
              <a:rPr lang="en-US" sz="1100" dirty="0" smtClean="0">
                <a:solidFill>
                  <a:srgbClr val="FFFFFF"/>
                </a:solidFill>
              </a:rPr>
              <a:t>Deep-sea </a:t>
            </a:r>
            <a:r>
              <a:rPr lang="en-US" sz="1100" dirty="0" err="1" smtClean="0">
                <a:solidFill>
                  <a:srgbClr val="FFFFFF"/>
                </a:solidFill>
              </a:rPr>
              <a:t>seastar</a:t>
            </a:r>
            <a:endParaRPr lang="en-US" sz="1100" dirty="0">
              <a:solidFill>
                <a:srgbClr val="FFFFFF"/>
              </a:solidFill>
            </a:endParaRPr>
          </a:p>
        </p:txBody>
      </p:sp>
      <p:cxnSp>
        <p:nvCxnSpPr>
          <p:cNvPr id="7178" name="Straight Connector 20"/>
          <p:cNvCxnSpPr>
            <a:cxnSpLocks noChangeShapeType="1"/>
          </p:cNvCxnSpPr>
          <p:nvPr/>
        </p:nvCxnSpPr>
        <p:spPr bwMode="auto">
          <a:xfrm>
            <a:off x="547688" y="731838"/>
            <a:ext cx="9067800" cy="1587"/>
          </a:xfrm>
          <a:prstGeom prst="line">
            <a:avLst/>
          </a:prstGeom>
          <a:noFill/>
          <a:ln w="9525" algn="ctr">
            <a:solidFill>
              <a:srgbClr val="000000"/>
            </a:solidFill>
            <a:round/>
            <a:headEnd/>
            <a:tailEnd/>
          </a:ln>
        </p:spPr>
      </p:cxnSp>
      <p:cxnSp>
        <p:nvCxnSpPr>
          <p:cNvPr id="12" name="Straight Connector 6"/>
          <p:cNvCxnSpPr>
            <a:cxnSpLocks noChangeShapeType="1"/>
          </p:cNvCxnSpPr>
          <p:nvPr/>
        </p:nvCxnSpPr>
        <p:spPr bwMode="auto">
          <a:xfrm>
            <a:off x="580057" y="748023"/>
            <a:ext cx="9067800" cy="1587"/>
          </a:xfrm>
          <a:prstGeom prst="line">
            <a:avLst/>
          </a:prstGeom>
          <a:noFill/>
          <a:ln w="12700" algn="ctr">
            <a:solidFill>
              <a:srgbClr val="C00000"/>
            </a:solidFill>
            <a:round/>
            <a:headEnd/>
            <a:tailEnd/>
          </a:ln>
        </p:spPr>
      </p:cxnSp>
      <p:pic>
        <p:nvPicPr>
          <p:cNvPr id="16" name="Picture 15"/>
          <p:cNvPicPr>
            <a:picLocks noChangeAspect="1"/>
          </p:cNvPicPr>
          <p:nvPr/>
        </p:nvPicPr>
        <p:blipFill>
          <a:blip r:embed="rId6" cstate="print">
            <a:lum bright="8000" contrast="12000"/>
          </a:blip>
          <a:stretch>
            <a:fillRect/>
          </a:stretch>
        </p:blipFill>
        <p:spPr>
          <a:xfrm>
            <a:off x="-434532" y="5519738"/>
            <a:ext cx="2936432" cy="1919387"/>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rightnessContrast bright="11000" contrast="21000"/>
                    </a14:imgEffect>
                  </a14:imgLayer>
                </a14:imgProps>
              </a:ext>
              <a:ext uri="{28A0092B-C50C-407E-A947-70E740481C1C}">
                <a14:useLocalDpi xmlns:a14="http://schemas.microsoft.com/office/drawing/2010/main" val="0"/>
              </a:ext>
            </a:extLst>
          </a:blip>
          <a:stretch>
            <a:fillRect/>
          </a:stretch>
        </p:blipFill>
        <p:spPr>
          <a:xfrm>
            <a:off x="4493940" y="1093805"/>
            <a:ext cx="5517047" cy="3724006"/>
          </a:xfrm>
          <a:prstGeom prst="rect">
            <a:avLst/>
          </a:prstGeom>
        </p:spPr>
      </p:pic>
    </p:spTree>
    <p:extLst>
      <p:ext uri="{BB962C8B-B14F-4D97-AF65-F5344CB8AC3E}">
        <p14:creationId xmlns:p14="http://schemas.microsoft.com/office/powerpoint/2010/main" val="11688570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http://mww.mbari.org/itd/communications/photo_contest_2006/benthic/paduan-T876-octopus-600.jpg"/>
          <p:cNvPicPr>
            <a:picLocks noChangeAspect="1" noChangeArrowheads="1"/>
          </p:cNvPicPr>
          <p:nvPr/>
        </p:nvPicPr>
        <p:blipFill>
          <a:blip r:embed="rId4" cstate="print">
            <a:lum bright="6000" contrast="21000"/>
          </a:blip>
          <a:srcRect/>
          <a:stretch>
            <a:fillRect/>
          </a:stretch>
        </p:blipFill>
        <p:spPr bwMode="auto">
          <a:xfrm>
            <a:off x="777081" y="3770888"/>
            <a:ext cx="4304532" cy="3228399"/>
          </a:xfrm>
          <a:prstGeom prst="rect">
            <a:avLst/>
          </a:prstGeom>
          <a:noFill/>
          <a:ln>
            <a:noFill/>
          </a:ln>
        </p:spPr>
      </p:pic>
      <p:graphicFrame>
        <p:nvGraphicFramePr>
          <p:cNvPr id="1220631" name="Object 23"/>
          <p:cNvGraphicFramePr>
            <a:graphicFrameLocks noGrp="1" noChangeAspect="1"/>
          </p:cNvGraphicFramePr>
          <p:nvPr>
            <p:ph idx="1"/>
            <p:extLst>
              <p:ext uri="{D42A27DB-BD31-4B8C-83A1-F6EECF244321}">
                <p14:modId xmlns:p14="http://schemas.microsoft.com/office/powerpoint/2010/main" val="2793653282"/>
              </p:ext>
            </p:extLst>
          </p:nvPr>
        </p:nvGraphicFramePr>
        <p:xfrm>
          <a:off x="5733755" y="1587500"/>
          <a:ext cx="4384625" cy="5676900"/>
        </p:xfrm>
        <a:graphic>
          <a:graphicData uri="http://schemas.openxmlformats.org/presentationml/2006/ole">
            <mc:AlternateContent xmlns:mc="http://schemas.openxmlformats.org/markup-compatibility/2006">
              <mc:Choice xmlns:v="urn:schemas-microsoft-com:vml" Requires="v">
                <p:oleObj spid="_x0000_s2325557" name="SPW 10.0 Graph" r:id="rId5" imgW="5821070" imgH="7538314" progId="">
                  <p:embed/>
                </p:oleObj>
              </mc:Choice>
              <mc:Fallback>
                <p:oleObj name="SPW 10.0 Graph" r:id="rId5" imgW="5821070" imgH="7538314" progId="">
                  <p:embed/>
                  <p:pic>
                    <p:nvPicPr>
                      <p:cNvPr id="0" name="Picture 1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3755" y="1587500"/>
                        <a:ext cx="4384625" cy="5676900"/>
                      </a:xfrm>
                      <a:prstGeom prst="rect">
                        <a:avLst/>
                      </a:prstGeom>
                      <a:noFill/>
                      <a:ln>
                        <a:noFill/>
                      </a:ln>
                      <a:effectLst/>
                    </p:spPr>
                  </p:pic>
                </p:oleObj>
              </mc:Fallback>
            </mc:AlternateContent>
          </a:graphicData>
        </a:graphic>
      </p:graphicFrame>
      <p:sp>
        <p:nvSpPr>
          <p:cNvPr id="1220648" name="Freeform 40"/>
          <p:cNvSpPr>
            <a:spLocks/>
          </p:cNvSpPr>
          <p:nvPr/>
        </p:nvSpPr>
        <p:spPr bwMode="auto">
          <a:xfrm>
            <a:off x="7253288" y="2027237"/>
            <a:ext cx="2481262" cy="5105400"/>
          </a:xfrm>
          <a:custGeom>
            <a:avLst/>
            <a:gdLst/>
            <a:ahLst/>
            <a:cxnLst>
              <a:cxn ang="0">
                <a:pos x="12" y="103"/>
              </a:cxn>
              <a:cxn ang="0">
                <a:pos x="37" y="171"/>
              </a:cxn>
              <a:cxn ang="0">
                <a:pos x="81" y="308"/>
              </a:cxn>
              <a:cxn ang="0">
                <a:pos x="91" y="400"/>
              </a:cxn>
              <a:cxn ang="0">
                <a:pos x="96" y="583"/>
              </a:cxn>
              <a:cxn ang="0">
                <a:pos x="139" y="873"/>
              </a:cxn>
              <a:cxn ang="0">
                <a:pos x="254" y="1164"/>
              </a:cxn>
              <a:cxn ang="0">
                <a:pos x="350" y="1500"/>
              </a:cxn>
              <a:cxn ang="0">
                <a:pos x="384" y="1647"/>
              </a:cxn>
              <a:cxn ang="0">
                <a:pos x="463" y="2068"/>
              </a:cxn>
              <a:cxn ang="0">
                <a:pos x="494" y="2316"/>
              </a:cxn>
              <a:cxn ang="0">
                <a:pos x="511" y="2829"/>
              </a:cxn>
              <a:cxn ang="0">
                <a:pos x="516" y="3082"/>
              </a:cxn>
              <a:cxn ang="0">
                <a:pos x="526" y="3289"/>
              </a:cxn>
              <a:cxn ang="0">
                <a:pos x="613" y="3277"/>
              </a:cxn>
              <a:cxn ang="0">
                <a:pos x="638" y="3132"/>
              </a:cxn>
              <a:cxn ang="0">
                <a:pos x="714" y="2475"/>
              </a:cxn>
              <a:cxn ang="0">
                <a:pos x="738" y="2098"/>
              </a:cxn>
              <a:cxn ang="0">
                <a:pos x="783" y="1597"/>
              </a:cxn>
              <a:cxn ang="0">
                <a:pos x="710" y="1266"/>
              </a:cxn>
              <a:cxn ang="0">
                <a:pos x="690" y="1084"/>
              </a:cxn>
              <a:cxn ang="0">
                <a:pos x="667" y="841"/>
              </a:cxn>
              <a:cxn ang="0">
                <a:pos x="678" y="643"/>
              </a:cxn>
              <a:cxn ang="0">
                <a:pos x="763" y="508"/>
              </a:cxn>
              <a:cxn ang="0">
                <a:pos x="858" y="409"/>
              </a:cxn>
              <a:cxn ang="0">
                <a:pos x="1015" y="292"/>
              </a:cxn>
              <a:cxn ang="0">
                <a:pos x="1146" y="221"/>
              </a:cxn>
              <a:cxn ang="0">
                <a:pos x="1490" y="95"/>
              </a:cxn>
              <a:cxn ang="0">
                <a:pos x="1562" y="27"/>
              </a:cxn>
              <a:cxn ang="0">
                <a:pos x="1548" y="12"/>
              </a:cxn>
              <a:cxn ang="0">
                <a:pos x="1329" y="0"/>
              </a:cxn>
              <a:cxn ang="0">
                <a:pos x="430" y="3"/>
              </a:cxn>
              <a:cxn ang="0">
                <a:pos x="108" y="51"/>
              </a:cxn>
              <a:cxn ang="0">
                <a:pos x="12" y="103"/>
              </a:cxn>
            </a:cxnLst>
            <a:rect l="0" t="0" r="r" b="b"/>
            <a:pathLst>
              <a:path w="1562" h="3321">
                <a:moveTo>
                  <a:pt x="12" y="103"/>
                </a:moveTo>
                <a:cubicBezTo>
                  <a:pt x="0" y="127"/>
                  <a:pt x="20" y="147"/>
                  <a:pt x="37" y="171"/>
                </a:cubicBezTo>
                <a:cubicBezTo>
                  <a:pt x="51" y="205"/>
                  <a:pt x="75" y="269"/>
                  <a:pt x="81" y="308"/>
                </a:cubicBezTo>
                <a:cubicBezTo>
                  <a:pt x="87" y="347"/>
                  <a:pt x="89" y="354"/>
                  <a:pt x="91" y="400"/>
                </a:cubicBezTo>
                <a:lnTo>
                  <a:pt x="96" y="583"/>
                </a:lnTo>
                <a:cubicBezTo>
                  <a:pt x="104" y="662"/>
                  <a:pt x="113" y="776"/>
                  <a:pt x="139" y="873"/>
                </a:cubicBezTo>
                <a:cubicBezTo>
                  <a:pt x="163" y="969"/>
                  <a:pt x="219" y="1060"/>
                  <a:pt x="254" y="1164"/>
                </a:cubicBezTo>
                <a:lnTo>
                  <a:pt x="350" y="1500"/>
                </a:lnTo>
                <a:lnTo>
                  <a:pt x="384" y="1647"/>
                </a:lnTo>
                <a:lnTo>
                  <a:pt x="463" y="2068"/>
                </a:lnTo>
                <a:cubicBezTo>
                  <a:pt x="481" y="2179"/>
                  <a:pt x="486" y="2189"/>
                  <a:pt x="494" y="2316"/>
                </a:cubicBezTo>
                <a:cubicBezTo>
                  <a:pt x="505" y="2441"/>
                  <a:pt x="507" y="2701"/>
                  <a:pt x="511" y="2829"/>
                </a:cubicBezTo>
                <a:lnTo>
                  <a:pt x="516" y="3082"/>
                </a:lnTo>
                <a:cubicBezTo>
                  <a:pt x="518" y="3159"/>
                  <a:pt x="510" y="3257"/>
                  <a:pt x="526" y="3289"/>
                </a:cubicBezTo>
                <a:cubicBezTo>
                  <a:pt x="542" y="3321"/>
                  <a:pt x="594" y="3303"/>
                  <a:pt x="613" y="3277"/>
                </a:cubicBezTo>
                <a:cubicBezTo>
                  <a:pt x="616" y="3250"/>
                  <a:pt x="626" y="3265"/>
                  <a:pt x="638" y="3132"/>
                </a:cubicBezTo>
                <a:cubicBezTo>
                  <a:pt x="655" y="2911"/>
                  <a:pt x="697" y="2647"/>
                  <a:pt x="714" y="2475"/>
                </a:cubicBezTo>
                <a:cubicBezTo>
                  <a:pt x="729" y="2349"/>
                  <a:pt x="726" y="2244"/>
                  <a:pt x="738" y="2098"/>
                </a:cubicBezTo>
                <a:cubicBezTo>
                  <a:pt x="750" y="1952"/>
                  <a:pt x="798" y="1737"/>
                  <a:pt x="783" y="1597"/>
                </a:cubicBezTo>
                <a:cubicBezTo>
                  <a:pt x="742" y="1369"/>
                  <a:pt x="721" y="1333"/>
                  <a:pt x="710" y="1266"/>
                </a:cubicBezTo>
                <a:cubicBezTo>
                  <a:pt x="701" y="1205"/>
                  <a:pt x="690" y="1145"/>
                  <a:pt x="690" y="1084"/>
                </a:cubicBezTo>
                <a:cubicBezTo>
                  <a:pt x="683" y="1013"/>
                  <a:pt x="667" y="914"/>
                  <a:pt x="667" y="841"/>
                </a:cubicBezTo>
                <a:cubicBezTo>
                  <a:pt x="665" y="789"/>
                  <a:pt x="661" y="682"/>
                  <a:pt x="678" y="643"/>
                </a:cubicBezTo>
                <a:cubicBezTo>
                  <a:pt x="695" y="604"/>
                  <a:pt x="739" y="542"/>
                  <a:pt x="763" y="508"/>
                </a:cubicBezTo>
                <a:cubicBezTo>
                  <a:pt x="787" y="474"/>
                  <a:pt x="819" y="447"/>
                  <a:pt x="858" y="409"/>
                </a:cubicBezTo>
                <a:cubicBezTo>
                  <a:pt x="897" y="371"/>
                  <a:pt x="979" y="316"/>
                  <a:pt x="1015" y="292"/>
                </a:cubicBezTo>
                <a:cubicBezTo>
                  <a:pt x="1063" y="261"/>
                  <a:pt x="1107" y="238"/>
                  <a:pt x="1146" y="221"/>
                </a:cubicBezTo>
                <a:cubicBezTo>
                  <a:pt x="1225" y="188"/>
                  <a:pt x="1422" y="121"/>
                  <a:pt x="1490" y="95"/>
                </a:cubicBezTo>
                <a:cubicBezTo>
                  <a:pt x="1559" y="63"/>
                  <a:pt x="1552" y="41"/>
                  <a:pt x="1562" y="27"/>
                </a:cubicBezTo>
                <a:cubicBezTo>
                  <a:pt x="1547" y="0"/>
                  <a:pt x="1548" y="28"/>
                  <a:pt x="1548" y="12"/>
                </a:cubicBezTo>
                <a:cubicBezTo>
                  <a:pt x="1509" y="8"/>
                  <a:pt x="1529" y="1"/>
                  <a:pt x="1329" y="0"/>
                </a:cubicBezTo>
                <a:cubicBezTo>
                  <a:pt x="1329" y="0"/>
                  <a:pt x="430" y="3"/>
                  <a:pt x="430" y="3"/>
                </a:cubicBezTo>
                <a:cubicBezTo>
                  <a:pt x="430" y="3"/>
                  <a:pt x="178" y="34"/>
                  <a:pt x="108" y="51"/>
                </a:cubicBezTo>
                <a:cubicBezTo>
                  <a:pt x="38" y="68"/>
                  <a:pt x="32" y="92"/>
                  <a:pt x="12" y="103"/>
                </a:cubicBezTo>
                <a:close/>
              </a:path>
            </a:pathLst>
          </a:custGeom>
          <a:solidFill>
            <a:srgbClr val="E11FBC">
              <a:alpha val="27000"/>
            </a:srgbClr>
          </a:solidFill>
          <a:ln w="38100" cmpd="sng">
            <a:solidFill>
              <a:schemeClr val="tx1"/>
            </a:solidFill>
            <a:round/>
            <a:headEnd/>
            <a:tailEnd/>
          </a:ln>
          <a:effectLst/>
        </p:spPr>
        <p:txBody>
          <a:bodyPr/>
          <a:lstStyle/>
          <a:p>
            <a:endParaRPr lang="en-US"/>
          </a:p>
        </p:txBody>
      </p:sp>
      <p:sp>
        <p:nvSpPr>
          <p:cNvPr id="1220610" name="Rectangle 2"/>
          <p:cNvSpPr>
            <a:spLocks noGrp="1" noChangeArrowheads="1"/>
          </p:cNvSpPr>
          <p:nvPr>
            <p:ph type="title"/>
          </p:nvPr>
        </p:nvSpPr>
        <p:spPr bwMode="auto">
          <a:xfrm>
            <a:off x="396081" y="106363"/>
            <a:ext cx="9484518" cy="625475"/>
          </a:xfrm>
          <a:noFill/>
          <a:ln>
            <a:miter lim="800000"/>
            <a:headEnd/>
            <a:tailEnd/>
          </a:ln>
        </p:spPr>
        <p:txBody>
          <a:bodyPr vert="horz" wrap="square" lIns="102898" tIns="51448" rIns="102898" bIns="51448" numCol="1" anchor="t" anchorCtr="0" compatLnSpc="1">
            <a:prstTxWarp prst="textNoShape">
              <a:avLst/>
            </a:prstTxWarp>
          </a:bodyPr>
          <a:lstStyle/>
          <a:p>
            <a:r>
              <a:rPr lang="en-US" altLang="en-US" sz="2800" dirty="0">
                <a:solidFill>
                  <a:srgbClr val="FFFF66"/>
                </a:solidFill>
                <a:latin typeface="Comic Sans MS" pitchFamily="66" charset="0"/>
              </a:rPr>
              <a:t>Are CO</a:t>
            </a:r>
            <a:r>
              <a:rPr lang="en-US" altLang="en-US" sz="2800" baseline="-25000" dirty="0">
                <a:solidFill>
                  <a:srgbClr val="FFFF66"/>
                </a:solidFill>
                <a:latin typeface="Comic Sans MS" pitchFamily="66" charset="0"/>
              </a:rPr>
              <a:t>2</a:t>
            </a:r>
            <a:r>
              <a:rPr lang="en-US" altLang="en-US" sz="2800" dirty="0">
                <a:solidFill>
                  <a:srgbClr val="FFFF66"/>
                </a:solidFill>
                <a:latin typeface="Comic Sans MS" pitchFamily="66" charset="0"/>
              </a:rPr>
              <a:t>-related stresses severe for deep-sea animals?</a:t>
            </a:r>
          </a:p>
        </p:txBody>
      </p:sp>
      <p:sp>
        <p:nvSpPr>
          <p:cNvPr id="1220612" name="Text Box 4"/>
          <p:cNvSpPr txBox="1">
            <a:spLocks noChangeArrowheads="1"/>
          </p:cNvSpPr>
          <p:nvPr/>
        </p:nvSpPr>
        <p:spPr bwMode="auto">
          <a:xfrm>
            <a:off x="549275" y="1265238"/>
            <a:ext cx="4751388" cy="2689224"/>
          </a:xfrm>
          <a:prstGeom prst="rect">
            <a:avLst/>
          </a:prstGeom>
          <a:noFill/>
          <a:ln w="9525">
            <a:noFill/>
            <a:miter lim="800000"/>
            <a:headEnd/>
            <a:tailEnd/>
          </a:ln>
          <a:effectLst/>
        </p:spPr>
        <p:txBody>
          <a:bodyPr lIns="102898" tIns="51448" rIns="102898" bIns="51448">
            <a:spAutoFit/>
          </a:bodyPr>
          <a:lstStyle/>
          <a:p>
            <a:pPr marL="514350" indent="-514350" defTabSz="1028700">
              <a:buFontTx/>
              <a:buAutoNum type="arabicPeriod"/>
            </a:pPr>
            <a:r>
              <a:rPr lang="en-US" sz="2400" dirty="0">
                <a:solidFill>
                  <a:srgbClr val="FFFFFF"/>
                </a:solidFill>
                <a:latin typeface="Comic Sans MS" pitchFamily="66" charset="0"/>
              </a:rPr>
              <a:t>Reduced metabolic rates </a:t>
            </a:r>
          </a:p>
          <a:p>
            <a:pPr marL="514350" indent="-514350" defTabSz="1028700">
              <a:buFontTx/>
              <a:buAutoNum type="arabicPeriod"/>
            </a:pPr>
            <a:r>
              <a:rPr lang="en-US" sz="2400" dirty="0">
                <a:solidFill>
                  <a:srgbClr val="FFFFFF"/>
                </a:solidFill>
                <a:latin typeface="Comic Sans MS" pitchFamily="66" charset="0"/>
              </a:rPr>
              <a:t>Reduced enzyme function </a:t>
            </a:r>
            <a:endParaRPr lang="en-US" sz="2000" dirty="0">
              <a:solidFill>
                <a:srgbClr val="FFFFFF"/>
              </a:solidFill>
              <a:latin typeface="Comic Sans MS" pitchFamily="66" charset="0"/>
            </a:endParaRPr>
          </a:p>
          <a:p>
            <a:pPr marL="514350" indent="-514350" defTabSz="1028700">
              <a:buFontTx/>
              <a:buAutoNum type="arabicPeriod"/>
            </a:pPr>
            <a:r>
              <a:rPr lang="en-US" sz="2400" dirty="0">
                <a:solidFill>
                  <a:srgbClr val="FFFFFF"/>
                </a:solidFill>
                <a:latin typeface="Comic Sans MS" pitchFamily="66" charset="0"/>
              </a:rPr>
              <a:t>Evolved in highly stable deep-sea environment</a:t>
            </a:r>
          </a:p>
          <a:p>
            <a:pPr marL="514350" indent="-514350" defTabSz="1028700">
              <a:buFontTx/>
              <a:buAutoNum type="arabicPeriod"/>
            </a:pPr>
            <a:r>
              <a:rPr lang="en-US" sz="2400" dirty="0">
                <a:solidFill>
                  <a:srgbClr val="FFFFFF"/>
                </a:solidFill>
                <a:latin typeface="Comic Sans MS" pitchFamily="66" charset="0"/>
              </a:rPr>
              <a:t>Food-limited – </a:t>
            </a:r>
            <a:br>
              <a:rPr lang="en-US" sz="2400" dirty="0">
                <a:solidFill>
                  <a:srgbClr val="FFFFFF"/>
                </a:solidFill>
                <a:latin typeface="Comic Sans MS" pitchFamily="66" charset="0"/>
              </a:rPr>
            </a:br>
            <a:r>
              <a:rPr lang="en-US" sz="2400" dirty="0">
                <a:solidFill>
                  <a:srgbClr val="FFFFFF"/>
                </a:solidFill>
                <a:latin typeface="Comic Sans MS" pitchFamily="66" charset="0"/>
              </a:rPr>
              <a:t>   “Living on the edge”</a:t>
            </a:r>
            <a:br>
              <a:rPr lang="en-US" sz="2400" dirty="0">
                <a:solidFill>
                  <a:srgbClr val="FFFFFF"/>
                </a:solidFill>
                <a:latin typeface="Comic Sans MS" pitchFamily="66" charset="0"/>
              </a:rPr>
            </a:br>
            <a:endParaRPr lang="en-US" sz="2400" dirty="0">
              <a:solidFill>
                <a:srgbClr val="FFFFFF"/>
              </a:solidFill>
              <a:latin typeface="Comic Sans MS" pitchFamily="66" charset="0"/>
            </a:endParaRPr>
          </a:p>
        </p:txBody>
      </p:sp>
      <p:sp>
        <p:nvSpPr>
          <p:cNvPr id="1220613" name="Text Box 5"/>
          <p:cNvSpPr txBox="1">
            <a:spLocks noChangeArrowheads="1"/>
          </p:cNvSpPr>
          <p:nvPr/>
        </p:nvSpPr>
        <p:spPr bwMode="auto">
          <a:xfrm>
            <a:off x="414963" y="808037"/>
            <a:ext cx="2703682" cy="442455"/>
          </a:xfrm>
          <a:prstGeom prst="rect">
            <a:avLst/>
          </a:prstGeom>
          <a:noFill/>
          <a:ln w="9525">
            <a:noFill/>
            <a:miter lim="800000"/>
            <a:headEnd/>
            <a:tailEnd/>
          </a:ln>
          <a:effectLst/>
        </p:spPr>
        <p:txBody>
          <a:bodyPr wrap="none" lIns="102898" tIns="51448" rIns="102898" bIns="51448">
            <a:spAutoFit/>
          </a:bodyPr>
          <a:lstStyle/>
          <a:p>
            <a:pPr algn="r" defTabSz="1028700"/>
            <a:r>
              <a:rPr lang="en-US" sz="2200" b="1" dirty="0">
                <a:solidFill>
                  <a:srgbClr val="FF9933"/>
                </a:solidFill>
                <a:latin typeface="Comic Sans MS" pitchFamily="66" charset="0"/>
              </a:rPr>
              <a:t>Deep-Sea Animals</a:t>
            </a:r>
          </a:p>
        </p:txBody>
      </p:sp>
      <p:sp>
        <p:nvSpPr>
          <p:cNvPr id="1220626" name="Rectangle 18"/>
          <p:cNvSpPr>
            <a:spLocks noChangeArrowheads="1"/>
          </p:cNvSpPr>
          <p:nvPr/>
        </p:nvSpPr>
        <p:spPr bwMode="auto">
          <a:xfrm>
            <a:off x="396875" y="884238"/>
            <a:ext cx="4953000" cy="2514600"/>
          </a:xfrm>
          <a:prstGeom prst="rect">
            <a:avLst/>
          </a:prstGeom>
          <a:noFill/>
          <a:ln w="9525">
            <a:noFill/>
            <a:miter lim="800000"/>
            <a:headEnd/>
            <a:tailEnd/>
          </a:ln>
          <a:effectLst/>
        </p:spPr>
        <p:txBody>
          <a:bodyPr wrap="none" anchor="ctr"/>
          <a:lstStyle/>
          <a:p>
            <a:endParaRPr lang="en-US"/>
          </a:p>
        </p:txBody>
      </p:sp>
      <p:sp>
        <p:nvSpPr>
          <p:cNvPr id="1220630" name="Text Box 22"/>
          <p:cNvSpPr txBox="1">
            <a:spLocks noChangeArrowheads="1"/>
          </p:cNvSpPr>
          <p:nvPr/>
        </p:nvSpPr>
        <p:spPr bwMode="auto">
          <a:xfrm>
            <a:off x="700881" y="6751637"/>
            <a:ext cx="1677046" cy="307766"/>
          </a:xfrm>
          <a:prstGeom prst="rect">
            <a:avLst/>
          </a:prstGeom>
          <a:noFill/>
          <a:ln w="9525">
            <a:noFill/>
            <a:miter lim="800000"/>
            <a:headEnd/>
            <a:tailEnd/>
          </a:ln>
          <a:effectLst/>
        </p:spPr>
        <p:txBody>
          <a:bodyPr wrap="none" lIns="91432" tIns="45715" rIns="91432" bIns="45715">
            <a:spAutoFit/>
          </a:bodyPr>
          <a:lstStyle/>
          <a:p>
            <a:pPr defTabSz="1028700"/>
            <a:r>
              <a:rPr lang="en-US" dirty="0">
                <a:solidFill>
                  <a:srgbClr val="FFFFFF"/>
                </a:solidFill>
              </a:rPr>
              <a:t>Deep-sea </a:t>
            </a:r>
            <a:r>
              <a:rPr lang="en-US" dirty="0" smtClean="0">
                <a:solidFill>
                  <a:srgbClr val="FFFFFF"/>
                </a:solidFill>
              </a:rPr>
              <a:t>Octopus</a:t>
            </a:r>
            <a:endParaRPr lang="en-US" i="1" baseline="-25000" dirty="0">
              <a:solidFill>
                <a:srgbClr val="FFFFFF"/>
              </a:solidFill>
            </a:endParaRPr>
          </a:p>
        </p:txBody>
      </p:sp>
      <p:sp>
        <p:nvSpPr>
          <p:cNvPr id="1220633" name="Text Box 25"/>
          <p:cNvSpPr txBox="1">
            <a:spLocks noChangeArrowheads="1"/>
          </p:cNvSpPr>
          <p:nvPr/>
        </p:nvSpPr>
        <p:spPr bwMode="auto">
          <a:xfrm>
            <a:off x="5793898" y="872774"/>
            <a:ext cx="4235752" cy="400099"/>
          </a:xfrm>
          <a:prstGeom prst="rect">
            <a:avLst/>
          </a:prstGeom>
          <a:noFill/>
          <a:ln w="9525">
            <a:noFill/>
            <a:miter lim="800000"/>
            <a:headEnd/>
            <a:tailEnd/>
          </a:ln>
          <a:effectLst/>
        </p:spPr>
        <p:txBody>
          <a:bodyPr wrap="square" lIns="91432" tIns="45715" rIns="91432" bIns="45715">
            <a:spAutoFit/>
          </a:bodyPr>
          <a:lstStyle/>
          <a:p>
            <a:pPr algn="ctr" defTabSz="1028700"/>
            <a:r>
              <a:rPr lang="en-US" sz="2000" b="1" dirty="0">
                <a:solidFill>
                  <a:srgbClr val="FFC000"/>
                </a:solidFill>
              </a:rPr>
              <a:t>pH variation </a:t>
            </a:r>
            <a:r>
              <a:rPr lang="en-US" sz="2000" b="1" dirty="0" smtClean="0">
                <a:solidFill>
                  <a:srgbClr val="FFC000"/>
                </a:solidFill>
              </a:rPr>
              <a:t>in </a:t>
            </a:r>
            <a:r>
              <a:rPr lang="en-US" sz="2000" b="1" dirty="0">
                <a:solidFill>
                  <a:srgbClr val="FFC000"/>
                </a:solidFill>
              </a:rPr>
              <a:t>the Pacific Ocean</a:t>
            </a:r>
          </a:p>
        </p:txBody>
      </p:sp>
      <p:cxnSp>
        <p:nvCxnSpPr>
          <p:cNvPr id="1220637" name="AutoShape 29"/>
          <p:cNvCxnSpPr>
            <a:cxnSpLocks noChangeShapeType="1"/>
          </p:cNvCxnSpPr>
          <p:nvPr/>
        </p:nvCxnSpPr>
        <p:spPr bwMode="auto">
          <a:xfrm>
            <a:off x="6565900" y="4054475"/>
            <a:ext cx="0" cy="0"/>
          </a:xfrm>
          <a:prstGeom prst="straightConnector1">
            <a:avLst/>
          </a:prstGeom>
          <a:noFill/>
          <a:ln w="9525">
            <a:solidFill>
              <a:schemeClr val="tx1"/>
            </a:solidFill>
            <a:round/>
            <a:headEnd/>
            <a:tailEnd/>
          </a:ln>
          <a:effectLst/>
        </p:spPr>
      </p:cxnSp>
      <p:cxnSp>
        <p:nvCxnSpPr>
          <p:cNvPr id="16" name="Straight Arrow Connector 15"/>
          <p:cNvCxnSpPr/>
          <p:nvPr/>
        </p:nvCxnSpPr>
        <p:spPr bwMode="auto">
          <a:xfrm>
            <a:off x="7330281" y="1570037"/>
            <a:ext cx="1600200" cy="1588"/>
          </a:xfrm>
          <a:prstGeom prst="straightConnector1">
            <a:avLst/>
          </a:prstGeom>
          <a:solidFill>
            <a:schemeClr val="accent1"/>
          </a:solidFill>
          <a:ln w="53975" cap="flat" cmpd="sng" algn="ctr">
            <a:solidFill>
              <a:schemeClr val="tx1"/>
            </a:solidFill>
            <a:prstDash val="solid"/>
            <a:round/>
            <a:headEnd type="triangle" w="med" len="med"/>
            <a:tailEnd type="triangle"/>
          </a:ln>
          <a:effectLst/>
        </p:spPr>
      </p:cxnSp>
      <p:sp>
        <p:nvSpPr>
          <p:cNvPr id="17" name="TextBox 16"/>
          <p:cNvSpPr txBox="1"/>
          <p:nvPr/>
        </p:nvSpPr>
        <p:spPr>
          <a:xfrm>
            <a:off x="9082881" y="1265237"/>
            <a:ext cx="800219" cy="584775"/>
          </a:xfrm>
          <a:prstGeom prst="rect">
            <a:avLst/>
          </a:prstGeom>
          <a:noFill/>
        </p:spPr>
        <p:txBody>
          <a:bodyPr wrap="none" rtlCol="0">
            <a:spAutoFit/>
          </a:bodyPr>
          <a:lstStyle/>
          <a:p>
            <a:pPr algn="ctr"/>
            <a:r>
              <a:rPr lang="en-US" sz="1600" b="1" dirty="0" smtClean="0">
                <a:solidFill>
                  <a:srgbClr val="FFFFFF"/>
                </a:solidFill>
              </a:rPr>
              <a:t>Less</a:t>
            </a:r>
          </a:p>
          <a:p>
            <a:pPr algn="ctr"/>
            <a:r>
              <a:rPr lang="en-US" sz="1600" b="1" dirty="0" smtClean="0">
                <a:solidFill>
                  <a:srgbClr val="FFFFFF"/>
                </a:solidFill>
              </a:rPr>
              <a:t>Acidic</a:t>
            </a:r>
            <a:endParaRPr lang="en-US" sz="1600" b="1" dirty="0">
              <a:solidFill>
                <a:srgbClr val="FFFFFF"/>
              </a:solidFill>
            </a:endParaRPr>
          </a:p>
        </p:txBody>
      </p:sp>
      <p:sp>
        <p:nvSpPr>
          <p:cNvPr id="18" name="TextBox 17"/>
          <p:cNvSpPr txBox="1"/>
          <p:nvPr/>
        </p:nvSpPr>
        <p:spPr>
          <a:xfrm>
            <a:off x="6415881" y="1265237"/>
            <a:ext cx="800219" cy="584775"/>
          </a:xfrm>
          <a:prstGeom prst="rect">
            <a:avLst/>
          </a:prstGeom>
          <a:noFill/>
        </p:spPr>
        <p:txBody>
          <a:bodyPr wrap="none" rtlCol="0">
            <a:spAutoFit/>
          </a:bodyPr>
          <a:lstStyle/>
          <a:p>
            <a:pPr algn="ctr"/>
            <a:r>
              <a:rPr lang="en-US" sz="1600" b="1" dirty="0" smtClean="0">
                <a:solidFill>
                  <a:srgbClr val="FFFFFF"/>
                </a:solidFill>
              </a:rPr>
              <a:t>More</a:t>
            </a:r>
          </a:p>
          <a:p>
            <a:pPr algn="ctr"/>
            <a:r>
              <a:rPr lang="en-US" sz="1600" b="1" dirty="0" smtClean="0">
                <a:solidFill>
                  <a:srgbClr val="FFFFFF"/>
                </a:solidFill>
              </a:rPr>
              <a:t>Acidic</a:t>
            </a:r>
            <a:endParaRPr lang="en-US" sz="1600" b="1" dirty="0">
              <a:solidFill>
                <a:srgbClr val="FFFFFF"/>
              </a:solidFill>
            </a:endParaRPr>
          </a:p>
        </p:txBody>
      </p:sp>
      <p:sp>
        <p:nvSpPr>
          <p:cNvPr id="19" name="TextBox 18"/>
          <p:cNvSpPr txBox="1"/>
          <p:nvPr/>
        </p:nvSpPr>
        <p:spPr>
          <a:xfrm rot="16200000">
            <a:off x="5117517" y="4298260"/>
            <a:ext cx="1380506" cy="400110"/>
          </a:xfrm>
          <a:prstGeom prst="rect">
            <a:avLst/>
          </a:prstGeom>
          <a:noFill/>
        </p:spPr>
        <p:txBody>
          <a:bodyPr wrap="none" rtlCol="0">
            <a:spAutoFit/>
          </a:bodyPr>
          <a:lstStyle/>
          <a:p>
            <a:r>
              <a:rPr lang="en-US" sz="2000" dirty="0" smtClean="0">
                <a:solidFill>
                  <a:srgbClr val="FFFFFF"/>
                </a:solidFill>
                <a:latin typeface="Comic Sans MS" pitchFamily="66" charset="0"/>
              </a:rPr>
              <a:t>Depth (m)</a:t>
            </a:r>
            <a:endParaRPr lang="en-US" sz="2000" dirty="0">
              <a:solidFill>
                <a:srgbClr val="FFFFFF"/>
              </a:solidFill>
              <a:latin typeface="Comic Sans MS" pitchFamily="66" charset="0"/>
            </a:endParaRPr>
          </a:p>
        </p:txBody>
      </p:sp>
      <p:cxnSp>
        <p:nvCxnSpPr>
          <p:cNvPr id="21" name="Straight Connector 6"/>
          <p:cNvCxnSpPr>
            <a:cxnSpLocks noChangeShapeType="1"/>
          </p:cNvCxnSpPr>
          <p:nvPr/>
        </p:nvCxnSpPr>
        <p:spPr bwMode="auto">
          <a:xfrm>
            <a:off x="547688" y="707563"/>
            <a:ext cx="9067800" cy="1587"/>
          </a:xfrm>
          <a:prstGeom prst="line">
            <a:avLst/>
          </a:prstGeom>
          <a:noFill/>
          <a:ln w="12700" algn="ctr">
            <a:solidFill>
              <a:srgbClr val="C00000"/>
            </a:solidFill>
            <a:round/>
            <a:headEnd/>
            <a:tailEnd/>
          </a:ln>
        </p:spPr>
      </p:cxnSp>
      <p:sp>
        <p:nvSpPr>
          <p:cNvPr id="20" name="TextBox 19"/>
          <p:cNvSpPr txBox="1"/>
          <p:nvPr/>
        </p:nvSpPr>
        <p:spPr>
          <a:xfrm rot="4166268">
            <a:off x="6311788" y="2913133"/>
            <a:ext cx="1277914" cy="307777"/>
          </a:xfrm>
          <a:prstGeom prst="rect">
            <a:avLst/>
          </a:prstGeom>
          <a:noFill/>
        </p:spPr>
        <p:txBody>
          <a:bodyPr wrap="none" rtlCol="0">
            <a:spAutoFit/>
          </a:bodyPr>
          <a:lstStyle/>
          <a:p>
            <a:r>
              <a:rPr lang="en-US" dirty="0" smtClean="0"/>
              <a:t>Future Ocean</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0648"/>
                                        </p:tgtEl>
                                        <p:attrNameLst>
                                          <p:attrName>style.visibility</p:attrName>
                                        </p:attrNameLst>
                                      </p:cBhvr>
                                      <p:to>
                                        <p:strVal val="visible"/>
                                      </p:to>
                                    </p:set>
                                    <p:animEffect transition="in" filter="dissolve">
                                      <p:cBhvr>
                                        <p:cTn id="7" dur="500"/>
                                        <p:tgtEl>
                                          <p:spTgt spid="122064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2.94574E-6 2.68209E-6 L -0.0893 2.68209E-6 " pathEditMode="relative" ptsTypes="AA">
                                      <p:cBhvr>
                                        <p:cTn id="11" dur="2000" fill="hold"/>
                                        <p:tgtEl>
                                          <p:spTgt spid="1220648"/>
                                        </p:tgtEl>
                                        <p:attrNameLst>
                                          <p:attrName>ppt_x</p:attrName>
                                          <p:attrName>ppt_y</p:attrName>
                                        </p:attrNameLst>
                                      </p:cBhvr>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48" grpId="0" animBg="1"/>
      <p:bldP spid="1220648" grpId="1"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666" name="Rectangle 2"/>
          <p:cNvSpPr>
            <a:spLocks noGrp="1" noChangeArrowheads="1"/>
          </p:cNvSpPr>
          <p:nvPr>
            <p:ph type="title"/>
          </p:nvPr>
        </p:nvSpPr>
        <p:spPr bwMode="auto">
          <a:xfrm>
            <a:off x="702738" y="0"/>
            <a:ext cx="8577207" cy="731838"/>
          </a:xfrm>
          <a:noFill/>
          <a:ln>
            <a:miter lim="800000"/>
            <a:headEnd/>
            <a:tailEnd/>
          </a:ln>
        </p:spPr>
        <p:txBody>
          <a:bodyPr vert="horz" wrap="square" lIns="91440" tIns="45720" rIns="91440" bIns="45720" numCol="1" anchor="t" anchorCtr="0" compatLnSpc="1">
            <a:prstTxWarp prst="textNoShape">
              <a:avLst/>
            </a:prstTxWarp>
          </a:bodyPr>
          <a:lstStyle/>
          <a:p>
            <a:r>
              <a:rPr lang="en-US" sz="3400" dirty="0" smtClean="0">
                <a:solidFill>
                  <a:srgbClr val="FFFF66"/>
                </a:solidFill>
                <a:latin typeface="Comic Sans MS" pitchFamily="66" charset="0"/>
              </a:rPr>
              <a:t>Acid-Base Regulation</a:t>
            </a:r>
            <a:endParaRPr lang="en-US" sz="3400" dirty="0">
              <a:solidFill>
                <a:srgbClr val="FFFF66"/>
              </a:solidFill>
              <a:latin typeface="Comic Sans MS" pitchFamily="66" charset="0"/>
            </a:endParaRPr>
          </a:p>
        </p:txBody>
      </p:sp>
      <p:graphicFrame>
        <p:nvGraphicFramePr>
          <p:cNvPr id="1777667" name="Object 3"/>
          <p:cNvGraphicFramePr>
            <a:graphicFrameLocks noChangeAspect="1"/>
          </p:cNvGraphicFramePr>
          <p:nvPr/>
        </p:nvGraphicFramePr>
        <p:xfrm>
          <a:off x="3241675" y="1836738"/>
          <a:ext cx="6781800" cy="5092700"/>
        </p:xfrm>
        <a:graphic>
          <a:graphicData uri="http://schemas.openxmlformats.org/presentationml/2006/ole">
            <mc:AlternateContent xmlns:mc="http://schemas.openxmlformats.org/markup-compatibility/2006">
              <mc:Choice xmlns:v="urn:schemas-microsoft-com:vml" Requires="v">
                <p:oleObj spid="_x0000_s2673676" name="SPW 9.0 Graph" r:id="rId4" imgW="6136200" imgH="4606560" progId="">
                  <p:embed/>
                </p:oleObj>
              </mc:Choice>
              <mc:Fallback>
                <p:oleObj name="SPW 9.0 Graph" r:id="rId4" imgW="6136200" imgH="46065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836738"/>
                        <a:ext cx="67818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7668" name="Text Box 4"/>
          <p:cNvSpPr txBox="1">
            <a:spLocks noChangeArrowheads="1"/>
          </p:cNvSpPr>
          <p:nvPr/>
        </p:nvSpPr>
        <p:spPr bwMode="auto">
          <a:xfrm>
            <a:off x="8778875" y="5532438"/>
            <a:ext cx="496888" cy="274637"/>
          </a:xfrm>
          <a:prstGeom prst="rect">
            <a:avLst/>
          </a:prstGeom>
          <a:noFill/>
          <a:ln w="9525">
            <a:noFill/>
            <a:miter lim="800000"/>
            <a:headEnd/>
            <a:tailEnd/>
          </a:ln>
          <a:effectLst/>
        </p:spPr>
        <p:txBody>
          <a:bodyPr wrap="none">
            <a:spAutoFit/>
          </a:bodyPr>
          <a:lstStyle/>
          <a:p>
            <a:pPr defTabSz="1028700"/>
            <a:r>
              <a:rPr lang="en-US" sz="1200">
                <a:solidFill>
                  <a:srgbClr val="000000"/>
                </a:solidFill>
              </a:rPr>
              <a:t>NBB</a:t>
            </a:r>
          </a:p>
        </p:txBody>
      </p:sp>
      <p:grpSp>
        <p:nvGrpSpPr>
          <p:cNvPr id="2" name="Group 5"/>
          <p:cNvGrpSpPr>
            <a:grpSpLocks/>
          </p:cNvGrpSpPr>
          <p:nvPr/>
        </p:nvGrpSpPr>
        <p:grpSpPr bwMode="auto">
          <a:xfrm>
            <a:off x="4892675" y="5211763"/>
            <a:ext cx="3124200" cy="396875"/>
            <a:chOff x="2026" y="3139"/>
            <a:chExt cx="1968" cy="250"/>
          </a:xfrm>
        </p:grpSpPr>
        <p:sp>
          <p:nvSpPr>
            <p:cNvPr id="1777670" name="Line 6"/>
            <p:cNvSpPr>
              <a:spLocks noChangeShapeType="1"/>
            </p:cNvSpPr>
            <p:nvPr/>
          </p:nvSpPr>
          <p:spPr bwMode="auto">
            <a:xfrm flipH="1" flipV="1">
              <a:off x="2026" y="3245"/>
              <a:ext cx="1968" cy="144"/>
            </a:xfrm>
            <a:prstGeom prst="line">
              <a:avLst/>
            </a:prstGeom>
            <a:noFill/>
            <a:ln w="38100">
              <a:solidFill>
                <a:srgbClr val="FF0000"/>
              </a:solidFill>
              <a:round/>
              <a:headEnd/>
              <a:tailEnd type="arrow" w="med" len="med"/>
            </a:ln>
            <a:effectLst/>
          </p:spPr>
          <p:txBody>
            <a:bodyPr/>
            <a:lstStyle/>
            <a:p>
              <a:endParaRPr lang="en-US"/>
            </a:p>
          </p:txBody>
        </p:sp>
        <p:sp>
          <p:nvSpPr>
            <p:cNvPr id="1777671" name="Text Box 7"/>
            <p:cNvSpPr txBox="1">
              <a:spLocks noChangeArrowheads="1"/>
            </p:cNvSpPr>
            <p:nvPr/>
          </p:nvSpPr>
          <p:spPr bwMode="auto">
            <a:xfrm rot="213954">
              <a:off x="2410" y="3139"/>
              <a:ext cx="1281" cy="212"/>
            </a:xfrm>
            <a:prstGeom prst="rect">
              <a:avLst/>
            </a:prstGeom>
            <a:noFill/>
            <a:ln w="9525">
              <a:noFill/>
              <a:miter lim="800000"/>
              <a:headEnd/>
              <a:tailEnd/>
            </a:ln>
            <a:effectLst/>
          </p:spPr>
          <p:txBody>
            <a:bodyPr wrap="none">
              <a:spAutoFit/>
            </a:bodyPr>
            <a:lstStyle/>
            <a:p>
              <a:pPr defTabSz="1028700"/>
              <a:r>
                <a:rPr lang="en-US" sz="1600">
                  <a:solidFill>
                    <a:srgbClr val="000000"/>
                  </a:solidFill>
                </a:rPr>
                <a:t>Respiratory Acidosis</a:t>
              </a:r>
            </a:p>
          </p:txBody>
        </p:sp>
      </p:grpSp>
      <p:grpSp>
        <p:nvGrpSpPr>
          <p:cNvPr id="3" name="Group 8"/>
          <p:cNvGrpSpPr>
            <a:grpSpLocks/>
          </p:cNvGrpSpPr>
          <p:nvPr/>
        </p:nvGrpSpPr>
        <p:grpSpPr bwMode="auto">
          <a:xfrm>
            <a:off x="4740275" y="3094038"/>
            <a:ext cx="2590800" cy="2041525"/>
            <a:chOff x="1978" y="1757"/>
            <a:chExt cx="1632" cy="1286"/>
          </a:xfrm>
        </p:grpSpPr>
        <p:sp>
          <p:nvSpPr>
            <p:cNvPr id="1777673" name="Line 9"/>
            <p:cNvSpPr>
              <a:spLocks noChangeShapeType="1"/>
            </p:cNvSpPr>
            <p:nvPr/>
          </p:nvSpPr>
          <p:spPr bwMode="auto">
            <a:xfrm flipV="1">
              <a:off x="1978" y="1757"/>
              <a:ext cx="1632" cy="1286"/>
            </a:xfrm>
            <a:prstGeom prst="line">
              <a:avLst/>
            </a:prstGeom>
            <a:noFill/>
            <a:ln w="38100">
              <a:solidFill>
                <a:srgbClr val="FF0000"/>
              </a:solidFill>
              <a:round/>
              <a:headEnd/>
              <a:tailEnd type="arrow" w="med" len="med"/>
            </a:ln>
            <a:effectLst/>
          </p:spPr>
          <p:txBody>
            <a:bodyPr/>
            <a:lstStyle/>
            <a:p>
              <a:endParaRPr lang="en-US"/>
            </a:p>
          </p:txBody>
        </p:sp>
        <p:sp>
          <p:nvSpPr>
            <p:cNvPr id="1777674" name="Text Box 10"/>
            <p:cNvSpPr txBox="1">
              <a:spLocks noChangeArrowheads="1"/>
            </p:cNvSpPr>
            <p:nvPr/>
          </p:nvSpPr>
          <p:spPr bwMode="auto">
            <a:xfrm rot="-2315116">
              <a:off x="2122" y="2265"/>
              <a:ext cx="1188" cy="212"/>
            </a:xfrm>
            <a:prstGeom prst="rect">
              <a:avLst/>
            </a:prstGeom>
            <a:noFill/>
            <a:ln w="9525">
              <a:noFill/>
              <a:miter lim="800000"/>
              <a:headEnd/>
              <a:tailEnd/>
            </a:ln>
            <a:effectLst/>
          </p:spPr>
          <p:txBody>
            <a:bodyPr wrap="none">
              <a:spAutoFit/>
            </a:bodyPr>
            <a:lstStyle/>
            <a:p>
              <a:pPr defTabSz="1028700"/>
              <a:r>
                <a:rPr lang="en-US" sz="1600">
                  <a:solidFill>
                    <a:srgbClr val="000000"/>
                  </a:solidFill>
                </a:rPr>
                <a:t>Metabolic alkalosis</a:t>
              </a:r>
            </a:p>
          </p:txBody>
        </p:sp>
      </p:grpSp>
      <p:sp>
        <p:nvSpPr>
          <p:cNvPr id="1777677" name="Text Box 13"/>
          <p:cNvSpPr txBox="1">
            <a:spLocks noChangeArrowheads="1"/>
          </p:cNvSpPr>
          <p:nvPr/>
        </p:nvSpPr>
        <p:spPr bwMode="auto">
          <a:xfrm>
            <a:off x="182435" y="4443935"/>
            <a:ext cx="2843985" cy="338554"/>
          </a:xfrm>
          <a:prstGeom prst="rect">
            <a:avLst/>
          </a:prstGeom>
          <a:noFill/>
          <a:ln w="9525">
            <a:noFill/>
            <a:miter lim="800000"/>
            <a:headEnd/>
            <a:tailEnd/>
          </a:ln>
          <a:effectLst/>
        </p:spPr>
        <p:txBody>
          <a:bodyPr wrap="square">
            <a:spAutoFit/>
          </a:bodyPr>
          <a:lstStyle/>
          <a:p>
            <a:pPr algn="ctr" defTabSz="1028700"/>
            <a:r>
              <a:rPr lang="en-US" sz="1600" dirty="0">
                <a:latin typeface="Comic Sans MS"/>
                <a:cs typeface="Comic Sans MS"/>
              </a:rPr>
              <a:t>Dungeness </a:t>
            </a:r>
            <a:r>
              <a:rPr lang="en-US" sz="1600" dirty="0" smtClean="0">
                <a:latin typeface="Comic Sans MS"/>
                <a:cs typeface="Comic Sans MS"/>
              </a:rPr>
              <a:t>Crab (shallow)</a:t>
            </a:r>
            <a:endParaRPr lang="en-US" sz="1600" dirty="0">
              <a:latin typeface="Comic Sans MS"/>
              <a:cs typeface="Comic Sans MS"/>
            </a:endParaRPr>
          </a:p>
        </p:txBody>
      </p:sp>
      <p:pic>
        <p:nvPicPr>
          <p:cNvPr id="1777679" name="Picture 15" descr="cbairdi"/>
          <p:cNvPicPr>
            <a:picLocks noChangeAspect="1" noChangeArrowheads="1"/>
          </p:cNvPicPr>
          <p:nvPr/>
        </p:nvPicPr>
        <p:blipFill>
          <a:blip r:embed="rId6" cstate="print"/>
          <a:srcRect/>
          <a:stretch>
            <a:fillRect/>
          </a:stretch>
        </p:blipFill>
        <p:spPr bwMode="auto">
          <a:xfrm rot="10800000">
            <a:off x="202515" y="2573242"/>
            <a:ext cx="2863850" cy="1554162"/>
          </a:xfrm>
          <a:prstGeom prst="rect">
            <a:avLst/>
          </a:prstGeom>
          <a:noFill/>
        </p:spPr>
      </p:pic>
      <p:sp>
        <p:nvSpPr>
          <p:cNvPr id="1777680" name="Text Box 16"/>
          <p:cNvSpPr txBox="1">
            <a:spLocks noChangeArrowheads="1"/>
          </p:cNvSpPr>
          <p:nvPr/>
        </p:nvSpPr>
        <p:spPr bwMode="auto">
          <a:xfrm>
            <a:off x="417628" y="2238771"/>
            <a:ext cx="2434581" cy="338554"/>
          </a:xfrm>
          <a:prstGeom prst="rect">
            <a:avLst/>
          </a:prstGeom>
          <a:noFill/>
          <a:ln w="9525">
            <a:noFill/>
            <a:miter lim="800000"/>
            <a:headEnd/>
            <a:tailEnd/>
          </a:ln>
          <a:effectLst/>
        </p:spPr>
        <p:txBody>
          <a:bodyPr wrap="none">
            <a:spAutoFit/>
          </a:bodyPr>
          <a:lstStyle/>
          <a:p>
            <a:pPr defTabSz="1028700"/>
            <a:r>
              <a:rPr lang="en-US" sz="1600" dirty="0">
                <a:latin typeface="Comic Sans MS"/>
                <a:cs typeface="Comic Sans MS"/>
              </a:rPr>
              <a:t>Tanner </a:t>
            </a:r>
            <a:r>
              <a:rPr lang="en-US" sz="1600" dirty="0" smtClean="0">
                <a:latin typeface="Comic Sans MS"/>
                <a:cs typeface="Comic Sans MS"/>
              </a:rPr>
              <a:t>Crab (deep-sea)</a:t>
            </a:r>
            <a:endParaRPr lang="en-US" sz="1600" dirty="0">
              <a:latin typeface="Comic Sans MS"/>
              <a:cs typeface="Comic Sans MS"/>
            </a:endParaRPr>
          </a:p>
        </p:txBody>
      </p:sp>
      <p:sp>
        <p:nvSpPr>
          <p:cNvPr id="1777681" name="Text Box 17"/>
          <p:cNvSpPr txBox="1">
            <a:spLocks noChangeArrowheads="1"/>
          </p:cNvSpPr>
          <p:nvPr/>
        </p:nvSpPr>
        <p:spPr bwMode="auto">
          <a:xfrm>
            <a:off x="1697864" y="731838"/>
            <a:ext cx="6904703" cy="830997"/>
          </a:xfrm>
          <a:prstGeom prst="rect">
            <a:avLst/>
          </a:prstGeom>
          <a:noFill/>
          <a:ln w="9525">
            <a:noFill/>
            <a:miter lim="800000"/>
            <a:headEnd/>
            <a:tailEnd/>
          </a:ln>
          <a:effectLst/>
        </p:spPr>
        <p:txBody>
          <a:bodyPr wrap="square">
            <a:spAutoFit/>
          </a:bodyPr>
          <a:lstStyle/>
          <a:p>
            <a:pPr marL="457200" indent="-457200" defTabSz="1028700">
              <a:buFont typeface="Arial" pitchFamily="34" charset="0"/>
              <a:buChar char="•"/>
            </a:pPr>
            <a:r>
              <a:rPr lang="en-US" sz="2400" dirty="0" smtClean="0">
                <a:solidFill>
                  <a:srgbClr val="FFFFFF"/>
                </a:solidFill>
                <a:latin typeface="Comic Sans MS" pitchFamily="66" charset="0"/>
              </a:rPr>
              <a:t>Shallow versus deep</a:t>
            </a:r>
            <a:r>
              <a:rPr lang="en-US" sz="2400" dirty="0">
                <a:solidFill>
                  <a:srgbClr val="FFFFFF"/>
                </a:solidFill>
                <a:latin typeface="Comic Sans MS" pitchFamily="66" charset="0"/>
              </a:rPr>
              <a:t>-living </a:t>
            </a:r>
            <a:r>
              <a:rPr lang="en-US" sz="2400" dirty="0" smtClean="0">
                <a:solidFill>
                  <a:srgbClr val="FFFFFF"/>
                </a:solidFill>
                <a:latin typeface="Comic Sans MS" pitchFamily="66" charset="0"/>
              </a:rPr>
              <a:t>species?</a:t>
            </a:r>
          </a:p>
          <a:p>
            <a:pPr marL="457200" indent="-457200" defTabSz="1028700">
              <a:buFont typeface="Arial" pitchFamily="34" charset="0"/>
              <a:buChar char="•"/>
            </a:pPr>
            <a:r>
              <a:rPr lang="en-US" sz="2400" dirty="0" smtClean="0">
                <a:solidFill>
                  <a:srgbClr val="FFFFFF"/>
                </a:solidFill>
                <a:latin typeface="Comic Sans MS" pitchFamily="66" charset="0"/>
              </a:rPr>
              <a:t>Combined effects of low pH, low O2?</a:t>
            </a:r>
            <a:endParaRPr lang="en-US" sz="2400" dirty="0">
              <a:solidFill>
                <a:srgbClr val="FFFFFF"/>
              </a:solidFill>
              <a:latin typeface="Comic Sans MS" pitchFamily="66" charset="0"/>
            </a:endParaRPr>
          </a:p>
        </p:txBody>
      </p:sp>
      <p:sp>
        <p:nvSpPr>
          <p:cNvPr id="1777682" name="Line 18"/>
          <p:cNvSpPr>
            <a:spLocks noChangeShapeType="1"/>
          </p:cNvSpPr>
          <p:nvPr/>
        </p:nvSpPr>
        <p:spPr bwMode="auto">
          <a:xfrm>
            <a:off x="549275" y="655638"/>
            <a:ext cx="9028113" cy="0"/>
          </a:xfrm>
          <a:prstGeom prst="line">
            <a:avLst/>
          </a:prstGeom>
          <a:noFill/>
          <a:ln w="19050">
            <a:solidFill>
              <a:srgbClr val="FF0000"/>
            </a:solidFill>
            <a:round/>
            <a:headEnd/>
            <a:tailEnd/>
          </a:ln>
          <a:effectLst/>
        </p:spPr>
        <p:txBody>
          <a:bodyPr/>
          <a:lstStyle/>
          <a:p>
            <a:endParaRPr lang="en-US"/>
          </a:p>
        </p:txBody>
      </p:sp>
      <p:sp>
        <p:nvSpPr>
          <p:cNvPr id="1777689" name="Text Box 25"/>
          <p:cNvSpPr txBox="1">
            <a:spLocks noChangeArrowheads="1"/>
          </p:cNvSpPr>
          <p:nvPr/>
        </p:nvSpPr>
        <p:spPr bwMode="auto">
          <a:xfrm>
            <a:off x="8050940" y="7021806"/>
            <a:ext cx="2190023" cy="276999"/>
          </a:xfrm>
          <a:prstGeom prst="rect">
            <a:avLst/>
          </a:prstGeom>
          <a:noFill/>
          <a:ln w="9525">
            <a:noFill/>
            <a:miter lim="800000"/>
            <a:headEnd/>
            <a:tailEnd/>
          </a:ln>
          <a:effectLst/>
        </p:spPr>
        <p:txBody>
          <a:bodyPr wrap="none">
            <a:spAutoFit/>
          </a:bodyPr>
          <a:lstStyle/>
          <a:p>
            <a:pPr defTabSz="1028700"/>
            <a:r>
              <a:rPr lang="en-US" sz="1200" dirty="0">
                <a:solidFill>
                  <a:srgbClr val="FFFFFF"/>
                </a:solidFill>
                <a:latin typeface="Comic Sans MS" pitchFamily="66" charset="0"/>
              </a:rPr>
              <a:t>Pane and Barry, </a:t>
            </a:r>
            <a:r>
              <a:rPr lang="en-US" sz="1200" dirty="0" smtClean="0">
                <a:solidFill>
                  <a:srgbClr val="FFFFFF"/>
                </a:solidFill>
                <a:latin typeface="Comic Sans MS" pitchFamily="66" charset="0"/>
              </a:rPr>
              <a:t>2007, 2008</a:t>
            </a:r>
            <a:endParaRPr lang="en-US" sz="1200" dirty="0">
              <a:solidFill>
                <a:srgbClr val="FFFFFF"/>
              </a:solidFill>
              <a:latin typeface="Comic Sans MS" pitchFamily="66" charset="0"/>
            </a:endParaRPr>
          </a:p>
        </p:txBody>
      </p:sp>
      <p:sp>
        <p:nvSpPr>
          <p:cNvPr id="25" name="Rectangle 24"/>
          <p:cNvSpPr/>
          <p:nvPr/>
        </p:nvSpPr>
        <p:spPr bwMode="auto">
          <a:xfrm>
            <a:off x="3410750" y="4245682"/>
            <a:ext cx="372553" cy="1676160"/>
          </a:xfrm>
          <a:prstGeom prst="rect">
            <a:avLst/>
          </a:prstGeom>
          <a:gradFill flip="none" rotWithShape="1">
            <a:gsLst>
              <a:gs pos="0">
                <a:srgbClr val="000090"/>
              </a:gs>
              <a:gs pos="100000">
                <a:srgbClr val="000099"/>
              </a:gs>
            </a:gsLst>
            <a:lin ang="516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pic>
        <p:nvPicPr>
          <p:cNvPr id="1777676" name="Picture 12" descr="21"/>
          <p:cNvPicPr>
            <a:picLocks noChangeAspect="1" noChangeArrowheads="1"/>
          </p:cNvPicPr>
          <p:nvPr/>
        </p:nvPicPr>
        <p:blipFill>
          <a:blip r:embed="rId7" cstate="print"/>
          <a:srcRect/>
          <a:stretch>
            <a:fillRect/>
          </a:stretch>
        </p:blipFill>
        <p:spPr bwMode="auto">
          <a:xfrm>
            <a:off x="128489" y="4774177"/>
            <a:ext cx="3010304" cy="2314740"/>
          </a:xfrm>
          <a:prstGeom prst="rect">
            <a:avLst/>
          </a:prstGeom>
          <a:noFill/>
        </p:spPr>
      </p:pic>
      <p:sp>
        <p:nvSpPr>
          <p:cNvPr id="24" name="TextBox 23"/>
          <p:cNvSpPr txBox="1"/>
          <p:nvPr/>
        </p:nvSpPr>
        <p:spPr>
          <a:xfrm rot="16200000">
            <a:off x="2796137" y="4186957"/>
            <a:ext cx="1553714" cy="523220"/>
          </a:xfrm>
          <a:prstGeom prst="rect">
            <a:avLst/>
          </a:prstGeom>
          <a:noFill/>
        </p:spPr>
        <p:txBody>
          <a:bodyPr wrap="square" rtlCol="0">
            <a:spAutoFit/>
          </a:bodyPr>
          <a:lstStyle/>
          <a:p>
            <a:r>
              <a:rPr lang="en-US" sz="2800" dirty="0" smtClean="0">
                <a:solidFill>
                  <a:srgbClr val="FFFFFF"/>
                </a:solidFill>
              </a:rPr>
              <a:t>HCO</a:t>
            </a:r>
            <a:r>
              <a:rPr lang="en-US" sz="2800" baseline="-25000" dirty="0" smtClean="0">
                <a:solidFill>
                  <a:srgbClr val="FFFFFF"/>
                </a:solidFill>
              </a:rPr>
              <a:t>3</a:t>
            </a:r>
            <a:endParaRPr lang="en-US" sz="2800" baseline="-25000" dirty="0">
              <a:solidFill>
                <a:srgbClr val="FFFFFF"/>
              </a:solidFill>
            </a:endParaRPr>
          </a:p>
        </p:txBody>
      </p:sp>
    </p:spTree>
    <p:extLst>
      <p:ext uri="{BB962C8B-B14F-4D97-AF65-F5344CB8AC3E}">
        <p14:creationId xmlns:p14="http://schemas.microsoft.com/office/powerpoint/2010/main" val="35322493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nvGraphicFramePr>
        <p:xfrm>
          <a:off x="931639" y="2006595"/>
          <a:ext cx="2753304" cy="24921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a:graphicFrameLocks noGrp="1"/>
          </p:cNvGraphicFramePr>
          <p:nvPr/>
        </p:nvGraphicFramePr>
        <p:xfrm>
          <a:off x="5928958" y="2080797"/>
          <a:ext cx="2757560" cy="2379852"/>
        </p:xfrm>
        <a:graphic>
          <a:graphicData uri="http://schemas.openxmlformats.org/drawingml/2006/chart">
            <c:chart xmlns:c="http://schemas.openxmlformats.org/drawingml/2006/chart" xmlns:r="http://schemas.openxmlformats.org/officeDocument/2006/relationships" r:id="rId4"/>
          </a:graphicData>
        </a:graphic>
      </p:graphicFrame>
      <p:sp>
        <p:nvSpPr>
          <p:cNvPr id="1029" name="Text Box 5"/>
          <p:cNvSpPr txBox="1">
            <a:spLocks noChangeArrowheads="1"/>
          </p:cNvSpPr>
          <p:nvPr/>
        </p:nvSpPr>
        <p:spPr bwMode="auto">
          <a:xfrm>
            <a:off x="166688" y="61913"/>
            <a:ext cx="9836150" cy="598487"/>
          </a:xfrm>
          <a:prstGeom prst="rect">
            <a:avLst/>
          </a:prstGeom>
          <a:noFill/>
          <a:ln w="9525">
            <a:noFill/>
            <a:miter lim="800000"/>
            <a:headEnd/>
            <a:tailEnd/>
          </a:ln>
        </p:spPr>
        <p:txBody>
          <a:bodyPr lIns="0" tIns="0" rIns="0" bIns="0" anchor="ctr" anchorCtr="1">
            <a:spAutoFit/>
          </a:bodyPr>
          <a:lstStyle/>
          <a:p>
            <a:pPr algn="ctr" eaLnBrk="0" hangingPunct="0">
              <a:lnSpc>
                <a:spcPct val="97000"/>
              </a:lnSpc>
              <a:buClr>
                <a:srgbClr val="000000"/>
              </a:buClr>
              <a:buSzPct val="100000"/>
              <a:tabLst>
                <a:tab pos="0" algn="l"/>
                <a:tab pos="503238" algn="l"/>
                <a:tab pos="1008063" algn="l"/>
                <a:tab pos="1511300" algn="l"/>
                <a:tab pos="2016125" algn="l"/>
                <a:tab pos="2520950" algn="l"/>
                <a:tab pos="3024188" algn="l"/>
                <a:tab pos="3529013" algn="l"/>
                <a:tab pos="4032250" algn="l"/>
                <a:tab pos="4537075" algn="l"/>
                <a:tab pos="5041900" algn="l"/>
                <a:tab pos="5545138" algn="l"/>
                <a:tab pos="6049963" algn="l"/>
                <a:tab pos="6553200" algn="l"/>
                <a:tab pos="7058025" algn="l"/>
                <a:tab pos="7562850" algn="l"/>
                <a:tab pos="8066088" algn="l"/>
                <a:tab pos="8570913" algn="l"/>
                <a:tab pos="9074150" algn="l"/>
                <a:tab pos="9578975" algn="l"/>
                <a:tab pos="10083800" algn="l"/>
              </a:tabLst>
              <a:defRPr/>
            </a:pPr>
            <a:r>
              <a:rPr lang="en-GB" sz="4000" dirty="0">
                <a:solidFill>
                  <a:srgbClr val="FFFF00"/>
                </a:solidFill>
                <a:latin typeface="Comic Sans MS"/>
                <a:ea typeface="+mn-ea"/>
                <a:cs typeface="Comic Sans MS"/>
              </a:rPr>
              <a:t>Effect of stress on individuals</a:t>
            </a:r>
          </a:p>
        </p:txBody>
      </p:sp>
      <p:sp>
        <p:nvSpPr>
          <p:cNvPr id="9" name="TextBox 8"/>
          <p:cNvSpPr txBox="1"/>
          <p:nvPr/>
        </p:nvSpPr>
        <p:spPr bwMode="auto">
          <a:xfrm>
            <a:off x="3457575" y="1676400"/>
            <a:ext cx="963613" cy="379413"/>
          </a:xfrm>
          <a:prstGeom prst="rect">
            <a:avLst/>
          </a:prstGeom>
          <a:noFill/>
        </p:spPr>
        <p:txBody>
          <a:bodyPr wrap="none" lIns="100840" tIns="50420" rIns="100840" bIns="50420">
            <a:spAutoFit/>
          </a:bodyPr>
          <a:lstStyle/>
          <a:p>
            <a:pPr eaLnBrk="0" hangingPunct="0">
              <a:defRPr/>
            </a:pPr>
            <a:r>
              <a:rPr lang="en-US" sz="1800" i="1" dirty="0">
                <a:solidFill>
                  <a:srgbClr val="FFFFFF"/>
                </a:solidFill>
                <a:latin typeface="Calibri" pitchFamily="34" charset="0"/>
                <a:ea typeface="+mn-ea"/>
                <a:cs typeface="Calibri" pitchFamily="34" charset="0"/>
              </a:rPr>
              <a:t>Growth</a:t>
            </a:r>
          </a:p>
        </p:txBody>
      </p:sp>
      <p:sp>
        <p:nvSpPr>
          <p:cNvPr id="11" name="TextBox 10"/>
          <p:cNvSpPr txBox="1"/>
          <p:nvPr/>
        </p:nvSpPr>
        <p:spPr bwMode="auto">
          <a:xfrm>
            <a:off x="349250" y="1624013"/>
            <a:ext cx="904875" cy="655637"/>
          </a:xfrm>
          <a:prstGeom prst="rect">
            <a:avLst/>
          </a:prstGeom>
          <a:noFill/>
        </p:spPr>
        <p:txBody>
          <a:bodyPr wrap="none" lIns="100840" tIns="50420" rIns="100840" bIns="50420">
            <a:spAutoFit/>
          </a:bodyPr>
          <a:lstStyle/>
          <a:p>
            <a:pPr algn="ctr" eaLnBrk="0" hangingPunct="0">
              <a:defRPr/>
            </a:pPr>
            <a:r>
              <a:rPr lang="en-US" sz="1800" i="1" dirty="0">
                <a:solidFill>
                  <a:srgbClr val="FFFFFF"/>
                </a:solidFill>
                <a:latin typeface="Calibri" pitchFamily="34" charset="0"/>
                <a:ea typeface="+mn-ea"/>
                <a:cs typeface="Calibri" pitchFamily="34" charset="0"/>
              </a:rPr>
              <a:t>Cost of </a:t>
            </a:r>
          </a:p>
          <a:p>
            <a:pPr algn="ctr" eaLnBrk="0" hangingPunct="0">
              <a:defRPr/>
            </a:pPr>
            <a:r>
              <a:rPr lang="en-US" sz="1800" i="1" dirty="0">
                <a:solidFill>
                  <a:srgbClr val="FFFFFF"/>
                </a:solidFill>
                <a:latin typeface="Calibri" pitchFamily="34" charset="0"/>
                <a:ea typeface="+mn-ea"/>
                <a:cs typeface="Calibri" pitchFamily="34" charset="0"/>
              </a:rPr>
              <a:t>Living</a:t>
            </a:r>
          </a:p>
        </p:txBody>
      </p:sp>
      <p:sp>
        <p:nvSpPr>
          <p:cNvPr id="12" name="TextBox 11"/>
          <p:cNvSpPr txBox="1"/>
          <p:nvPr/>
        </p:nvSpPr>
        <p:spPr bwMode="auto">
          <a:xfrm>
            <a:off x="3581400" y="4037013"/>
            <a:ext cx="1506538" cy="377825"/>
          </a:xfrm>
          <a:prstGeom prst="rect">
            <a:avLst/>
          </a:prstGeom>
          <a:noFill/>
        </p:spPr>
        <p:txBody>
          <a:bodyPr wrap="none" lIns="100840" tIns="50420" rIns="100840" bIns="50420">
            <a:spAutoFit/>
          </a:bodyPr>
          <a:lstStyle/>
          <a:p>
            <a:pPr eaLnBrk="0" hangingPunct="0">
              <a:defRPr/>
            </a:pPr>
            <a:r>
              <a:rPr lang="en-US" sz="1800" i="1" dirty="0">
                <a:solidFill>
                  <a:srgbClr val="FFFFFF"/>
                </a:solidFill>
                <a:latin typeface="Calibri" pitchFamily="34" charset="0"/>
                <a:ea typeface="+mn-ea"/>
                <a:cs typeface="Calibri" pitchFamily="34" charset="0"/>
              </a:rPr>
              <a:t>Reproduction</a:t>
            </a:r>
          </a:p>
        </p:txBody>
      </p:sp>
      <p:sp>
        <p:nvSpPr>
          <p:cNvPr id="14" name="TextBox 13"/>
          <p:cNvSpPr txBox="1"/>
          <p:nvPr/>
        </p:nvSpPr>
        <p:spPr bwMode="auto">
          <a:xfrm>
            <a:off x="1460500" y="879475"/>
            <a:ext cx="1584837" cy="594267"/>
          </a:xfrm>
          <a:prstGeom prst="rect">
            <a:avLst/>
          </a:prstGeom>
          <a:noFill/>
        </p:spPr>
        <p:txBody>
          <a:bodyPr wrap="none" lIns="100840" tIns="50420" rIns="100840" bIns="50420">
            <a:spAutoFit/>
          </a:bodyPr>
          <a:lstStyle/>
          <a:p>
            <a:pPr eaLnBrk="0" hangingPunct="0">
              <a:defRPr/>
            </a:pPr>
            <a:r>
              <a:rPr lang="en-US" sz="3200" dirty="0">
                <a:solidFill>
                  <a:srgbClr val="FFFFFF"/>
                </a:solidFill>
                <a:latin typeface="Comic Sans MS"/>
                <a:ea typeface="+mn-ea"/>
                <a:cs typeface="Comic Sans MS"/>
              </a:rPr>
              <a:t>Normal</a:t>
            </a:r>
          </a:p>
        </p:txBody>
      </p:sp>
      <p:cxnSp>
        <p:nvCxnSpPr>
          <p:cNvPr id="50185" name="Straight Arrow Connector 18"/>
          <p:cNvCxnSpPr>
            <a:cxnSpLocks noChangeShapeType="1"/>
          </p:cNvCxnSpPr>
          <p:nvPr/>
        </p:nvCxnSpPr>
        <p:spPr bwMode="auto">
          <a:xfrm>
            <a:off x="962025" y="2336800"/>
            <a:ext cx="357188" cy="314325"/>
          </a:xfrm>
          <a:prstGeom prst="straightConnector1">
            <a:avLst/>
          </a:prstGeom>
          <a:noFill/>
          <a:ln w="19050">
            <a:solidFill>
              <a:srgbClr val="FFFFFF"/>
            </a:solidFill>
            <a:round/>
            <a:headEnd/>
            <a:tailEnd type="arrow" w="med" len="med"/>
          </a:ln>
        </p:spPr>
      </p:cxnSp>
      <p:cxnSp>
        <p:nvCxnSpPr>
          <p:cNvPr id="50186" name="Straight Arrow Connector 19"/>
          <p:cNvCxnSpPr>
            <a:cxnSpLocks noChangeShapeType="1"/>
          </p:cNvCxnSpPr>
          <p:nvPr/>
        </p:nvCxnSpPr>
        <p:spPr bwMode="auto">
          <a:xfrm rot="5400000">
            <a:off x="3137694" y="2029619"/>
            <a:ext cx="422275" cy="395287"/>
          </a:xfrm>
          <a:prstGeom prst="straightConnector1">
            <a:avLst/>
          </a:prstGeom>
          <a:noFill/>
          <a:ln w="19050">
            <a:solidFill>
              <a:srgbClr val="FFFFFF"/>
            </a:solidFill>
            <a:round/>
            <a:headEnd/>
            <a:tailEnd type="arrow" w="med" len="med"/>
          </a:ln>
        </p:spPr>
      </p:cxnSp>
      <p:cxnSp>
        <p:nvCxnSpPr>
          <p:cNvPr id="50187" name="Straight Arrow Connector 21"/>
          <p:cNvCxnSpPr>
            <a:cxnSpLocks noChangeShapeType="1"/>
          </p:cNvCxnSpPr>
          <p:nvPr/>
        </p:nvCxnSpPr>
        <p:spPr bwMode="auto">
          <a:xfrm rot="10800000">
            <a:off x="3141663" y="4086225"/>
            <a:ext cx="450850" cy="138113"/>
          </a:xfrm>
          <a:prstGeom prst="straightConnector1">
            <a:avLst/>
          </a:prstGeom>
          <a:noFill/>
          <a:ln w="19050">
            <a:solidFill>
              <a:srgbClr val="FFFFFF"/>
            </a:solidFill>
            <a:round/>
            <a:headEnd/>
            <a:tailEnd type="arrow" w="med" len="med"/>
          </a:ln>
        </p:spPr>
      </p:cxnSp>
      <p:sp>
        <p:nvSpPr>
          <p:cNvPr id="29" name="TextBox 28"/>
          <p:cNvSpPr txBox="1"/>
          <p:nvPr/>
        </p:nvSpPr>
        <p:spPr bwMode="auto">
          <a:xfrm>
            <a:off x="8745538" y="2551113"/>
            <a:ext cx="1506537" cy="379412"/>
          </a:xfrm>
          <a:prstGeom prst="rect">
            <a:avLst/>
          </a:prstGeom>
          <a:noFill/>
        </p:spPr>
        <p:txBody>
          <a:bodyPr wrap="none" lIns="100840" tIns="50420" rIns="100840" bIns="50420">
            <a:spAutoFit/>
          </a:bodyPr>
          <a:lstStyle/>
          <a:p>
            <a:pPr eaLnBrk="0" hangingPunct="0">
              <a:defRPr/>
            </a:pPr>
            <a:r>
              <a:rPr lang="en-US" sz="1800" i="1" dirty="0">
                <a:solidFill>
                  <a:srgbClr val="FFFFFF"/>
                </a:solidFill>
                <a:latin typeface="Calibri" pitchFamily="34" charset="0"/>
                <a:ea typeface="+mn-ea"/>
                <a:cs typeface="Calibri" pitchFamily="34" charset="0"/>
              </a:rPr>
              <a:t>Reproduction</a:t>
            </a:r>
          </a:p>
        </p:txBody>
      </p:sp>
      <p:sp>
        <p:nvSpPr>
          <p:cNvPr id="27" name="TextBox 26"/>
          <p:cNvSpPr txBox="1"/>
          <p:nvPr/>
        </p:nvSpPr>
        <p:spPr bwMode="auto">
          <a:xfrm>
            <a:off x="8618538" y="1778000"/>
            <a:ext cx="963612" cy="379413"/>
          </a:xfrm>
          <a:prstGeom prst="rect">
            <a:avLst/>
          </a:prstGeom>
          <a:noFill/>
        </p:spPr>
        <p:txBody>
          <a:bodyPr wrap="none" lIns="100840" tIns="50420" rIns="100840" bIns="50420">
            <a:spAutoFit/>
          </a:bodyPr>
          <a:lstStyle/>
          <a:p>
            <a:pPr eaLnBrk="0" hangingPunct="0">
              <a:defRPr/>
            </a:pPr>
            <a:r>
              <a:rPr lang="en-US" sz="1800" i="1" dirty="0">
                <a:solidFill>
                  <a:srgbClr val="FFFFFF"/>
                </a:solidFill>
                <a:latin typeface="Calibri" pitchFamily="34" charset="0"/>
                <a:ea typeface="+mn-ea"/>
                <a:cs typeface="Calibri" pitchFamily="34" charset="0"/>
              </a:rPr>
              <a:t>Growth</a:t>
            </a:r>
          </a:p>
        </p:txBody>
      </p:sp>
      <p:sp>
        <p:nvSpPr>
          <p:cNvPr id="28" name="TextBox 27"/>
          <p:cNvSpPr txBox="1"/>
          <p:nvPr/>
        </p:nvSpPr>
        <p:spPr bwMode="auto">
          <a:xfrm>
            <a:off x="5316538" y="1841500"/>
            <a:ext cx="904875" cy="655638"/>
          </a:xfrm>
          <a:prstGeom prst="rect">
            <a:avLst/>
          </a:prstGeom>
          <a:noFill/>
        </p:spPr>
        <p:txBody>
          <a:bodyPr wrap="none" lIns="100840" tIns="50420" rIns="100840" bIns="50420">
            <a:spAutoFit/>
          </a:bodyPr>
          <a:lstStyle/>
          <a:p>
            <a:pPr algn="ctr" eaLnBrk="0" hangingPunct="0">
              <a:defRPr/>
            </a:pPr>
            <a:r>
              <a:rPr lang="en-US" sz="1800" i="1" dirty="0">
                <a:solidFill>
                  <a:srgbClr val="FFFFFF"/>
                </a:solidFill>
                <a:latin typeface="Calibri" pitchFamily="34" charset="0"/>
                <a:ea typeface="+mn-ea"/>
                <a:cs typeface="Calibri" pitchFamily="34" charset="0"/>
              </a:rPr>
              <a:t>Cost of </a:t>
            </a:r>
          </a:p>
          <a:p>
            <a:pPr algn="ctr" eaLnBrk="0" hangingPunct="0">
              <a:defRPr/>
            </a:pPr>
            <a:r>
              <a:rPr lang="en-US" sz="1800" i="1" dirty="0">
                <a:solidFill>
                  <a:srgbClr val="FFFFFF"/>
                </a:solidFill>
                <a:latin typeface="Calibri" pitchFamily="34" charset="0"/>
                <a:ea typeface="+mn-ea"/>
                <a:cs typeface="Calibri" pitchFamily="34" charset="0"/>
              </a:rPr>
              <a:t>Living</a:t>
            </a:r>
          </a:p>
        </p:txBody>
      </p:sp>
      <p:cxnSp>
        <p:nvCxnSpPr>
          <p:cNvPr id="50191" name="Straight Arrow Connector 29"/>
          <p:cNvCxnSpPr>
            <a:cxnSpLocks noChangeShapeType="1"/>
          </p:cNvCxnSpPr>
          <p:nvPr/>
        </p:nvCxnSpPr>
        <p:spPr bwMode="auto">
          <a:xfrm>
            <a:off x="6110288" y="2433638"/>
            <a:ext cx="358775" cy="258762"/>
          </a:xfrm>
          <a:prstGeom prst="straightConnector1">
            <a:avLst/>
          </a:prstGeom>
          <a:noFill/>
          <a:ln w="19050">
            <a:solidFill>
              <a:srgbClr val="FFFFFF"/>
            </a:solidFill>
            <a:round/>
            <a:headEnd/>
            <a:tailEnd type="arrow" w="med" len="med"/>
          </a:ln>
        </p:spPr>
      </p:cxnSp>
      <p:cxnSp>
        <p:nvCxnSpPr>
          <p:cNvPr id="50192" name="Straight Arrow Connector 30"/>
          <p:cNvCxnSpPr>
            <a:cxnSpLocks noChangeShapeType="1"/>
          </p:cNvCxnSpPr>
          <p:nvPr/>
        </p:nvCxnSpPr>
        <p:spPr bwMode="auto">
          <a:xfrm rot="10800000" flipV="1">
            <a:off x="8023225" y="2085975"/>
            <a:ext cx="608013" cy="312738"/>
          </a:xfrm>
          <a:prstGeom prst="straightConnector1">
            <a:avLst/>
          </a:prstGeom>
          <a:noFill/>
          <a:ln w="19050">
            <a:solidFill>
              <a:srgbClr val="FFFFFF"/>
            </a:solidFill>
            <a:round/>
            <a:headEnd/>
            <a:tailEnd type="arrow" w="med" len="med"/>
          </a:ln>
        </p:spPr>
      </p:cxnSp>
      <p:cxnSp>
        <p:nvCxnSpPr>
          <p:cNvPr id="50193" name="Straight Arrow Connector 31"/>
          <p:cNvCxnSpPr>
            <a:cxnSpLocks noChangeShapeType="1"/>
          </p:cNvCxnSpPr>
          <p:nvPr/>
        </p:nvCxnSpPr>
        <p:spPr bwMode="auto">
          <a:xfrm rot="10800000" flipV="1">
            <a:off x="8382000" y="2868613"/>
            <a:ext cx="414338" cy="182562"/>
          </a:xfrm>
          <a:prstGeom prst="straightConnector1">
            <a:avLst/>
          </a:prstGeom>
          <a:noFill/>
          <a:ln w="19050">
            <a:solidFill>
              <a:srgbClr val="FFFFFF"/>
            </a:solidFill>
            <a:round/>
            <a:headEnd/>
            <a:tailEnd type="arrow" w="med" len="med"/>
          </a:ln>
        </p:spPr>
      </p:cxnSp>
      <p:sp>
        <p:nvSpPr>
          <p:cNvPr id="41" name="TextBox 40"/>
          <p:cNvSpPr txBox="1"/>
          <p:nvPr/>
        </p:nvSpPr>
        <p:spPr bwMode="auto">
          <a:xfrm>
            <a:off x="6403975" y="862013"/>
            <a:ext cx="1968957" cy="594267"/>
          </a:xfrm>
          <a:prstGeom prst="rect">
            <a:avLst/>
          </a:prstGeom>
          <a:noFill/>
        </p:spPr>
        <p:txBody>
          <a:bodyPr wrap="none" lIns="100840" tIns="50420" rIns="100840" bIns="50420">
            <a:spAutoFit/>
          </a:bodyPr>
          <a:lstStyle/>
          <a:p>
            <a:pPr eaLnBrk="0" hangingPunct="0">
              <a:defRPr/>
            </a:pPr>
            <a:r>
              <a:rPr lang="en-US" sz="3200" dirty="0">
                <a:solidFill>
                  <a:srgbClr val="FFFFFF"/>
                </a:solidFill>
                <a:latin typeface="Comic Sans MS"/>
                <a:ea typeface="+mn-ea"/>
                <a:cs typeface="Comic Sans MS"/>
              </a:rPr>
              <a:t>Stressed</a:t>
            </a:r>
          </a:p>
        </p:txBody>
      </p:sp>
      <p:sp>
        <p:nvSpPr>
          <p:cNvPr id="1033" name="TextBox 25"/>
          <p:cNvSpPr txBox="1">
            <a:spLocks noChangeArrowheads="1"/>
          </p:cNvSpPr>
          <p:nvPr/>
        </p:nvSpPr>
        <p:spPr bwMode="auto">
          <a:xfrm>
            <a:off x="1809750" y="2900363"/>
            <a:ext cx="939800" cy="708025"/>
          </a:xfrm>
          <a:prstGeom prst="rect">
            <a:avLst/>
          </a:prstGeom>
          <a:solidFill>
            <a:srgbClr val="FFFFFF">
              <a:alpha val="44000"/>
            </a:srgbClr>
          </a:solidFill>
          <a:ln w="9525">
            <a:noFill/>
            <a:miter lim="800000"/>
            <a:headEnd/>
            <a:tailEnd/>
          </a:ln>
        </p:spPr>
        <p:txBody>
          <a:bodyPr wrap="none">
            <a:spAutoFit/>
          </a:bodyPr>
          <a:lstStyle/>
          <a:p>
            <a:pPr eaLnBrk="0" hangingPunct="0">
              <a:defRPr/>
            </a:pPr>
            <a:r>
              <a:rPr lang="en-US" sz="2000" b="1" dirty="0">
                <a:solidFill>
                  <a:srgbClr val="000000"/>
                </a:solidFill>
                <a:latin typeface="Calibri" pitchFamily="34" charset="0"/>
                <a:ea typeface="+mn-ea"/>
                <a:cs typeface="Calibri" pitchFamily="34" charset="0"/>
              </a:rPr>
              <a:t>Energy</a:t>
            </a:r>
          </a:p>
          <a:p>
            <a:pPr eaLnBrk="0" hangingPunct="0">
              <a:defRPr/>
            </a:pPr>
            <a:r>
              <a:rPr lang="en-US" sz="2000" b="1" dirty="0">
                <a:solidFill>
                  <a:srgbClr val="000000"/>
                </a:solidFill>
                <a:latin typeface="Calibri" pitchFamily="34" charset="0"/>
                <a:ea typeface="+mn-ea"/>
                <a:cs typeface="Calibri" pitchFamily="34" charset="0"/>
              </a:rPr>
              <a:t>Budget</a:t>
            </a:r>
          </a:p>
        </p:txBody>
      </p:sp>
      <p:cxnSp>
        <p:nvCxnSpPr>
          <p:cNvPr id="50196" name="Straight Connector 32"/>
          <p:cNvCxnSpPr>
            <a:cxnSpLocks noChangeShapeType="1"/>
          </p:cNvCxnSpPr>
          <p:nvPr/>
        </p:nvCxnSpPr>
        <p:spPr bwMode="auto">
          <a:xfrm>
            <a:off x="547688" y="731838"/>
            <a:ext cx="9067800" cy="1587"/>
          </a:xfrm>
          <a:prstGeom prst="line">
            <a:avLst/>
          </a:prstGeom>
          <a:noFill/>
          <a:ln w="9525">
            <a:solidFill>
              <a:srgbClr val="000000"/>
            </a:solidFill>
            <a:round/>
            <a:headEnd/>
            <a:tailEnd/>
          </a:ln>
        </p:spPr>
      </p:cxnSp>
      <p:cxnSp>
        <p:nvCxnSpPr>
          <p:cNvPr id="50197" name="Straight Connector 6"/>
          <p:cNvCxnSpPr>
            <a:cxnSpLocks noChangeShapeType="1"/>
          </p:cNvCxnSpPr>
          <p:nvPr/>
        </p:nvCxnSpPr>
        <p:spPr bwMode="auto">
          <a:xfrm>
            <a:off x="571500" y="788988"/>
            <a:ext cx="9067800" cy="1587"/>
          </a:xfrm>
          <a:prstGeom prst="line">
            <a:avLst/>
          </a:prstGeom>
          <a:noFill/>
          <a:ln w="12700">
            <a:solidFill>
              <a:srgbClr val="C00000"/>
            </a:solidFill>
            <a:round/>
            <a:headEnd/>
            <a:tailEnd/>
          </a:ln>
        </p:spPr>
      </p:cxnSp>
      <p:sp>
        <p:nvSpPr>
          <p:cNvPr id="50198" name="TextBox 22"/>
          <p:cNvSpPr txBox="1">
            <a:spLocks noChangeArrowheads="1"/>
          </p:cNvSpPr>
          <p:nvPr/>
        </p:nvSpPr>
        <p:spPr bwMode="auto">
          <a:xfrm>
            <a:off x="974725" y="5027613"/>
            <a:ext cx="8250238" cy="830997"/>
          </a:xfrm>
          <a:prstGeom prst="rect">
            <a:avLst/>
          </a:prstGeom>
          <a:noFill/>
          <a:ln w="9525">
            <a:noFill/>
            <a:miter lim="800000"/>
            <a:headEnd/>
            <a:tailEnd/>
          </a:ln>
        </p:spPr>
        <p:txBody>
          <a:bodyPr>
            <a:prstTxWarp prst="textNoShape">
              <a:avLst/>
            </a:prstTxWarp>
            <a:spAutoFit/>
          </a:bodyPr>
          <a:lstStyle/>
          <a:p>
            <a:r>
              <a:rPr lang="en-US" sz="2400" dirty="0">
                <a:solidFill>
                  <a:srgbClr val="FFFFFF"/>
                </a:solidFill>
                <a:latin typeface="Comic Sans MS"/>
                <a:cs typeface="Comic Sans MS"/>
              </a:rPr>
              <a:t>Energy budgets</a:t>
            </a:r>
            <a:r>
              <a:rPr lang="en-US" sz="2400" dirty="0" smtClean="0">
                <a:solidFill>
                  <a:srgbClr val="FFFFFF"/>
                </a:solidFill>
                <a:latin typeface="Comic Sans MS"/>
                <a:cs typeface="Comic Sans MS"/>
              </a:rPr>
              <a:t> – </a:t>
            </a:r>
            <a:r>
              <a:rPr lang="en-US" sz="2400" dirty="0">
                <a:solidFill>
                  <a:srgbClr val="FFFFFF"/>
                </a:solidFill>
                <a:latin typeface="Comic Sans MS"/>
                <a:cs typeface="Comic Sans MS"/>
              </a:rPr>
              <a:t>If the cost of</a:t>
            </a:r>
            <a:r>
              <a:rPr lang="en-US" sz="2400" dirty="0" smtClean="0">
                <a:solidFill>
                  <a:srgbClr val="FFFFFF"/>
                </a:solidFill>
                <a:latin typeface="Comic Sans MS"/>
                <a:cs typeface="Comic Sans MS"/>
              </a:rPr>
              <a:t> living (e.g. </a:t>
            </a:r>
            <a:r>
              <a:rPr lang="en-US" sz="2400" dirty="0">
                <a:solidFill>
                  <a:srgbClr val="FFFFFF"/>
                </a:solidFill>
                <a:latin typeface="Comic Sans MS"/>
                <a:cs typeface="Comic Sans MS"/>
              </a:rPr>
              <a:t>shells) increases, less is available for</a:t>
            </a:r>
            <a:r>
              <a:rPr lang="en-US" sz="2400" dirty="0" smtClean="0">
                <a:solidFill>
                  <a:srgbClr val="FFFFFF"/>
                </a:solidFill>
                <a:latin typeface="Comic Sans MS"/>
                <a:cs typeface="Comic Sans MS"/>
              </a:rPr>
              <a:t> growth </a:t>
            </a:r>
            <a:r>
              <a:rPr lang="en-US" sz="2400" dirty="0">
                <a:solidFill>
                  <a:srgbClr val="FFFFFF"/>
                </a:solidFill>
                <a:latin typeface="Comic Sans MS"/>
                <a:cs typeface="Comic Sans MS"/>
              </a:rPr>
              <a:t>and </a:t>
            </a:r>
            <a:r>
              <a:rPr lang="en-US" sz="2400" dirty="0" smtClean="0">
                <a:solidFill>
                  <a:srgbClr val="FFFFFF"/>
                </a:solidFill>
                <a:latin typeface="Comic Sans MS"/>
                <a:cs typeface="Comic Sans MS"/>
              </a:rPr>
              <a:t>reproduction.</a:t>
            </a:r>
            <a:endParaRPr lang="en-US" sz="2400" dirty="0">
              <a:solidFill>
                <a:srgbClr val="FFFFFF"/>
              </a:solidFill>
              <a:latin typeface="Comic Sans MS"/>
              <a:cs typeface="Comic Sans MS"/>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795024" y="0"/>
            <a:ext cx="5307981" cy="729289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a:xfrm>
            <a:off x="178418" y="160721"/>
            <a:ext cx="4360127" cy="840561"/>
          </a:xfrm>
        </p:spPr>
        <p:txBody>
          <a:bodyPr/>
          <a:lstStyle/>
          <a:p>
            <a:r>
              <a:rPr lang="en-US" sz="2800" dirty="0" smtClean="0"/>
              <a:t>Ocean chemistry and the future of coral reefs?</a:t>
            </a:r>
            <a:endParaRPr lang="en-GB" sz="2800" dirty="0"/>
          </a:p>
        </p:txBody>
      </p:sp>
      <p:pic>
        <p:nvPicPr>
          <p:cNvPr id="2674690" name="Picture 2"/>
          <p:cNvPicPr>
            <a:picLocks noChangeAspect="1" noChangeArrowheads="1"/>
          </p:cNvPicPr>
          <p:nvPr/>
        </p:nvPicPr>
        <p:blipFill>
          <a:blip r:embed="rId2">
            <a:lum bright="7000"/>
            <a:extLst>
              <a:ext uri="{28A0092B-C50C-407E-A947-70E740481C1C}">
                <a14:useLocalDpi xmlns:a14="http://schemas.microsoft.com/office/drawing/2010/main" val="0"/>
              </a:ext>
            </a:extLst>
          </a:blip>
          <a:srcRect/>
          <a:stretch>
            <a:fillRect/>
          </a:stretch>
        </p:blipFill>
        <p:spPr bwMode="auto">
          <a:xfrm>
            <a:off x="4817326" y="158419"/>
            <a:ext cx="5307981" cy="693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8418" y="1248999"/>
            <a:ext cx="4471639" cy="5262979"/>
          </a:xfrm>
          <a:prstGeom prst="rect">
            <a:avLst/>
          </a:prstGeom>
          <a:noFill/>
        </p:spPr>
        <p:txBody>
          <a:bodyPr wrap="square" rtlCol="0">
            <a:spAutoFit/>
          </a:bodyPr>
          <a:lstStyle/>
          <a:p>
            <a:r>
              <a:rPr lang="en-US" dirty="0">
                <a:solidFill>
                  <a:srgbClr val="FFFFFF"/>
                </a:solidFill>
              </a:rPr>
              <a:t>P</a:t>
            </a:r>
            <a:r>
              <a:rPr lang="en-US" dirty="0" smtClean="0">
                <a:solidFill>
                  <a:srgbClr val="FFFFFF"/>
                </a:solidFill>
              </a:rPr>
              <a:t>redicted </a:t>
            </a:r>
            <a:r>
              <a:rPr lang="en-US" dirty="0" smtClean="0">
                <a:solidFill>
                  <a:srgbClr val="00FF00"/>
                </a:solidFill>
              </a:rPr>
              <a:t>aragonite saturation (</a:t>
            </a:r>
            <a:r>
              <a:rPr lang="el-GR" dirty="0" smtClean="0">
                <a:solidFill>
                  <a:srgbClr val="00FF00"/>
                </a:solidFill>
              </a:rPr>
              <a:t>Ω</a:t>
            </a:r>
            <a:r>
              <a:rPr lang="en-US" dirty="0" smtClean="0">
                <a:solidFill>
                  <a:srgbClr val="00FF00"/>
                </a:solidFill>
              </a:rPr>
              <a:t>)</a:t>
            </a:r>
            <a:r>
              <a:rPr lang="en-US" dirty="0" smtClean="0">
                <a:solidFill>
                  <a:srgbClr val="FFFFFF"/>
                </a:solidFill>
              </a:rPr>
              <a:t> [a measure of the amount of minerals available to make coral skeletons] is shown over a global map of existing coral reef locations (pink dots) for various atmospheric CO2 levels. Note that </a:t>
            </a:r>
            <a:r>
              <a:rPr lang="el-GR" dirty="0" smtClean="0">
                <a:solidFill>
                  <a:srgbClr val="FFFFFF"/>
                </a:solidFill>
              </a:rPr>
              <a:t>Ω</a:t>
            </a:r>
            <a:r>
              <a:rPr lang="en-US" dirty="0" smtClean="0">
                <a:solidFill>
                  <a:srgbClr val="FFFFFF"/>
                </a:solidFill>
              </a:rPr>
              <a:t> decreases drastically with higher CO2 levels.</a:t>
            </a:r>
          </a:p>
          <a:p>
            <a:endParaRPr lang="en-US" dirty="0">
              <a:solidFill>
                <a:srgbClr val="FFFFFF"/>
              </a:solidFill>
            </a:endParaRPr>
          </a:p>
          <a:p>
            <a:r>
              <a:rPr lang="en-US" dirty="0" smtClean="0">
                <a:solidFill>
                  <a:srgbClr val="FFFFFF"/>
                </a:solidFill>
              </a:rPr>
              <a:t>280 ppm is </a:t>
            </a:r>
            <a:r>
              <a:rPr lang="en-US" dirty="0">
                <a:solidFill>
                  <a:srgbClr val="FFFFFF"/>
                </a:solidFill>
              </a:rPr>
              <a:t>the preindustrial level of </a:t>
            </a:r>
            <a:r>
              <a:rPr lang="en-US" dirty="0" smtClean="0">
                <a:solidFill>
                  <a:srgbClr val="FFFFFF"/>
                </a:solidFill>
              </a:rPr>
              <a:t>CO2 in the atmosphere.  During  2011 CO2 is ~390 ppm.  Most climate models indicate that we will reach ~800 ppm CO2 by 2100.</a:t>
            </a:r>
            <a:endParaRPr lang="en-US" dirty="0">
              <a:solidFill>
                <a:srgbClr val="FFFFFF"/>
              </a:solidFill>
            </a:endParaRPr>
          </a:p>
          <a:p>
            <a:endParaRPr lang="en-US" dirty="0">
              <a:solidFill>
                <a:srgbClr val="FFFFFF"/>
              </a:solidFill>
            </a:endParaRPr>
          </a:p>
          <a:p>
            <a:r>
              <a:rPr lang="en-US" dirty="0" smtClean="0">
                <a:solidFill>
                  <a:srgbClr val="FFFFFF"/>
                </a:solidFill>
              </a:rPr>
              <a:t>Corals grow best when carbonate minerals are abundant (</a:t>
            </a:r>
            <a:r>
              <a:rPr lang="el-GR" dirty="0" smtClean="0">
                <a:solidFill>
                  <a:srgbClr val="FFFFFF"/>
                </a:solidFill>
              </a:rPr>
              <a:t>Ω</a:t>
            </a:r>
            <a:r>
              <a:rPr lang="en-US" dirty="0" smtClean="0">
                <a:solidFill>
                  <a:srgbClr val="FFFFFF"/>
                </a:solidFill>
              </a:rPr>
              <a:t> &gt;3), and cease to grow at low mineral levels (</a:t>
            </a:r>
            <a:r>
              <a:rPr lang="el-GR" dirty="0">
                <a:solidFill>
                  <a:srgbClr val="FFFFFF"/>
                </a:solidFill>
              </a:rPr>
              <a:t>Ω </a:t>
            </a:r>
            <a:r>
              <a:rPr lang="en-US" dirty="0" smtClean="0">
                <a:solidFill>
                  <a:srgbClr val="FFFFFF"/>
                </a:solidFill>
              </a:rPr>
              <a:t>~2) and can dissolve at very low levels (</a:t>
            </a:r>
            <a:r>
              <a:rPr lang="el-GR" dirty="0" smtClean="0">
                <a:solidFill>
                  <a:srgbClr val="FFFFFF"/>
                </a:solidFill>
              </a:rPr>
              <a:t>Ω</a:t>
            </a:r>
            <a:r>
              <a:rPr lang="en-US" dirty="0" smtClean="0">
                <a:solidFill>
                  <a:srgbClr val="FFFFFF"/>
                </a:solidFill>
              </a:rPr>
              <a:t> &lt; 1).</a:t>
            </a:r>
          </a:p>
          <a:p>
            <a:endParaRPr lang="en-US" dirty="0">
              <a:solidFill>
                <a:srgbClr val="FFFFFF"/>
              </a:solidFill>
            </a:endParaRPr>
          </a:p>
          <a:p>
            <a:r>
              <a:rPr lang="en-US" dirty="0" smtClean="0">
                <a:solidFill>
                  <a:srgbClr val="FFFFFF"/>
                </a:solidFill>
              </a:rPr>
              <a:t>On the right, there is a count of the mineral conditions for the locations of all global coral reefs.  Note that the preindustrial climate (280 ppm CO2) all reef locations had mineral conditions favorable to growth (high </a:t>
            </a:r>
            <a:r>
              <a:rPr lang="el-GR" dirty="0">
                <a:solidFill>
                  <a:srgbClr val="FFFFFF"/>
                </a:solidFill>
              </a:rPr>
              <a:t>Ω </a:t>
            </a:r>
            <a:r>
              <a:rPr lang="en-US" dirty="0" smtClean="0">
                <a:solidFill>
                  <a:srgbClr val="FFFFFF"/>
                </a:solidFill>
              </a:rPr>
              <a:t>).  </a:t>
            </a:r>
            <a:r>
              <a:rPr lang="en-US" dirty="0" smtClean="0">
                <a:solidFill>
                  <a:srgbClr val="00FF00"/>
                </a:solidFill>
              </a:rPr>
              <a:t>As CO2 levels rise through this century, ALL existing reef are expected to have marginal or poor conditions for coral growth.</a:t>
            </a:r>
            <a:endParaRPr lang="en-GB" dirty="0">
              <a:solidFill>
                <a:srgbClr val="00FF00"/>
              </a:solidFill>
            </a:endParaRPr>
          </a:p>
        </p:txBody>
      </p:sp>
      <p:sp>
        <p:nvSpPr>
          <p:cNvPr id="7" name="Rectangle 6"/>
          <p:cNvSpPr/>
          <p:nvPr/>
        </p:nvSpPr>
        <p:spPr bwMode="auto">
          <a:xfrm>
            <a:off x="4908339" y="6601152"/>
            <a:ext cx="4648256" cy="5241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8664498" y="6501165"/>
            <a:ext cx="651140" cy="307777"/>
          </a:xfrm>
          <a:prstGeom prst="rect">
            <a:avLst/>
          </a:prstGeom>
          <a:noFill/>
        </p:spPr>
        <p:txBody>
          <a:bodyPr wrap="none" rtlCol="0">
            <a:spAutoFit/>
          </a:bodyPr>
          <a:lstStyle/>
          <a:p>
            <a:r>
              <a:rPr lang="en-US" b="1" dirty="0" smtClean="0">
                <a:solidFill>
                  <a:srgbClr val="000066"/>
                </a:solidFill>
              </a:rPr>
              <a:t>Good</a:t>
            </a:r>
            <a:endParaRPr lang="en-GB" b="1" dirty="0">
              <a:solidFill>
                <a:srgbClr val="000066"/>
              </a:solidFill>
            </a:endParaRPr>
          </a:p>
        </p:txBody>
      </p:sp>
      <p:sp>
        <p:nvSpPr>
          <p:cNvPr id="8" name="TextBox 7"/>
          <p:cNvSpPr txBox="1"/>
          <p:nvPr/>
        </p:nvSpPr>
        <p:spPr>
          <a:xfrm>
            <a:off x="7824441" y="6501165"/>
            <a:ext cx="920445" cy="307777"/>
          </a:xfrm>
          <a:prstGeom prst="rect">
            <a:avLst/>
          </a:prstGeom>
          <a:noFill/>
        </p:spPr>
        <p:txBody>
          <a:bodyPr wrap="none" rtlCol="0">
            <a:spAutoFit/>
          </a:bodyPr>
          <a:lstStyle/>
          <a:p>
            <a:r>
              <a:rPr lang="en-US" b="1" dirty="0" smtClean="0">
                <a:solidFill>
                  <a:srgbClr val="000066"/>
                </a:solidFill>
              </a:rPr>
              <a:t>Marginal</a:t>
            </a:r>
            <a:endParaRPr lang="en-GB" b="1" dirty="0">
              <a:solidFill>
                <a:srgbClr val="000066"/>
              </a:solidFill>
            </a:endParaRPr>
          </a:p>
        </p:txBody>
      </p:sp>
      <p:sp>
        <p:nvSpPr>
          <p:cNvPr id="9" name="TextBox 8"/>
          <p:cNvSpPr txBox="1"/>
          <p:nvPr/>
        </p:nvSpPr>
        <p:spPr>
          <a:xfrm>
            <a:off x="7275613" y="6508600"/>
            <a:ext cx="522900" cy="307777"/>
          </a:xfrm>
          <a:prstGeom prst="rect">
            <a:avLst/>
          </a:prstGeom>
          <a:noFill/>
        </p:spPr>
        <p:txBody>
          <a:bodyPr wrap="none" rtlCol="0">
            <a:spAutoFit/>
          </a:bodyPr>
          <a:lstStyle/>
          <a:p>
            <a:r>
              <a:rPr lang="en-US" b="1" dirty="0" smtClean="0">
                <a:solidFill>
                  <a:srgbClr val="000066"/>
                </a:solidFill>
              </a:rPr>
              <a:t>Bad</a:t>
            </a:r>
            <a:endParaRPr lang="en-GB" b="1" dirty="0">
              <a:solidFill>
                <a:srgbClr val="000066"/>
              </a:solidFill>
            </a:endParaRPr>
          </a:p>
        </p:txBody>
      </p:sp>
      <p:sp>
        <p:nvSpPr>
          <p:cNvPr id="10" name="Rectangle 9"/>
          <p:cNvSpPr/>
          <p:nvPr/>
        </p:nvSpPr>
        <p:spPr>
          <a:xfrm>
            <a:off x="5332086" y="6651337"/>
            <a:ext cx="1269899" cy="461665"/>
          </a:xfrm>
          <a:prstGeom prst="rect">
            <a:avLst/>
          </a:prstGeom>
        </p:spPr>
        <p:txBody>
          <a:bodyPr wrap="none">
            <a:spAutoFit/>
          </a:bodyPr>
          <a:lstStyle/>
          <a:p>
            <a:r>
              <a:rPr lang="el-GR" sz="2400" dirty="0" smtClean="0">
                <a:solidFill>
                  <a:srgbClr val="000000"/>
                </a:solidFill>
              </a:rPr>
              <a:t>Ω</a:t>
            </a:r>
            <a:r>
              <a:rPr lang="en-US" sz="2400" baseline="-25000" dirty="0" smtClean="0">
                <a:solidFill>
                  <a:srgbClr val="000000"/>
                </a:solidFill>
              </a:rPr>
              <a:t>aragonite</a:t>
            </a:r>
            <a:endParaRPr lang="en-GB" sz="2400" baseline="-25000" dirty="0">
              <a:solidFill>
                <a:srgbClr val="000000"/>
              </a:solidFill>
            </a:endParaRPr>
          </a:p>
        </p:txBody>
      </p:sp>
      <p:sp>
        <p:nvSpPr>
          <p:cNvPr id="13" name="Rectangle 12"/>
          <p:cNvSpPr/>
          <p:nvPr/>
        </p:nvSpPr>
        <p:spPr>
          <a:xfrm>
            <a:off x="7723980" y="6663595"/>
            <a:ext cx="1269899" cy="461665"/>
          </a:xfrm>
          <a:prstGeom prst="rect">
            <a:avLst/>
          </a:prstGeom>
        </p:spPr>
        <p:txBody>
          <a:bodyPr wrap="none">
            <a:spAutoFit/>
          </a:bodyPr>
          <a:lstStyle/>
          <a:p>
            <a:r>
              <a:rPr lang="el-GR" sz="2400" dirty="0" smtClean="0">
                <a:solidFill>
                  <a:srgbClr val="000000"/>
                </a:solidFill>
              </a:rPr>
              <a:t>Ω</a:t>
            </a:r>
            <a:r>
              <a:rPr lang="en-US" sz="2400" baseline="-25000" dirty="0" smtClean="0">
                <a:solidFill>
                  <a:srgbClr val="000000"/>
                </a:solidFill>
              </a:rPr>
              <a:t>aragonite</a:t>
            </a:r>
            <a:endParaRPr lang="en-GB" sz="2400" baseline="-25000" dirty="0">
              <a:solidFill>
                <a:srgbClr val="000000"/>
              </a:solidFill>
            </a:endParaRPr>
          </a:p>
        </p:txBody>
      </p:sp>
    </p:spTree>
    <p:extLst>
      <p:ext uri="{BB962C8B-B14F-4D97-AF65-F5344CB8AC3E}">
        <p14:creationId xmlns:p14="http://schemas.microsoft.com/office/powerpoint/2010/main" val="121750139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7554" name="Picture 18" descr="http://nakedmaninthetree.files.wordpress.com/2009/05/oceanacid.jpg"/>
          <p:cNvPicPr>
            <a:picLocks noChangeAspect="1" noChangeArrowheads="1"/>
          </p:cNvPicPr>
          <p:nvPr/>
        </p:nvPicPr>
        <p:blipFill>
          <a:blip r:embed="rId3" cstate="print"/>
          <a:srcRect/>
          <a:stretch>
            <a:fillRect/>
          </a:stretch>
        </p:blipFill>
        <p:spPr bwMode="auto">
          <a:xfrm>
            <a:off x="260207" y="3232265"/>
            <a:ext cx="6797126" cy="3929512"/>
          </a:xfrm>
          <a:prstGeom prst="rect">
            <a:avLst/>
          </a:prstGeom>
          <a:noFill/>
        </p:spPr>
      </p:pic>
      <p:sp>
        <p:nvSpPr>
          <p:cNvPr id="1816578" name="Rectangle 2"/>
          <p:cNvSpPr>
            <a:spLocks noChangeArrowheads="1"/>
          </p:cNvSpPr>
          <p:nvPr/>
        </p:nvSpPr>
        <p:spPr bwMode="auto">
          <a:xfrm>
            <a:off x="0" y="2206625"/>
            <a:ext cx="10240963" cy="938213"/>
          </a:xfrm>
          <a:prstGeom prst="rect">
            <a:avLst/>
          </a:prstGeom>
          <a:noFill/>
          <a:ln w="9525">
            <a:noFill/>
            <a:miter lim="800000"/>
            <a:headEnd/>
            <a:tailEnd/>
          </a:ln>
          <a:effectLst/>
        </p:spPr>
        <p:txBody>
          <a:bodyPr lIns="102925" tIns="51462" rIns="102925" bIns="51462">
            <a:spAutoFit/>
          </a:bodyPr>
          <a:lstStyle/>
          <a:p>
            <a:pPr defTabSz="1028700"/>
            <a:r>
              <a:rPr lang="en-US">
                <a:latin typeface="Times New Roman" pitchFamily="18" charset="0"/>
                <a:cs typeface="Times New Roman" pitchFamily="18" charset="0"/>
              </a:rPr>
              <a:t> </a:t>
            </a:r>
          </a:p>
          <a:p>
            <a:pPr defTabSz="1028700"/>
            <a:r>
              <a:rPr lang="en-US">
                <a:latin typeface="Times New Roman" pitchFamily="18" charset="0"/>
                <a:cs typeface="Times New Roman" pitchFamily="18" charset="0"/>
              </a:rPr>
              <a:t> </a:t>
            </a:r>
          </a:p>
          <a:p>
            <a:pPr defTabSz="1028700"/>
            <a:endParaRPr lang="en-US" sz="2700">
              <a:latin typeface="Times New Roman" pitchFamily="18" charset="0"/>
            </a:endParaRPr>
          </a:p>
        </p:txBody>
      </p:sp>
      <p:sp>
        <p:nvSpPr>
          <p:cNvPr id="12" name="TextBox 5"/>
          <p:cNvSpPr txBox="1">
            <a:spLocks noChangeArrowheads="1"/>
          </p:cNvSpPr>
          <p:nvPr/>
        </p:nvSpPr>
        <p:spPr bwMode="auto">
          <a:xfrm>
            <a:off x="493563" y="203172"/>
            <a:ext cx="9390896" cy="584765"/>
          </a:xfrm>
          <a:prstGeom prst="rect">
            <a:avLst/>
          </a:prstGeom>
          <a:noFill/>
          <a:ln w="9525">
            <a:noFill/>
            <a:miter lim="800000"/>
            <a:headEnd/>
            <a:tailEnd/>
          </a:ln>
        </p:spPr>
        <p:txBody>
          <a:bodyPr wrap="none" lIns="91432" tIns="45715" rIns="91432" bIns="45715">
            <a:spAutoFit/>
          </a:bodyPr>
          <a:lstStyle/>
          <a:p>
            <a:r>
              <a:rPr lang="en-US" sz="3200" dirty="0" smtClean="0">
                <a:latin typeface="Comic Sans MS" pitchFamily="66" charset="0"/>
                <a:cs typeface="Arial" pitchFamily="34" charset="0"/>
              </a:rPr>
              <a:t>Calcification and Coral Ecosystem Tipping Points</a:t>
            </a:r>
            <a:endParaRPr lang="en-US" sz="3200" dirty="0">
              <a:latin typeface="Comic Sans MS" pitchFamily="66" charset="0"/>
              <a:cs typeface="Arial" pitchFamily="34" charset="0"/>
            </a:endParaRPr>
          </a:p>
        </p:txBody>
      </p:sp>
      <p:sp>
        <p:nvSpPr>
          <p:cNvPr id="13" name="TextBox 31"/>
          <p:cNvSpPr txBox="1">
            <a:spLocks noChangeArrowheads="1"/>
          </p:cNvSpPr>
          <p:nvPr/>
        </p:nvSpPr>
        <p:spPr bwMode="auto">
          <a:xfrm>
            <a:off x="523638" y="1152057"/>
            <a:ext cx="4810638" cy="1200318"/>
          </a:xfrm>
          <a:prstGeom prst="rect">
            <a:avLst/>
          </a:prstGeom>
          <a:noFill/>
          <a:ln w="9525">
            <a:noFill/>
            <a:miter lim="800000"/>
            <a:headEnd/>
            <a:tailEnd/>
          </a:ln>
        </p:spPr>
        <p:txBody>
          <a:bodyPr wrap="square" lIns="91432" tIns="45715" rIns="91432" bIns="45715">
            <a:spAutoFit/>
          </a:bodyPr>
          <a:lstStyle/>
          <a:p>
            <a:r>
              <a:rPr lang="en-US" sz="2400" dirty="0" smtClean="0">
                <a:solidFill>
                  <a:srgbClr val="00FF00"/>
                </a:solidFill>
                <a:latin typeface="Comic Sans MS" pitchFamily="66" charset="0"/>
                <a:cs typeface="Arial" pitchFamily="34" charset="0"/>
              </a:rPr>
              <a:t>Low carbonate saturation associated with low calcification rate</a:t>
            </a:r>
            <a:endParaRPr lang="en-US" sz="2400" dirty="0">
              <a:solidFill>
                <a:srgbClr val="00FF00"/>
              </a:solidFill>
              <a:latin typeface="Comic Sans MS" pitchFamily="66" charset="0"/>
              <a:cs typeface="Arial" pitchFamily="34" charset="0"/>
            </a:endParaRPr>
          </a:p>
        </p:txBody>
      </p:sp>
      <p:cxnSp>
        <p:nvCxnSpPr>
          <p:cNvPr id="14" name="Straight Connector 6"/>
          <p:cNvCxnSpPr>
            <a:cxnSpLocks noChangeShapeType="1"/>
          </p:cNvCxnSpPr>
          <p:nvPr/>
        </p:nvCxnSpPr>
        <p:spPr bwMode="auto">
          <a:xfrm>
            <a:off x="587375" y="899964"/>
            <a:ext cx="9067800" cy="1587"/>
          </a:xfrm>
          <a:prstGeom prst="line">
            <a:avLst/>
          </a:prstGeom>
          <a:noFill/>
          <a:ln w="12700" algn="ctr">
            <a:solidFill>
              <a:srgbClr val="C00000"/>
            </a:solidFill>
            <a:round/>
            <a:headEnd/>
            <a:tailEnd/>
          </a:ln>
        </p:spPr>
      </p:cxnSp>
      <p:grpSp>
        <p:nvGrpSpPr>
          <p:cNvPr id="2" name="Group 10"/>
          <p:cNvGrpSpPr/>
          <p:nvPr/>
        </p:nvGrpSpPr>
        <p:grpSpPr>
          <a:xfrm>
            <a:off x="5685650" y="1027732"/>
            <a:ext cx="4323615" cy="3346451"/>
            <a:chOff x="215900" y="2060518"/>
            <a:chExt cx="4323615" cy="3346451"/>
          </a:xfrm>
        </p:grpSpPr>
        <p:pic>
          <p:nvPicPr>
            <p:cNvPr id="3137546" name="Picture 10" descr="http://www.fathom.com/feature/2205/1211_2.gif"/>
            <p:cNvPicPr>
              <a:picLocks noChangeAspect="1" noChangeArrowheads="1"/>
            </p:cNvPicPr>
            <p:nvPr/>
          </p:nvPicPr>
          <p:blipFill>
            <a:blip r:embed="rId4" cstate="print"/>
            <a:srcRect/>
            <a:stretch>
              <a:fillRect/>
            </a:stretch>
          </p:blipFill>
          <p:spPr bwMode="auto">
            <a:xfrm>
              <a:off x="215900" y="2060518"/>
              <a:ext cx="4323615" cy="3346451"/>
            </a:xfrm>
            <a:prstGeom prst="rect">
              <a:avLst/>
            </a:prstGeom>
            <a:noFill/>
          </p:spPr>
        </p:pic>
        <p:sp>
          <p:nvSpPr>
            <p:cNvPr id="18" name="TextBox 17"/>
            <p:cNvSpPr txBox="1"/>
            <p:nvPr/>
          </p:nvSpPr>
          <p:spPr>
            <a:xfrm>
              <a:off x="3133726" y="4321119"/>
              <a:ext cx="787395" cy="338555"/>
            </a:xfrm>
            <a:prstGeom prst="rect">
              <a:avLst/>
            </a:prstGeom>
            <a:noFill/>
          </p:spPr>
          <p:txBody>
            <a:bodyPr wrap="none" rtlCol="0">
              <a:spAutoFit/>
            </a:bodyPr>
            <a:lstStyle/>
            <a:p>
              <a:r>
                <a:rPr lang="en-US" sz="1600" b="1" dirty="0" smtClean="0">
                  <a:solidFill>
                    <a:srgbClr val="008000"/>
                  </a:solidFill>
                  <a:latin typeface="Comic Sans MS" pitchFamily="66" charset="0"/>
                </a:rPr>
                <a:t>Corals</a:t>
              </a:r>
              <a:endParaRPr lang="en-GB" sz="1600" b="1" dirty="0">
                <a:solidFill>
                  <a:srgbClr val="008000"/>
                </a:solidFill>
                <a:latin typeface="Comic Sans MS" pitchFamily="66" charset="0"/>
              </a:endParaRPr>
            </a:p>
          </p:txBody>
        </p:sp>
        <p:sp>
          <p:nvSpPr>
            <p:cNvPr id="19" name="TextBox 18"/>
            <p:cNvSpPr txBox="1"/>
            <p:nvPr/>
          </p:nvSpPr>
          <p:spPr>
            <a:xfrm>
              <a:off x="1141933" y="5028088"/>
              <a:ext cx="2924499" cy="338555"/>
            </a:xfrm>
            <a:prstGeom prst="rect">
              <a:avLst/>
            </a:prstGeom>
            <a:solidFill>
              <a:srgbClr val="FFFFFF"/>
            </a:solidFill>
          </p:spPr>
          <p:txBody>
            <a:bodyPr wrap="none" rtlCol="0">
              <a:spAutoFit/>
            </a:bodyPr>
            <a:lstStyle/>
            <a:p>
              <a:r>
                <a:rPr lang="en-US" sz="1600" b="1" dirty="0" smtClean="0">
                  <a:solidFill>
                    <a:srgbClr val="008000"/>
                  </a:solidFill>
                  <a:latin typeface="Comic Sans MS" pitchFamily="66" charset="0"/>
                </a:rPr>
                <a:t>Aragonite Saturation State</a:t>
              </a:r>
              <a:endParaRPr lang="en-GB" sz="1600" b="1" dirty="0">
                <a:solidFill>
                  <a:srgbClr val="008000"/>
                </a:solidFill>
                <a:latin typeface="Comic Sans MS" pitchFamily="66" charset="0"/>
              </a:endParaRPr>
            </a:p>
          </p:txBody>
        </p:sp>
        <p:sp>
          <p:nvSpPr>
            <p:cNvPr id="20" name="TextBox 19"/>
            <p:cNvSpPr txBox="1"/>
            <p:nvPr/>
          </p:nvSpPr>
          <p:spPr>
            <a:xfrm rot="16200000">
              <a:off x="-486566" y="3378143"/>
              <a:ext cx="1941557" cy="338554"/>
            </a:xfrm>
            <a:prstGeom prst="rect">
              <a:avLst/>
            </a:prstGeom>
            <a:solidFill>
              <a:srgbClr val="FFFFFF"/>
            </a:solidFill>
          </p:spPr>
          <p:txBody>
            <a:bodyPr wrap="none" rtlCol="0">
              <a:spAutoFit/>
            </a:bodyPr>
            <a:lstStyle/>
            <a:p>
              <a:r>
                <a:rPr lang="en-US" sz="1600" b="1" dirty="0" smtClean="0">
                  <a:solidFill>
                    <a:srgbClr val="008000"/>
                  </a:solidFill>
                  <a:latin typeface="Comic Sans MS" pitchFamily="66" charset="0"/>
                </a:rPr>
                <a:t>Calcification Rate</a:t>
              </a:r>
              <a:endParaRPr lang="en-GB" sz="1600" b="1" dirty="0">
                <a:solidFill>
                  <a:srgbClr val="008000"/>
                </a:solidFill>
                <a:latin typeface="Comic Sans MS" pitchFamily="66" charset="0"/>
              </a:endParaRPr>
            </a:p>
          </p:txBody>
        </p:sp>
      </p:grpSp>
      <p:sp>
        <p:nvSpPr>
          <p:cNvPr id="15" name="TextBox 14"/>
          <p:cNvSpPr txBox="1"/>
          <p:nvPr/>
        </p:nvSpPr>
        <p:spPr>
          <a:xfrm>
            <a:off x="7197039" y="6772366"/>
            <a:ext cx="2400467" cy="307777"/>
          </a:xfrm>
          <a:prstGeom prst="rect">
            <a:avLst/>
          </a:prstGeom>
          <a:noFill/>
        </p:spPr>
        <p:txBody>
          <a:bodyPr wrap="none" rtlCol="0">
            <a:spAutoFit/>
          </a:bodyPr>
          <a:lstStyle/>
          <a:p>
            <a:r>
              <a:rPr lang="en-US" dirty="0" smtClean="0"/>
              <a:t>Hoegh-Guldberg et al. 2007</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3000"/>
                    </a14:imgEffect>
                    <a14:imgEffect>
                      <a14:brightnessContrast bright="-14000" contrast="25000"/>
                    </a14:imgEffect>
                  </a14:imgLayer>
                </a14:imgProps>
              </a:ext>
            </a:extLst>
          </a:blip>
          <a:stretch>
            <a:fillRect/>
          </a:stretch>
        </p:blipFill>
        <p:spPr>
          <a:xfrm>
            <a:off x="177800" y="0"/>
            <a:ext cx="9869352" cy="7407275"/>
          </a:xfrm>
          <a:prstGeom prst="rect">
            <a:avLst/>
          </a:prstGeom>
        </p:spPr>
      </p:pic>
    </p:spTree>
    <p:extLst>
      <p:ext uri="{BB962C8B-B14F-4D97-AF65-F5344CB8AC3E}">
        <p14:creationId xmlns:p14="http://schemas.microsoft.com/office/powerpoint/2010/main" val="941918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nature.com/nature/journal/v454/n7200/images/nature07051-f1.2.jpg"/>
          <p:cNvPicPr>
            <a:picLocks noChangeAspect="1" noChangeArrowheads="1"/>
          </p:cNvPicPr>
          <p:nvPr/>
        </p:nvPicPr>
        <p:blipFill>
          <a:blip r:embed="rId5" cstate="print"/>
          <a:srcRect/>
          <a:stretch>
            <a:fillRect/>
          </a:stretch>
        </p:blipFill>
        <p:spPr bwMode="auto">
          <a:xfrm>
            <a:off x="6352598" y="368650"/>
            <a:ext cx="3888365" cy="3304124"/>
          </a:xfrm>
          <a:prstGeom prst="rect">
            <a:avLst/>
          </a:prstGeom>
          <a:noFill/>
          <a:ln w="9525">
            <a:noFill/>
            <a:miter lim="800000"/>
            <a:headEnd/>
            <a:tailEnd/>
          </a:ln>
        </p:spPr>
      </p:pic>
      <p:pic>
        <p:nvPicPr>
          <p:cNvPr id="38915" name="Picture 4" descr="http://www.nature.com/nature/journal/v454/n7200/images/nature07051-f4.2.jpg"/>
          <p:cNvPicPr>
            <a:picLocks noChangeAspect="1" noChangeArrowheads="1"/>
          </p:cNvPicPr>
          <p:nvPr/>
        </p:nvPicPr>
        <p:blipFill>
          <a:blip r:embed="rId6" cstate="print">
            <a:lum bright="-14000" contrast="26000"/>
          </a:blip>
          <a:srcRect/>
          <a:stretch>
            <a:fillRect/>
          </a:stretch>
        </p:blipFill>
        <p:spPr bwMode="auto">
          <a:xfrm>
            <a:off x="33868" y="1237976"/>
            <a:ext cx="5034149" cy="5738557"/>
          </a:xfrm>
          <a:prstGeom prst="rect">
            <a:avLst/>
          </a:prstGeom>
          <a:noFill/>
          <a:ln w="9525">
            <a:noFill/>
            <a:miter lim="800000"/>
            <a:headEnd/>
            <a:tailEnd/>
          </a:ln>
        </p:spPr>
      </p:pic>
      <p:sp>
        <p:nvSpPr>
          <p:cNvPr id="38916" name="TextBox 6"/>
          <p:cNvSpPr txBox="1">
            <a:spLocks noChangeArrowheads="1"/>
          </p:cNvSpPr>
          <p:nvPr/>
        </p:nvSpPr>
        <p:spPr bwMode="auto">
          <a:xfrm>
            <a:off x="133347" y="1"/>
            <a:ext cx="6515103" cy="400099"/>
          </a:xfrm>
          <a:prstGeom prst="rect">
            <a:avLst/>
          </a:prstGeom>
          <a:noFill/>
          <a:ln w="9525">
            <a:noFill/>
            <a:miter lim="800000"/>
            <a:headEnd/>
            <a:tailEnd/>
          </a:ln>
        </p:spPr>
        <p:txBody>
          <a:bodyPr wrap="square" lIns="91432" tIns="45715" rIns="91432" bIns="45715">
            <a:spAutoFit/>
          </a:bodyPr>
          <a:lstStyle/>
          <a:p>
            <a:r>
              <a:rPr lang="en-US" sz="2000" b="1" dirty="0">
                <a:solidFill>
                  <a:srgbClr val="FFFF66"/>
                </a:solidFill>
                <a:latin typeface="Comic Sans MS" pitchFamily="66" charset="0"/>
              </a:rPr>
              <a:t>Field Survey of Natural CO</a:t>
            </a:r>
            <a:r>
              <a:rPr lang="en-US" sz="2000" b="1" baseline="-25000" dirty="0">
                <a:solidFill>
                  <a:srgbClr val="FFFF66"/>
                </a:solidFill>
                <a:latin typeface="Comic Sans MS" pitchFamily="66" charset="0"/>
              </a:rPr>
              <a:t>2</a:t>
            </a:r>
            <a:r>
              <a:rPr lang="en-US" sz="2000" b="1" dirty="0">
                <a:solidFill>
                  <a:srgbClr val="FFFF66"/>
                </a:solidFill>
                <a:latin typeface="Comic Sans MS" pitchFamily="66" charset="0"/>
              </a:rPr>
              <a:t> Venting Sites in Italy</a:t>
            </a:r>
          </a:p>
        </p:txBody>
      </p:sp>
      <p:sp>
        <p:nvSpPr>
          <p:cNvPr id="38917" name="TextBox 7"/>
          <p:cNvSpPr txBox="1">
            <a:spLocks noChangeArrowheads="1"/>
          </p:cNvSpPr>
          <p:nvPr/>
        </p:nvSpPr>
        <p:spPr bwMode="auto">
          <a:xfrm>
            <a:off x="275583" y="428662"/>
            <a:ext cx="5673332" cy="615543"/>
          </a:xfrm>
          <a:prstGeom prst="rect">
            <a:avLst/>
          </a:prstGeom>
          <a:noFill/>
          <a:ln w="9525">
            <a:noFill/>
            <a:miter lim="800000"/>
            <a:headEnd/>
            <a:tailEnd/>
          </a:ln>
        </p:spPr>
        <p:txBody>
          <a:bodyPr wrap="none" lIns="91432" tIns="45715" rIns="91432" bIns="45715">
            <a:spAutoFit/>
          </a:bodyPr>
          <a:lstStyle/>
          <a:p>
            <a:pPr>
              <a:buFont typeface="Arial" pitchFamily="34" charset="0"/>
              <a:buChar char="•"/>
            </a:pPr>
            <a:r>
              <a:rPr lang="en-US" sz="1700" dirty="0">
                <a:solidFill>
                  <a:srgbClr val="FFFFFF"/>
                </a:solidFill>
                <a:latin typeface="Comic Sans MS" pitchFamily="66" charset="0"/>
              </a:rPr>
              <a:t>  Echinoderms conspicuously absent, shell dissolution </a:t>
            </a:r>
          </a:p>
          <a:p>
            <a:pPr>
              <a:buFont typeface="Arial" pitchFamily="34" charset="0"/>
              <a:buChar char="•"/>
            </a:pPr>
            <a:r>
              <a:rPr lang="en-US" sz="1700" dirty="0">
                <a:solidFill>
                  <a:srgbClr val="FFFFFF"/>
                </a:solidFill>
                <a:latin typeface="Comic Sans MS" pitchFamily="66" charset="0"/>
              </a:rPr>
              <a:t>  </a:t>
            </a:r>
            <a:r>
              <a:rPr lang="en-US" sz="1700" dirty="0" err="1">
                <a:solidFill>
                  <a:srgbClr val="FFFFFF"/>
                </a:solidFill>
                <a:latin typeface="Comic Sans MS" pitchFamily="66" charset="0"/>
              </a:rPr>
              <a:t>Seagrasses</a:t>
            </a:r>
            <a:r>
              <a:rPr lang="en-US" sz="1700" dirty="0">
                <a:solidFill>
                  <a:srgbClr val="FFFFFF"/>
                </a:solidFill>
                <a:latin typeface="Comic Sans MS" pitchFamily="66" charset="0"/>
              </a:rPr>
              <a:t> thrive</a:t>
            </a:r>
          </a:p>
        </p:txBody>
      </p:sp>
      <p:sp>
        <p:nvSpPr>
          <p:cNvPr id="38918" name="TextBox 8"/>
          <p:cNvSpPr txBox="1">
            <a:spLocks noChangeArrowheads="1"/>
          </p:cNvSpPr>
          <p:nvPr/>
        </p:nvSpPr>
        <p:spPr bwMode="auto">
          <a:xfrm>
            <a:off x="0" y="7100354"/>
            <a:ext cx="2723806" cy="323155"/>
          </a:xfrm>
          <a:prstGeom prst="rect">
            <a:avLst/>
          </a:prstGeom>
          <a:noFill/>
          <a:ln w="9525">
            <a:noFill/>
            <a:miter lim="800000"/>
            <a:headEnd/>
            <a:tailEnd/>
          </a:ln>
        </p:spPr>
        <p:txBody>
          <a:bodyPr wrap="none" lIns="91432" tIns="45715" rIns="91432" bIns="45715">
            <a:spAutoFit/>
          </a:bodyPr>
          <a:lstStyle/>
          <a:p>
            <a:r>
              <a:rPr lang="en-US" sz="1500" dirty="0">
                <a:latin typeface="Maiandra GD" pitchFamily="34" charset="0"/>
              </a:rPr>
              <a:t>Jason Hall-Spencer et al. 2008</a:t>
            </a:r>
          </a:p>
        </p:txBody>
      </p:sp>
      <p:sp>
        <p:nvSpPr>
          <p:cNvPr id="38920" name="Line 4"/>
          <p:cNvSpPr>
            <a:spLocks noChangeShapeType="1"/>
          </p:cNvSpPr>
          <p:nvPr/>
        </p:nvSpPr>
        <p:spPr bwMode="auto">
          <a:xfrm>
            <a:off x="496048" y="411515"/>
            <a:ext cx="5392507" cy="0"/>
          </a:xfrm>
          <a:prstGeom prst="line">
            <a:avLst/>
          </a:prstGeom>
          <a:noFill/>
          <a:ln w="19050">
            <a:solidFill>
              <a:srgbClr val="FF0000"/>
            </a:solidFill>
            <a:round/>
            <a:headEnd/>
            <a:tailEnd/>
          </a:ln>
        </p:spPr>
        <p:txBody>
          <a:bodyPr lIns="91432" tIns="45715" rIns="91432" bIns="45715"/>
          <a:lstStyle/>
          <a:p>
            <a:endParaRPr lang="en-GB"/>
          </a:p>
        </p:txBody>
      </p:sp>
      <p:pic>
        <p:nvPicPr>
          <p:cNvPr id="9" name="Ischcia seagrass meadows and CO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5136035" y="3578579"/>
            <a:ext cx="5104928" cy="3828696"/>
          </a:xfrm>
          <a:prstGeom prst="rect">
            <a:avLst/>
          </a:prstGeom>
        </p:spPr>
      </p:pic>
    </p:spTree>
    <p:extLst>
      <p:ext uri="{BB962C8B-B14F-4D97-AF65-F5344CB8AC3E}">
        <p14:creationId xmlns:p14="http://schemas.microsoft.com/office/powerpoint/2010/main" val="2976061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916" y="0"/>
            <a:ext cx="18369727" cy="1360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933"/>
            <a:ext cx="10240963" cy="705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949423" y="0"/>
            <a:ext cx="9035516" cy="4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sz="2600">
                <a:solidFill>
                  <a:srgbClr val="080808"/>
                </a:solidFill>
              </a:rPr>
              <a:t>Outside the vents – abundant calcifiers e.g. sea urchins </a:t>
            </a:r>
          </a:p>
        </p:txBody>
      </p:sp>
    </p:spTree>
    <p:extLst>
      <p:ext uri="{BB962C8B-B14F-4D97-AF65-F5344CB8AC3E}">
        <p14:creationId xmlns:p14="http://schemas.microsoft.com/office/powerpoint/2010/main" val="349053976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8"/>
          <p:cNvSpPr>
            <a:spLocks noGrp="1" noChangeArrowheads="1"/>
          </p:cNvSpPr>
          <p:nvPr>
            <p:ph type="title" idx="4294967295"/>
          </p:nvPr>
        </p:nvSpPr>
        <p:spPr>
          <a:xfrm>
            <a:off x="512048" y="296634"/>
            <a:ext cx="9216867" cy="1234546"/>
          </a:xfrm>
          <a:prstGeom prst="rect">
            <a:avLst/>
          </a:prstGeom>
        </p:spPr>
        <p:txBody>
          <a:bodyPr lIns="100840" tIns="50420" rIns="100840" bIns="50420"/>
          <a:lstStyle/>
          <a:p>
            <a:pPr eaLnBrk="1" hangingPunct="1"/>
            <a:endParaRPr lang="en-US">
              <a:latin typeface="Arial" charset="0"/>
              <a:cs typeface="Arial" charset="0"/>
            </a:endParaRPr>
          </a:p>
        </p:txBody>
      </p:sp>
      <p:pic>
        <p:nvPicPr>
          <p:cNvPr id="24579" name="Picture 34" descr="Caulerpa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0667" y="-8574"/>
            <a:ext cx="10251631" cy="7422707"/>
          </a:xfrm>
        </p:spPr>
      </p:pic>
      <p:sp>
        <p:nvSpPr>
          <p:cNvPr id="24580" name="Rectangle 7"/>
          <p:cNvSpPr>
            <a:spLocks noChangeArrowheads="1"/>
          </p:cNvSpPr>
          <p:nvPr/>
        </p:nvSpPr>
        <p:spPr bwMode="auto">
          <a:xfrm>
            <a:off x="353812" y="171465"/>
            <a:ext cx="9399994" cy="86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19" tIns="36010" rIns="72019" bIns="36010">
            <a:spAutoFit/>
          </a:bodyPr>
          <a:lstStyle/>
          <a:p>
            <a:r>
              <a:rPr lang="en-GB" sz="2600">
                <a:solidFill>
                  <a:srgbClr val="080808"/>
                </a:solidFill>
              </a:rPr>
              <a:t>At high CO</a:t>
            </a:r>
            <a:r>
              <a:rPr lang="en-GB" sz="2600" baseline="-25000">
                <a:solidFill>
                  <a:srgbClr val="080808"/>
                </a:solidFill>
              </a:rPr>
              <a:t>2</a:t>
            </a:r>
            <a:r>
              <a:rPr lang="en-GB" sz="2600">
                <a:solidFill>
                  <a:srgbClr val="080808"/>
                </a:solidFill>
              </a:rPr>
              <a:t> there are almost no calcifiers, fleshy algae and invasive species dominate</a:t>
            </a:r>
          </a:p>
        </p:txBody>
      </p:sp>
      <p:sp>
        <p:nvSpPr>
          <p:cNvPr id="24581" name="Rectangle 4"/>
          <p:cNvSpPr>
            <a:spLocks noChangeArrowheads="1"/>
          </p:cNvSpPr>
          <p:nvPr/>
        </p:nvSpPr>
        <p:spPr bwMode="auto">
          <a:xfrm>
            <a:off x="0" y="6157299"/>
            <a:ext cx="10240963" cy="855877"/>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p>
            <a:r>
              <a:rPr lang="en-GB" sz="3500"/>
              <a:t>250 taxa </a:t>
            </a:r>
            <a:r>
              <a:rPr lang="en-GB"/>
              <a:t>now examined including macroalgae (Porzio in press, JEMBE) , seagrasses, foraminifera, sponges, nematodes, polychaetes, molluscs, crustaceans, chaetognaths, bryozoans.</a:t>
            </a:r>
          </a:p>
        </p:txBody>
      </p:sp>
    </p:spTree>
    <p:extLst>
      <p:ext uri="{BB962C8B-B14F-4D97-AF65-F5344CB8AC3E}">
        <p14:creationId xmlns:p14="http://schemas.microsoft.com/office/powerpoint/2010/main" val="9835049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41" y="971230"/>
            <a:ext cx="6330523" cy="62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7819403" y="7074634"/>
            <a:ext cx="2327503" cy="33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sz="1500" dirty="0">
                <a:solidFill>
                  <a:srgbClr val="FFFFFF"/>
                </a:solidFill>
              </a:rPr>
              <a:t>Barry et al. OUP in press</a:t>
            </a:r>
          </a:p>
        </p:txBody>
      </p:sp>
      <p:pic>
        <p:nvPicPr>
          <p:cNvPr id="256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635" y="1"/>
            <a:ext cx="3292754" cy="26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583" y="2726289"/>
            <a:ext cx="3246903" cy="241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9787095" y="134473"/>
            <a:ext cx="243708" cy="373540"/>
          </a:xfrm>
          <a:prstGeom prst="rect">
            <a:avLst/>
          </a:prstGeom>
          <a:solidFill>
            <a:srgbClr val="FFFFFF"/>
          </a:solidFill>
          <a:ln w="9525">
            <a:noFill/>
            <a:round/>
            <a:headEnd/>
            <a:tailEnd/>
          </a:ln>
        </p:spPr>
        <p:txBody>
          <a:bodyPr wrap="square" lIns="100840" tIns="50420" rIns="100840" bIns="50420">
            <a:spAutoFit/>
          </a:bodyPr>
          <a:lstStyle/>
          <a:p>
            <a:endParaRPr lang="en-GB"/>
          </a:p>
        </p:txBody>
      </p:sp>
      <p:sp>
        <p:nvSpPr>
          <p:cNvPr id="25608" name="TextBox 7"/>
          <p:cNvSpPr txBox="1">
            <a:spLocks noChangeArrowheads="1"/>
          </p:cNvSpPr>
          <p:nvPr/>
        </p:nvSpPr>
        <p:spPr bwMode="auto">
          <a:xfrm>
            <a:off x="9124414" y="123455"/>
            <a:ext cx="732615" cy="31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solidFill>
                  <a:srgbClr val="080808"/>
                </a:solidFill>
              </a:rPr>
              <a:t>pH 8.1</a:t>
            </a:r>
          </a:p>
        </p:txBody>
      </p:sp>
      <p:sp>
        <p:nvSpPr>
          <p:cNvPr id="25609" name="TextBox 8"/>
          <p:cNvSpPr txBox="1">
            <a:spLocks noChangeArrowheads="1"/>
          </p:cNvSpPr>
          <p:nvPr/>
        </p:nvSpPr>
        <p:spPr bwMode="auto">
          <a:xfrm>
            <a:off x="9103078" y="2788016"/>
            <a:ext cx="732615" cy="31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solidFill>
                  <a:srgbClr val="080808"/>
                </a:solidFill>
              </a:rPr>
              <a:t>pH 7.6</a:t>
            </a:r>
          </a:p>
        </p:txBody>
      </p:sp>
      <p:sp>
        <p:nvSpPr>
          <p:cNvPr id="2" name="TextBox 1"/>
          <p:cNvSpPr txBox="1"/>
          <p:nvPr/>
        </p:nvSpPr>
        <p:spPr>
          <a:xfrm>
            <a:off x="343669" y="194240"/>
            <a:ext cx="6045245" cy="461665"/>
          </a:xfrm>
          <a:prstGeom prst="rect">
            <a:avLst/>
          </a:prstGeom>
          <a:noFill/>
        </p:spPr>
        <p:txBody>
          <a:bodyPr wrap="none" rtlCol="0">
            <a:spAutoFit/>
          </a:bodyPr>
          <a:lstStyle/>
          <a:p>
            <a:r>
              <a:rPr lang="en-US" sz="2400" dirty="0" smtClean="0"/>
              <a:t>Loss of Biodiversity near Natural CO</a:t>
            </a:r>
            <a:r>
              <a:rPr lang="en-US" sz="2400" baseline="-25000" dirty="0" smtClean="0"/>
              <a:t>2</a:t>
            </a:r>
            <a:r>
              <a:rPr lang="en-US" sz="2400" dirty="0" smtClean="0"/>
              <a:t> Vent</a:t>
            </a:r>
            <a:endParaRPr lang="en-US" sz="2400" dirty="0"/>
          </a:p>
        </p:txBody>
      </p:sp>
      <p:sp>
        <p:nvSpPr>
          <p:cNvPr id="3" name="TextBox 2"/>
          <p:cNvSpPr txBox="1"/>
          <p:nvPr/>
        </p:nvSpPr>
        <p:spPr>
          <a:xfrm>
            <a:off x="2271204" y="5543316"/>
            <a:ext cx="1872027" cy="584776"/>
          </a:xfrm>
          <a:prstGeom prst="rect">
            <a:avLst/>
          </a:prstGeom>
          <a:noFill/>
        </p:spPr>
        <p:txBody>
          <a:bodyPr wrap="none" rtlCol="0">
            <a:spAutoFit/>
          </a:bodyPr>
          <a:lstStyle/>
          <a:p>
            <a:r>
              <a:rPr lang="en-US" sz="3200" dirty="0" smtClean="0">
                <a:solidFill>
                  <a:srgbClr val="0000FF"/>
                </a:solidFill>
              </a:rPr>
              <a:t>Calcifiers</a:t>
            </a:r>
            <a:endParaRPr lang="en-US" sz="3200" dirty="0">
              <a:solidFill>
                <a:srgbClr val="0000FF"/>
              </a:solidFill>
            </a:endParaRPr>
          </a:p>
        </p:txBody>
      </p:sp>
      <p:sp>
        <p:nvSpPr>
          <p:cNvPr id="12" name="TextBox 11"/>
          <p:cNvSpPr txBox="1"/>
          <p:nvPr/>
        </p:nvSpPr>
        <p:spPr>
          <a:xfrm>
            <a:off x="3529321" y="3693548"/>
            <a:ext cx="2670322" cy="584776"/>
          </a:xfrm>
          <a:prstGeom prst="rect">
            <a:avLst/>
          </a:prstGeom>
          <a:noFill/>
        </p:spPr>
        <p:txBody>
          <a:bodyPr wrap="none" rtlCol="0">
            <a:spAutoFit/>
          </a:bodyPr>
          <a:lstStyle/>
          <a:p>
            <a:r>
              <a:rPr lang="en-US" sz="3200" dirty="0" smtClean="0">
                <a:solidFill>
                  <a:srgbClr val="0000FF"/>
                </a:solidFill>
              </a:rPr>
              <a:t>Non-calcifiers</a:t>
            </a:r>
            <a:endParaRPr lang="en-US" sz="3200" dirty="0">
              <a:solidFill>
                <a:srgbClr val="0000FF"/>
              </a:solidFill>
            </a:endParaRPr>
          </a:p>
        </p:txBody>
      </p:sp>
    </p:spTree>
    <p:extLst>
      <p:ext uri="{BB962C8B-B14F-4D97-AF65-F5344CB8AC3E}">
        <p14:creationId xmlns:p14="http://schemas.microsoft.com/office/powerpoint/2010/main" val="40674490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p:cNvSpPr>
            <a:spLocks noGrp="1" noChangeArrowheads="1"/>
          </p:cNvSpPr>
          <p:nvPr>
            <p:ph type="title"/>
          </p:nvPr>
        </p:nvSpPr>
        <p:spPr bwMode="auto">
          <a:xfrm>
            <a:off x="389447" y="336769"/>
            <a:ext cx="9215438" cy="1235075"/>
          </a:xfrm>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solidFill>
                  <a:srgbClr val="FFFF66"/>
                </a:solidFill>
                <a:latin typeface="Comic Sans MS" pitchFamily="66" charset="0"/>
              </a:rPr>
              <a:t>Will Ocean Acidification disrupt energy flow through marine food webs? </a:t>
            </a:r>
            <a:r>
              <a:rPr lang="en-US" dirty="0" smtClean="0">
                <a:solidFill>
                  <a:srgbClr val="FFFF66"/>
                </a:solidFill>
                <a:latin typeface="Comic Sans MS" pitchFamily="66" charset="0"/>
              </a:rPr>
              <a:t/>
            </a:r>
            <a:br>
              <a:rPr lang="en-US" dirty="0" smtClean="0">
                <a:solidFill>
                  <a:srgbClr val="FFFF66"/>
                </a:solidFill>
                <a:latin typeface="Comic Sans MS" pitchFamily="66" charset="0"/>
              </a:rPr>
            </a:br>
            <a:endParaRPr lang="en-US" dirty="0">
              <a:solidFill>
                <a:srgbClr val="FFFF66"/>
              </a:solidFill>
              <a:latin typeface="Comic Sans MS" pitchFamily="66" charset="0"/>
            </a:endParaRPr>
          </a:p>
        </p:txBody>
      </p:sp>
      <p:sp>
        <p:nvSpPr>
          <p:cNvPr id="16" name="Line 6"/>
          <p:cNvSpPr>
            <a:spLocks noChangeShapeType="1"/>
          </p:cNvSpPr>
          <p:nvPr/>
        </p:nvSpPr>
        <p:spPr bwMode="auto">
          <a:xfrm>
            <a:off x="579777" y="1577748"/>
            <a:ext cx="9026525" cy="0"/>
          </a:xfrm>
          <a:prstGeom prst="line">
            <a:avLst/>
          </a:prstGeom>
          <a:noFill/>
          <a:ln w="12700">
            <a:solidFill>
              <a:srgbClr val="FF0000"/>
            </a:solidFill>
            <a:round/>
            <a:headEnd/>
            <a:tailEnd/>
          </a:ln>
          <a:effectLst/>
        </p:spPr>
        <p:txBody>
          <a:bodyPr/>
          <a:lstStyle/>
          <a:p>
            <a:endParaRPr lang="en-US"/>
          </a:p>
        </p:txBody>
      </p:sp>
      <p:pic>
        <p:nvPicPr>
          <p:cNvPr id="5" name="Picture 21" descr="oe5"/>
          <p:cNvPicPr>
            <a:picLocks noChangeAspect="1" noChangeArrowheads="1"/>
          </p:cNvPicPr>
          <p:nvPr/>
        </p:nvPicPr>
        <p:blipFill>
          <a:blip r:embed="rId3" cstate="print"/>
          <a:srcRect/>
          <a:stretch>
            <a:fillRect/>
          </a:stretch>
        </p:blipFill>
        <p:spPr bwMode="auto">
          <a:xfrm>
            <a:off x="5462135" y="1850981"/>
            <a:ext cx="4702628" cy="4114800"/>
          </a:xfrm>
          <a:prstGeom prst="rect">
            <a:avLst/>
          </a:prstGeom>
          <a:noFill/>
        </p:spPr>
      </p:pic>
      <p:pic>
        <p:nvPicPr>
          <p:cNvPr id="6" name="Picture 3" descr="Sea_butterfly"/>
          <p:cNvPicPr>
            <a:picLocks noChangeAspect="1" noChangeArrowheads="1"/>
          </p:cNvPicPr>
          <p:nvPr/>
        </p:nvPicPr>
        <p:blipFill>
          <a:blip r:embed="rId4" cstate="print">
            <a:lum bright="10000" contrast="38000"/>
          </a:blip>
          <a:srcRect/>
          <a:stretch>
            <a:fillRect/>
          </a:stretch>
        </p:blipFill>
        <p:spPr bwMode="auto">
          <a:xfrm>
            <a:off x="167481" y="1850981"/>
            <a:ext cx="5064015" cy="4191000"/>
          </a:xfrm>
          <a:prstGeom prst="rect">
            <a:avLst/>
          </a:prstGeom>
          <a:noFill/>
        </p:spPr>
      </p:pic>
      <p:sp>
        <p:nvSpPr>
          <p:cNvPr id="7" name="TextBox 6"/>
          <p:cNvSpPr txBox="1"/>
          <p:nvPr/>
        </p:nvSpPr>
        <p:spPr>
          <a:xfrm>
            <a:off x="243681" y="1850981"/>
            <a:ext cx="2678152" cy="338554"/>
          </a:xfrm>
          <a:prstGeom prst="rect">
            <a:avLst/>
          </a:prstGeom>
          <a:noFill/>
        </p:spPr>
        <p:txBody>
          <a:bodyPr wrap="square" rtlCol="0">
            <a:spAutoFit/>
          </a:bodyPr>
          <a:lstStyle/>
          <a:p>
            <a:r>
              <a:rPr lang="en-US" sz="1600" dirty="0" err="1" smtClean="0">
                <a:solidFill>
                  <a:srgbClr val="FFFFFF"/>
                </a:solidFill>
                <a:latin typeface="Comic Sans MS" pitchFamily="66" charset="0"/>
              </a:rPr>
              <a:t>Pteropod</a:t>
            </a:r>
            <a:r>
              <a:rPr lang="en-US" sz="1600" dirty="0" smtClean="0">
                <a:solidFill>
                  <a:srgbClr val="FFFFFF"/>
                </a:solidFill>
                <a:latin typeface="Comic Sans MS" pitchFamily="66" charset="0"/>
              </a:rPr>
              <a:t>  =  Salmon food</a:t>
            </a:r>
            <a:endParaRPr lang="en-US" sz="1600" dirty="0">
              <a:solidFill>
                <a:srgbClr val="FFFFFF"/>
              </a:solidFill>
              <a:latin typeface="Comic Sans MS" pitchFamily="66" charset="0"/>
            </a:endParaRPr>
          </a:p>
        </p:txBody>
      </p:sp>
      <p:sp>
        <p:nvSpPr>
          <p:cNvPr id="8" name="TextBox 7"/>
          <p:cNvSpPr txBox="1"/>
          <p:nvPr/>
        </p:nvSpPr>
        <p:spPr>
          <a:xfrm>
            <a:off x="5501481" y="1850981"/>
            <a:ext cx="1905000" cy="338554"/>
          </a:xfrm>
          <a:prstGeom prst="rect">
            <a:avLst/>
          </a:prstGeom>
          <a:noFill/>
        </p:spPr>
        <p:txBody>
          <a:bodyPr wrap="square" rtlCol="0">
            <a:spAutoFit/>
          </a:bodyPr>
          <a:lstStyle/>
          <a:p>
            <a:r>
              <a:rPr lang="en-US" sz="1600" dirty="0" smtClean="0">
                <a:solidFill>
                  <a:srgbClr val="000000"/>
                </a:solidFill>
                <a:latin typeface="Comic Sans MS" pitchFamily="66" charset="0"/>
              </a:rPr>
              <a:t>Sockeye  Salmon</a:t>
            </a:r>
            <a:endParaRPr lang="en-US" sz="1600" dirty="0">
              <a:solidFill>
                <a:srgbClr val="000000"/>
              </a:solidFill>
              <a:latin typeface="Comic Sans MS" pitchFamily="66" charset="0"/>
            </a:endParaRPr>
          </a:p>
        </p:txBody>
      </p:sp>
    </p:spTree>
    <p:extLst>
      <p:ext uri="{BB962C8B-B14F-4D97-AF65-F5344CB8AC3E}">
        <p14:creationId xmlns:p14="http://schemas.microsoft.com/office/powerpoint/2010/main" val="281295476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1" descr="http://lh3.google.com/agodert/RoxnGi_EjBI/AAAAAAAAAAA/4WnjvPT2y5s/IMG_2993.JPG?imgmax=720"/>
          <p:cNvPicPr>
            <a:picLocks noChangeAspect="1" noChangeArrowheads="1"/>
          </p:cNvPicPr>
          <p:nvPr/>
        </p:nvPicPr>
        <p:blipFill>
          <a:blip r:embed="rId3" cstate="print">
            <a:lum bright="-22000" contrast="22000"/>
          </a:blip>
          <a:srcRect/>
          <a:stretch>
            <a:fillRect/>
          </a:stretch>
        </p:blipFill>
        <p:spPr bwMode="auto">
          <a:xfrm>
            <a:off x="0" y="11113"/>
            <a:ext cx="10240963" cy="1893887"/>
          </a:xfrm>
          <a:prstGeom prst="rect">
            <a:avLst/>
          </a:prstGeom>
          <a:noFill/>
          <a:ln w="9525">
            <a:noFill/>
            <a:miter lim="800000"/>
            <a:headEnd/>
            <a:tailEnd/>
          </a:ln>
        </p:spPr>
      </p:pic>
      <p:pic>
        <p:nvPicPr>
          <p:cNvPr id="52228" name="Picture 53"/>
          <p:cNvPicPr>
            <a:picLocks noChangeAspect="1" noChangeArrowheads="1"/>
          </p:cNvPicPr>
          <p:nvPr/>
        </p:nvPicPr>
        <p:blipFill>
          <a:blip r:embed="rId4" cstate="print"/>
          <a:srcRect/>
          <a:stretch>
            <a:fillRect/>
          </a:stretch>
        </p:blipFill>
        <p:spPr bwMode="auto">
          <a:xfrm>
            <a:off x="2851150" y="6496050"/>
            <a:ext cx="946150" cy="752475"/>
          </a:xfrm>
          <a:prstGeom prst="rect">
            <a:avLst/>
          </a:prstGeom>
          <a:noFill/>
          <a:ln w="9525">
            <a:noFill/>
            <a:miter lim="800000"/>
            <a:headEnd/>
            <a:tailEnd/>
          </a:ln>
        </p:spPr>
      </p:pic>
      <p:pic>
        <p:nvPicPr>
          <p:cNvPr id="52229" name="Picture 25" descr="amblyraja_badia"/>
          <p:cNvPicPr>
            <a:picLocks noChangeAspect="1" noChangeArrowheads="1"/>
          </p:cNvPicPr>
          <p:nvPr/>
        </p:nvPicPr>
        <p:blipFill>
          <a:blip r:embed="rId5" cstate="print">
            <a:lum bright="2000" contrast="10000"/>
          </a:blip>
          <a:srcRect/>
          <a:stretch>
            <a:fillRect/>
          </a:stretch>
        </p:blipFill>
        <p:spPr bwMode="auto">
          <a:xfrm>
            <a:off x="1931988" y="6489700"/>
            <a:ext cx="977900" cy="758825"/>
          </a:xfrm>
          <a:prstGeom prst="rect">
            <a:avLst/>
          </a:prstGeom>
          <a:noFill/>
          <a:ln w="9525">
            <a:noFill/>
            <a:miter lim="800000"/>
            <a:headEnd/>
            <a:tailEnd/>
          </a:ln>
        </p:spPr>
      </p:pic>
      <p:sp>
        <p:nvSpPr>
          <p:cNvPr id="52230" name="TextBox 5"/>
          <p:cNvSpPr txBox="1">
            <a:spLocks noChangeArrowheads="1"/>
          </p:cNvSpPr>
          <p:nvPr/>
        </p:nvSpPr>
        <p:spPr bwMode="auto">
          <a:xfrm>
            <a:off x="1346200" y="0"/>
            <a:ext cx="7623175" cy="523220"/>
          </a:xfrm>
          <a:prstGeom prst="rect">
            <a:avLst/>
          </a:prstGeom>
          <a:noFill/>
          <a:ln w="9525">
            <a:noFill/>
            <a:miter lim="800000"/>
            <a:headEnd/>
            <a:tailEnd/>
          </a:ln>
        </p:spPr>
        <p:txBody>
          <a:bodyPr wrap="square">
            <a:prstTxWarp prst="textNoShape">
              <a:avLst/>
            </a:prstTxWarp>
            <a:spAutoFit/>
          </a:bodyPr>
          <a:lstStyle/>
          <a:p>
            <a:pPr algn="ctr" eaLnBrk="0" hangingPunct="0"/>
            <a:r>
              <a:rPr lang="en-US" sz="2800" dirty="0">
                <a:solidFill>
                  <a:srgbClr val="FFFF00"/>
                </a:solidFill>
                <a:latin typeface="Comic Sans MS"/>
                <a:ea typeface="Calibri" charset="0"/>
                <a:cs typeface="Comic Sans MS"/>
              </a:rPr>
              <a:t>Marine</a:t>
            </a:r>
            <a:r>
              <a:rPr lang="en-US" sz="2800" dirty="0" smtClean="0">
                <a:solidFill>
                  <a:srgbClr val="FFFF00"/>
                </a:solidFill>
                <a:latin typeface="Comic Sans MS"/>
                <a:ea typeface="Calibri" charset="0"/>
                <a:cs typeface="Comic Sans MS"/>
              </a:rPr>
              <a:t> Communities </a:t>
            </a:r>
            <a:r>
              <a:rPr lang="en-US" sz="2800" dirty="0">
                <a:solidFill>
                  <a:srgbClr val="FFFF00"/>
                </a:solidFill>
                <a:latin typeface="Comic Sans MS"/>
                <a:ea typeface="Calibri" charset="0"/>
                <a:cs typeface="Comic Sans MS"/>
              </a:rPr>
              <a:t>are Biological Networks</a:t>
            </a:r>
            <a:endParaRPr lang="en-US" sz="2400" dirty="0">
              <a:solidFill>
                <a:srgbClr val="FFFF00"/>
              </a:solidFill>
              <a:latin typeface="Comic Sans MS"/>
              <a:ea typeface="Calibri" charset="0"/>
              <a:cs typeface="Comic Sans MS"/>
            </a:endParaRPr>
          </a:p>
        </p:txBody>
      </p:sp>
      <p:sp>
        <p:nvSpPr>
          <p:cNvPr id="52231" name="TextBox 2"/>
          <p:cNvSpPr txBox="1">
            <a:spLocks noChangeArrowheads="1"/>
          </p:cNvSpPr>
          <p:nvPr/>
        </p:nvSpPr>
        <p:spPr bwMode="auto">
          <a:xfrm>
            <a:off x="7519988" y="6707188"/>
            <a:ext cx="2300880"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FFFFFF"/>
                </a:solidFill>
                <a:latin typeface="Comic Sans MS"/>
                <a:ea typeface="Calibri" charset="0"/>
                <a:cs typeface="Comic Sans MS"/>
              </a:rPr>
              <a:t>Marine Food Web</a:t>
            </a:r>
          </a:p>
        </p:txBody>
      </p:sp>
      <p:pic>
        <p:nvPicPr>
          <p:cNvPr id="52232" name="Picture 8"/>
          <p:cNvPicPr>
            <a:picLocks noChangeAspect="1"/>
          </p:cNvPicPr>
          <p:nvPr/>
        </p:nvPicPr>
        <p:blipFill>
          <a:blip r:embed="rId6" cstate="print">
            <a:lum bright="-2000" contrast="12000"/>
          </a:blip>
          <a:srcRect/>
          <a:stretch>
            <a:fillRect/>
          </a:stretch>
        </p:blipFill>
        <p:spPr bwMode="auto">
          <a:xfrm>
            <a:off x="4283075" y="809625"/>
            <a:ext cx="1649413" cy="1111250"/>
          </a:xfrm>
          <a:prstGeom prst="rect">
            <a:avLst/>
          </a:prstGeom>
          <a:noFill/>
          <a:ln w="9525">
            <a:solidFill>
              <a:srgbClr val="FFFFFF"/>
            </a:solidFill>
            <a:miter lim="800000"/>
            <a:headEnd/>
            <a:tailEnd/>
          </a:ln>
        </p:spPr>
      </p:pic>
      <p:pic>
        <p:nvPicPr>
          <p:cNvPr id="52233" name="Picture 25"/>
          <p:cNvPicPr>
            <a:picLocks noChangeAspect="1"/>
          </p:cNvPicPr>
          <p:nvPr/>
        </p:nvPicPr>
        <p:blipFill>
          <a:blip r:embed="rId7" cstate="print"/>
          <a:srcRect/>
          <a:stretch>
            <a:fillRect/>
          </a:stretch>
        </p:blipFill>
        <p:spPr bwMode="auto">
          <a:xfrm>
            <a:off x="261938" y="1311275"/>
            <a:ext cx="1524000" cy="992188"/>
          </a:xfrm>
          <a:prstGeom prst="rect">
            <a:avLst/>
          </a:prstGeom>
          <a:noFill/>
          <a:ln w="9525">
            <a:solidFill>
              <a:srgbClr val="FFFFFF"/>
            </a:solidFill>
            <a:miter lim="800000"/>
            <a:headEnd/>
            <a:tailEnd/>
          </a:ln>
        </p:spPr>
      </p:pic>
      <p:pic>
        <p:nvPicPr>
          <p:cNvPr id="52234" name="Picture 22" descr="DSCN6998"/>
          <p:cNvPicPr>
            <a:picLocks noChangeAspect="1" noChangeArrowheads="1"/>
          </p:cNvPicPr>
          <p:nvPr/>
        </p:nvPicPr>
        <p:blipFill>
          <a:blip r:embed="rId8" cstate="print">
            <a:lum bright="-8000" contrast="24000"/>
          </a:blip>
          <a:srcRect/>
          <a:stretch>
            <a:fillRect/>
          </a:stretch>
        </p:blipFill>
        <p:spPr bwMode="auto">
          <a:xfrm>
            <a:off x="635000" y="6483350"/>
            <a:ext cx="1349375" cy="765175"/>
          </a:xfrm>
          <a:prstGeom prst="rect">
            <a:avLst/>
          </a:prstGeom>
          <a:noFill/>
          <a:ln w="9525">
            <a:noFill/>
            <a:miter lim="800000"/>
            <a:headEnd/>
            <a:tailEnd/>
          </a:ln>
        </p:spPr>
      </p:pic>
      <p:pic>
        <p:nvPicPr>
          <p:cNvPr id="52235" name="Picture 24" descr="Scotoplanes"/>
          <p:cNvPicPr>
            <a:picLocks noChangeAspect="1" noChangeArrowheads="1"/>
          </p:cNvPicPr>
          <p:nvPr/>
        </p:nvPicPr>
        <p:blipFill>
          <a:blip r:embed="rId9" cstate="print"/>
          <a:srcRect/>
          <a:stretch>
            <a:fillRect/>
          </a:stretch>
        </p:blipFill>
        <p:spPr bwMode="auto">
          <a:xfrm>
            <a:off x="4562475" y="6483350"/>
            <a:ext cx="1020763" cy="765175"/>
          </a:xfrm>
          <a:prstGeom prst="rect">
            <a:avLst/>
          </a:prstGeom>
          <a:noFill/>
          <a:ln w="9525">
            <a:noFill/>
            <a:miter lim="800000"/>
            <a:headEnd/>
            <a:tailEnd/>
          </a:ln>
        </p:spPr>
      </p:pic>
      <p:pic>
        <p:nvPicPr>
          <p:cNvPr id="52236" name="Picture 67" descr="Octopus"/>
          <p:cNvPicPr>
            <a:picLocks noChangeAspect="1" noChangeArrowheads="1"/>
          </p:cNvPicPr>
          <p:nvPr/>
        </p:nvPicPr>
        <p:blipFill>
          <a:blip r:embed="rId10" cstate="print"/>
          <a:srcRect/>
          <a:stretch>
            <a:fillRect/>
          </a:stretch>
        </p:blipFill>
        <p:spPr bwMode="auto">
          <a:xfrm>
            <a:off x="3684588" y="6497638"/>
            <a:ext cx="971550" cy="763587"/>
          </a:xfrm>
          <a:prstGeom prst="rect">
            <a:avLst/>
          </a:prstGeom>
          <a:noFill/>
          <a:ln w="9525">
            <a:noFill/>
            <a:miter lim="800000"/>
            <a:headEnd/>
            <a:tailEnd/>
          </a:ln>
        </p:spPr>
      </p:pic>
      <p:sp>
        <p:nvSpPr>
          <p:cNvPr id="52237" name="Text Box 58"/>
          <p:cNvSpPr txBox="1">
            <a:spLocks noChangeArrowheads="1"/>
          </p:cNvSpPr>
          <p:nvPr/>
        </p:nvSpPr>
        <p:spPr bwMode="auto">
          <a:xfrm>
            <a:off x="119063" y="520700"/>
            <a:ext cx="1631950" cy="307975"/>
          </a:xfrm>
          <a:prstGeom prst="rect">
            <a:avLst/>
          </a:prstGeom>
          <a:noFill/>
          <a:ln w="9525">
            <a:noFill/>
            <a:miter lim="800000"/>
            <a:headEnd/>
            <a:tailEnd/>
          </a:ln>
        </p:spPr>
        <p:txBody>
          <a:bodyPr wrap="none">
            <a:prstTxWarp prst="textNoShape">
              <a:avLst/>
            </a:prstTxWarp>
            <a:spAutoFit/>
          </a:bodyPr>
          <a:lstStyle/>
          <a:p>
            <a:pPr defTabSz="1028700" eaLnBrk="0" hangingPunct="0"/>
            <a:r>
              <a:rPr lang="en-US" b="1">
                <a:solidFill>
                  <a:srgbClr val="CCFFCC"/>
                </a:solidFill>
                <a:latin typeface="Calibri" charset="0"/>
                <a:ea typeface="Calibri" charset="0"/>
                <a:cs typeface="Calibri" charset="0"/>
              </a:rPr>
              <a:t>Primary Production</a:t>
            </a:r>
          </a:p>
        </p:txBody>
      </p:sp>
      <p:pic>
        <p:nvPicPr>
          <p:cNvPr id="52238" name="Picture 11"/>
          <p:cNvPicPr>
            <a:picLocks noChangeAspect="1"/>
          </p:cNvPicPr>
          <p:nvPr/>
        </p:nvPicPr>
        <p:blipFill>
          <a:blip r:embed="rId11" cstate="print">
            <a:lum bright="4000" contrast="4000"/>
          </a:blip>
          <a:srcRect/>
          <a:stretch>
            <a:fillRect/>
          </a:stretch>
        </p:blipFill>
        <p:spPr bwMode="auto">
          <a:xfrm>
            <a:off x="7142163" y="604838"/>
            <a:ext cx="2963862" cy="1295400"/>
          </a:xfrm>
          <a:prstGeom prst="rect">
            <a:avLst/>
          </a:prstGeom>
          <a:noFill/>
          <a:ln w="9525">
            <a:solidFill>
              <a:srgbClr val="FFFFFF"/>
            </a:solidFill>
            <a:miter lim="800000"/>
            <a:headEnd/>
            <a:tailEnd/>
          </a:ln>
        </p:spPr>
      </p:pic>
      <p:pic>
        <p:nvPicPr>
          <p:cNvPr id="52239" name="Picture 23"/>
          <p:cNvPicPr>
            <a:picLocks noChangeAspect="1"/>
          </p:cNvPicPr>
          <p:nvPr/>
        </p:nvPicPr>
        <p:blipFill>
          <a:blip r:embed="rId12" cstate="print">
            <a:lum bright="4000" contrast="32000"/>
          </a:blip>
          <a:srcRect/>
          <a:stretch>
            <a:fillRect/>
          </a:stretch>
        </p:blipFill>
        <p:spPr bwMode="auto">
          <a:xfrm>
            <a:off x="8113713" y="2779713"/>
            <a:ext cx="1903412" cy="1335087"/>
          </a:xfrm>
          <a:prstGeom prst="rect">
            <a:avLst/>
          </a:prstGeom>
          <a:noFill/>
          <a:ln w="9525">
            <a:solidFill>
              <a:srgbClr val="FFFFFF"/>
            </a:solidFill>
            <a:miter lim="800000"/>
            <a:headEnd/>
            <a:tailEnd/>
          </a:ln>
        </p:spPr>
      </p:pic>
      <p:sp>
        <p:nvSpPr>
          <p:cNvPr id="52240" name="Text Box 58"/>
          <p:cNvSpPr txBox="1">
            <a:spLocks noChangeArrowheads="1"/>
          </p:cNvSpPr>
          <p:nvPr/>
        </p:nvSpPr>
        <p:spPr bwMode="auto">
          <a:xfrm>
            <a:off x="5200650" y="1631950"/>
            <a:ext cx="723900" cy="276225"/>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Seabirds</a:t>
            </a:r>
          </a:p>
        </p:txBody>
      </p:sp>
      <p:grpSp>
        <p:nvGrpSpPr>
          <p:cNvPr id="2" name="Group 108"/>
          <p:cNvGrpSpPr>
            <a:grpSpLocks/>
          </p:cNvGrpSpPr>
          <p:nvPr/>
        </p:nvGrpSpPr>
        <p:grpSpPr bwMode="auto">
          <a:xfrm>
            <a:off x="7889875" y="4975225"/>
            <a:ext cx="1822450" cy="1365250"/>
            <a:chOff x="7824392" y="4829034"/>
            <a:chExt cx="1821867" cy="1365449"/>
          </a:xfrm>
        </p:grpSpPr>
        <p:pic>
          <p:nvPicPr>
            <p:cNvPr id="52286" name="Picture 24"/>
            <p:cNvPicPr>
              <a:picLocks noChangeAspect="1"/>
            </p:cNvPicPr>
            <p:nvPr/>
          </p:nvPicPr>
          <p:blipFill>
            <a:blip r:embed="rId13" cstate="print">
              <a:lum bright="6000" contrast="40000"/>
            </a:blip>
            <a:srcRect/>
            <a:stretch>
              <a:fillRect/>
            </a:stretch>
          </p:blipFill>
          <p:spPr bwMode="auto">
            <a:xfrm>
              <a:off x="7824392" y="4829034"/>
              <a:ext cx="1821867" cy="1365449"/>
            </a:xfrm>
            <a:prstGeom prst="rect">
              <a:avLst/>
            </a:prstGeom>
            <a:noFill/>
            <a:ln w="9525">
              <a:solidFill>
                <a:srgbClr val="FFFFFF"/>
              </a:solidFill>
              <a:miter lim="800000"/>
              <a:headEnd/>
              <a:tailEnd/>
            </a:ln>
          </p:spPr>
        </p:pic>
        <p:sp>
          <p:nvSpPr>
            <p:cNvPr id="52287" name="Text Box 58"/>
            <p:cNvSpPr txBox="1">
              <a:spLocks noChangeArrowheads="1"/>
            </p:cNvSpPr>
            <p:nvPr/>
          </p:nvSpPr>
          <p:spPr bwMode="auto">
            <a:xfrm>
              <a:off x="7830209" y="5904661"/>
              <a:ext cx="813043" cy="276999"/>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Mammals</a:t>
              </a:r>
            </a:p>
          </p:txBody>
        </p:sp>
      </p:grpSp>
      <p:sp>
        <p:nvSpPr>
          <p:cNvPr id="52242" name="Text Box 58"/>
          <p:cNvSpPr txBox="1">
            <a:spLocks noChangeArrowheads="1"/>
          </p:cNvSpPr>
          <p:nvPr/>
        </p:nvSpPr>
        <p:spPr bwMode="auto">
          <a:xfrm>
            <a:off x="9545638" y="3810000"/>
            <a:ext cx="431800" cy="277813"/>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Fish</a:t>
            </a:r>
          </a:p>
        </p:txBody>
      </p:sp>
      <p:sp>
        <p:nvSpPr>
          <p:cNvPr id="52243" name="Text Box 58"/>
          <p:cNvSpPr txBox="1">
            <a:spLocks noChangeArrowheads="1"/>
          </p:cNvSpPr>
          <p:nvPr/>
        </p:nvSpPr>
        <p:spPr bwMode="auto">
          <a:xfrm>
            <a:off x="9385300" y="644525"/>
            <a:ext cx="700088" cy="277813"/>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Humans</a:t>
            </a:r>
          </a:p>
        </p:txBody>
      </p:sp>
      <p:grpSp>
        <p:nvGrpSpPr>
          <p:cNvPr id="3" name="Group 106"/>
          <p:cNvGrpSpPr>
            <a:grpSpLocks/>
          </p:cNvGrpSpPr>
          <p:nvPr/>
        </p:nvGrpSpPr>
        <p:grpSpPr bwMode="auto">
          <a:xfrm>
            <a:off x="298450" y="4533900"/>
            <a:ext cx="1355725" cy="966788"/>
            <a:chOff x="1964994" y="5459714"/>
            <a:chExt cx="1355505" cy="967135"/>
          </a:xfrm>
        </p:grpSpPr>
        <p:pic>
          <p:nvPicPr>
            <p:cNvPr id="52284" name="Picture 4" descr="Bacteria-772833"/>
            <p:cNvPicPr>
              <a:picLocks noChangeAspect="1" noChangeArrowheads="1"/>
            </p:cNvPicPr>
            <p:nvPr/>
          </p:nvPicPr>
          <p:blipFill>
            <a:blip r:embed="rId14" cstate="print">
              <a:lum bright="-26000" contrast="40000"/>
            </a:blip>
            <a:srcRect/>
            <a:stretch>
              <a:fillRect/>
            </a:stretch>
          </p:blipFill>
          <p:spPr bwMode="auto">
            <a:xfrm rot="10800000">
              <a:off x="1964994" y="5459714"/>
              <a:ext cx="1355505" cy="967135"/>
            </a:xfrm>
            <a:prstGeom prst="rect">
              <a:avLst/>
            </a:prstGeom>
            <a:noFill/>
            <a:ln w="9525">
              <a:solidFill>
                <a:srgbClr val="FFFFFF"/>
              </a:solidFill>
              <a:miter lim="800000"/>
              <a:headEnd/>
              <a:tailEnd/>
            </a:ln>
          </p:spPr>
        </p:pic>
        <p:sp>
          <p:nvSpPr>
            <p:cNvPr id="52285" name="Text Box 58"/>
            <p:cNvSpPr txBox="1">
              <a:spLocks noChangeArrowheads="1"/>
            </p:cNvSpPr>
            <p:nvPr/>
          </p:nvSpPr>
          <p:spPr bwMode="auto">
            <a:xfrm>
              <a:off x="1984362" y="6135192"/>
              <a:ext cx="1328834" cy="276999"/>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Detritus / Bacteria</a:t>
              </a:r>
            </a:p>
          </p:txBody>
        </p:sp>
      </p:grpSp>
      <p:pic>
        <p:nvPicPr>
          <p:cNvPr id="52245" name="Picture 2" descr="echinocrepis"/>
          <p:cNvPicPr>
            <a:picLocks noChangeAspect="1" noChangeArrowheads="1"/>
          </p:cNvPicPr>
          <p:nvPr/>
        </p:nvPicPr>
        <p:blipFill>
          <a:blip r:embed="rId15" cstate="print">
            <a:lum bright="-12000" contrast="8000"/>
          </a:blip>
          <a:srcRect/>
          <a:stretch>
            <a:fillRect/>
          </a:stretch>
        </p:blipFill>
        <p:spPr bwMode="auto">
          <a:xfrm>
            <a:off x="5353050" y="6489700"/>
            <a:ext cx="1076325" cy="754063"/>
          </a:xfrm>
          <a:prstGeom prst="rect">
            <a:avLst/>
          </a:prstGeom>
          <a:noFill/>
          <a:ln w="9525">
            <a:noFill/>
            <a:miter lim="800000"/>
            <a:headEnd/>
            <a:tailEnd/>
          </a:ln>
        </p:spPr>
      </p:pic>
      <p:pic>
        <p:nvPicPr>
          <p:cNvPr id="52246" name="Picture 26" descr="seastar"/>
          <p:cNvPicPr>
            <a:picLocks noChangeAspect="1" noChangeArrowheads="1"/>
          </p:cNvPicPr>
          <p:nvPr/>
        </p:nvPicPr>
        <p:blipFill>
          <a:blip r:embed="rId16" cstate="print">
            <a:lum bright="20000" contrast="16000"/>
          </a:blip>
          <a:srcRect/>
          <a:stretch>
            <a:fillRect/>
          </a:stretch>
        </p:blipFill>
        <p:spPr bwMode="auto">
          <a:xfrm>
            <a:off x="6291263" y="6462713"/>
            <a:ext cx="1023937" cy="785812"/>
          </a:xfrm>
          <a:prstGeom prst="rect">
            <a:avLst/>
          </a:prstGeom>
          <a:noFill/>
          <a:ln w="9525">
            <a:noFill/>
            <a:miter lim="800000"/>
            <a:headEnd/>
            <a:tailEnd/>
          </a:ln>
        </p:spPr>
      </p:pic>
      <p:sp>
        <p:nvSpPr>
          <p:cNvPr id="52247" name="Text Box 58"/>
          <p:cNvSpPr txBox="1">
            <a:spLocks noChangeArrowheads="1"/>
          </p:cNvSpPr>
          <p:nvPr/>
        </p:nvSpPr>
        <p:spPr bwMode="auto">
          <a:xfrm>
            <a:off x="2251075" y="6189663"/>
            <a:ext cx="1235075" cy="277812"/>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Seafloor Animals</a:t>
            </a:r>
          </a:p>
        </p:txBody>
      </p:sp>
      <p:sp>
        <p:nvSpPr>
          <p:cNvPr id="52248" name="Rectangle 101"/>
          <p:cNvSpPr>
            <a:spLocks noChangeArrowheads="1"/>
          </p:cNvSpPr>
          <p:nvPr/>
        </p:nvSpPr>
        <p:spPr bwMode="auto">
          <a:xfrm>
            <a:off x="635000" y="6483350"/>
            <a:ext cx="6694488" cy="765175"/>
          </a:xfrm>
          <a:prstGeom prst="rect">
            <a:avLst/>
          </a:prstGeom>
          <a:noFill/>
          <a:ln w="9525">
            <a:solidFill>
              <a:srgbClr val="FFFFFF"/>
            </a:solidFill>
            <a:round/>
            <a:headEnd/>
            <a:tailEnd/>
          </a:ln>
        </p:spPr>
        <p:txBody>
          <a:bodyPr>
            <a:prstTxWarp prst="textNoShape">
              <a:avLst/>
            </a:prstTxWarp>
          </a:bodyPr>
          <a:lstStyle/>
          <a:p>
            <a:pPr defTabSz="1028700" eaLnBrk="0" hangingPunct="0"/>
            <a:endParaRPr lang="en-US"/>
          </a:p>
        </p:txBody>
      </p:sp>
      <p:sp>
        <p:nvSpPr>
          <p:cNvPr id="52278" name="Rectangle 86"/>
          <p:cNvSpPr>
            <a:spLocks noChangeArrowheads="1"/>
          </p:cNvSpPr>
          <p:nvPr/>
        </p:nvSpPr>
        <p:spPr bwMode="auto">
          <a:xfrm>
            <a:off x="1798638" y="2590800"/>
            <a:ext cx="1565275" cy="1017588"/>
          </a:xfrm>
          <a:prstGeom prst="rect">
            <a:avLst/>
          </a:prstGeom>
          <a:solidFill>
            <a:srgbClr val="000000"/>
          </a:solidFill>
          <a:ln w="9525">
            <a:solidFill>
              <a:srgbClr val="FFFFFF"/>
            </a:solidFill>
            <a:round/>
            <a:headEnd/>
            <a:tailEnd/>
          </a:ln>
        </p:spPr>
        <p:txBody>
          <a:bodyPr>
            <a:prstTxWarp prst="textNoShape">
              <a:avLst/>
            </a:prstTxWarp>
          </a:bodyPr>
          <a:lstStyle/>
          <a:p>
            <a:pPr defTabSz="1028700" eaLnBrk="0" hangingPunct="0"/>
            <a:endParaRPr lang="en-US" sz="1200"/>
          </a:p>
        </p:txBody>
      </p:sp>
      <p:grpSp>
        <p:nvGrpSpPr>
          <p:cNvPr id="4" name="Group 68"/>
          <p:cNvGrpSpPr/>
          <p:nvPr/>
        </p:nvGrpSpPr>
        <p:grpSpPr>
          <a:xfrm>
            <a:off x="1865184" y="2777553"/>
            <a:ext cx="1270266" cy="744753"/>
            <a:chOff x="1865184" y="2777553"/>
            <a:chExt cx="1270266" cy="744753"/>
          </a:xfrm>
        </p:grpSpPr>
        <p:pic>
          <p:nvPicPr>
            <p:cNvPr id="52279" name="Picture 11" descr="midwater_11"/>
            <p:cNvPicPr>
              <a:picLocks noChangeAspect="1" noChangeArrowheads="1"/>
            </p:cNvPicPr>
            <p:nvPr/>
          </p:nvPicPr>
          <p:blipFill>
            <a:blip r:embed="rId17" cstate="print">
              <a:lum bright="24000" contrast="44000"/>
            </a:blip>
            <a:srcRect/>
            <a:stretch>
              <a:fillRect/>
            </a:stretch>
          </p:blipFill>
          <p:spPr bwMode="auto">
            <a:xfrm>
              <a:off x="2377061" y="2826106"/>
              <a:ext cx="758389" cy="523699"/>
            </a:xfrm>
            <a:prstGeom prst="rect">
              <a:avLst/>
            </a:prstGeom>
            <a:noFill/>
            <a:ln w="9525">
              <a:noFill/>
              <a:miter lim="800000"/>
              <a:headEnd/>
              <a:tailEnd/>
            </a:ln>
          </p:spPr>
        </p:pic>
        <p:pic>
          <p:nvPicPr>
            <p:cNvPr id="52280" name="Picture 84"/>
            <p:cNvPicPr>
              <a:picLocks noChangeAspect="1"/>
            </p:cNvPicPr>
            <p:nvPr/>
          </p:nvPicPr>
          <p:blipFill>
            <a:blip r:embed="rId18" cstate="print"/>
            <a:srcRect/>
            <a:stretch>
              <a:fillRect/>
            </a:stretch>
          </p:blipFill>
          <p:spPr bwMode="auto">
            <a:xfrm>
              <a:off x="1865184" y="2777553"/>
              <a:ext cx="423177" cy="414204"/>
            </a:xfrm>
            <a:prstGeom prst="rect">
              <a:avLst/>
            </a:prstGeom>
            <a:noFill/>
            <a:ln w="9525">
              <a:noFill/>
              <a:miter lim="800000"/>
              <a:headEnd/>
              <a:tailEnd/>
            </a:ln>
          </p:spPr>
        </p:pic>
        <p:pic>
          <p:nvPicPr>
            <p:cNvPr id="52282" name="Picture 18"/>
            <p:cNvPicPr>
              <a:picLocks noChangeAspect="1"/>
            </p:cNvPicPr>
            <p:nvPr/>
          </p:nvPicPr>
          <p:blipFill>
            <a:blip r:embed="rId19" cstate="print"/>
            <a:srcRect/>
            <a:stretch>
              <a:fillRect/>
            </a:stretch>
          </p:blipFill>
          <p:spPr bwMode="auto">
            <a:xfrm>
              <a:off x="2026769" y="3129235"/>
              <a:ext cx="486599" cy="393071"/>
            </a:xfrm>
            <a:prstGeom prst="rect">
              <a:avLst/>
            </a:prstGeom>
            <a:noFill/>
            <a:ln w="9525">
              <a:noFill/>
              <a:miter lim="800000"/>
              <a:headEnd/>
              <a:tailEnd/>
            </a:ln>
          </p:spPr>
        </p:pic>
      </p:grpSp>
      <p:sp>
        <p:nvSpPr>
          <p:cNvPr id="52283" name="Text Box 58"/>
          <p:cNvSpPr txBox="1">
            <a:spLocks noChangeArrowheads="1"/>
          </p:cNvSpPr>
          <p:nvPr/>
        </p:nvSpPr>
        <p:spPr bwMode="auto">
          <a:xfrm>
            <a:off x="2285831" y="2631127"/>
            <a:ext cx="969324" cy="276688"/>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Zooplankton</a:t>
            </a:r>
          </a:p>
        </p:txBody>
      </p:sp>
      <p:pic>
        <p:nvPicPr>
          <p:cNvPr id="52251" name="Picture 100"/>
          <p:cNvPicPr>
            <a:picLocks noChangeAspect="1"/>
          </p:cNvPicPr>
          <p:nvPr/>
        </p:nvPicPr>
        <p:blipFill>
          <a:blip r:embed="rId20" cstate="print"/>
          <a:srcRect/>
          <a:stretch>
            <a:fillRect/>
          </a:stretch>
        </p:blipFill>
        <p:spPr bwMode="auto">
          <a:xfrm>
            <a:off x="5173663" y="2806700"/>
            <a:ext cx="1674812" cy="974725"/>
          </a:xfrm>
          <a:prstGeom prst="rect">
            <a:avLst/>
          </a:prstGeom>
          <a:noFill/>
          <a:ln w="9525">
            <a:solidFill>
              <a:srgbClr val="FFFFFF"/>
            </a:solidFill>
            <a:miter lim="800000"/>
            <a:headEnd/>
            <a:tailEnd/>
          </a:ln>
        </p:spPr>
      </p:pic>
      <p:sp>
        <p:nvSpPr>
          <p:cNvPr id="52252" name="Text Box 58"/>
          <p:cNvSpPr txBox="1">
            <a:spLocks noChangeArrowheads="1"/>
          </p:cNvSpPr>
          <p:nvPr/>
        </p:nvSpPr>
        <p:spPr bwMode="auto">
          <a:xfrm>
            <a:off x="6180138" y="2868613"/>
            <a:ext cx="533400" cy="277812"/>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Squid</a:t>
            </a:r>
          </a:p>
        </p:txBody>
      </p:sp>
      <p:sp>
        <p:nvSpPr>
          <p:cNvPr id="111" name="Down Arrow 110"/>
          <p:cNvSpPr/>
          <p:nvPr/>
        </p:nvSpPr>
        <p:spPr bwMode="auto">
          <a:xfrm>
            <a:off x="820738" y="885825"/>
            <a:ext cx="238125" cy="344488"/>
          </a:xfrm>
          <a:prstGeom prst="downArrow">
            <a:avLst/>
          </a:prstGeom>
          <a:solidFill>
            <a:srgbClr val="00FF00"/>
          </a:solidFill>
          <a:ln w="9525" cap="flat" cmpd="sng" algn="ctr">
            <a:solidFill>
              <a:srgbClr val="00FF00"/>
            </a:solidFill>
            <a:prstDash val="solid"/>
            <a:round/>
            <a:headEnd type="none" w="med" len="med"/>
            <a:tailEnd type="none" w="med" len="med"/>
          </a:ln>
          <a:effectLst/>
        </p:spPr>
        <p:txBody>
          <a:bodyPr>
            <a:prstTxWarp prst="textNoShape">
              <a:avLst/>
            </a:prstTxWarp>
          </a:bodyPr>
          <a:lstStyle/>
          <a:p>
            <a:pPr defTabSz="1028700" eaLnBrk="0" hangingPunct="0">
              <a:defRPr/>
            </a:pPr>
            <a:endParaRPr lang="en-US" dirty="0">
              <a:ln>
                <a:solidFill>
                  <a:srgbClr val="00FF00"/>
                </a:solidFill>
              </a:ln>
              <a:solidFill>
                <a:srgbClr val="00FF00"/>
              </a:solidFill>
              <a:latin typeface="Arial" pitchFamily="34" charset="0"/>
            </a:endParaRPr>
          </a:p>
        </p:txBody>
      </p:sp>
      <p:sp>
        <p:nvSpPr>
          <p:cNvPr id="52254" name="Text Box 58"/>
          <p:cNvSpPr txBox="1">
            <a:spLocks noChangeArrowheads="1"/>
          </p:cNvSpPr>
          <p:nvPr/>
        </p:nvSpPr>
        <p:spPr bwMode="auto">
          <a:xfrm>
            <a:off x="285750" y="2011363"/>
            <a:ext cx="1096963" cy="277812"/>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Phytoplankton</a:t>
            </a:r>
          </a:p>
        </p:txBody>
      </p:sp>
      <p:cxnSp>
        <p:nvCxnSpPr>
          <p:cNvPr id="52257" name="Straight Arrow Connector 116"/>
          <p:cNvCxnSpPr>
            <a:cxnSpLocks noChangeShapeType="1"/>
          </p:cNvCxnSpPr>
          <p:nvPr/>
        </p:nvCxnSpPr>
        <p:spPr bwMode="auto">
          <a:xfrm rot="5400000">
            <a:off x="-16668" y="3312319"/>
            <a:ext cx="2049462" cy="31750"/>
          </a:xfrm>
          <a:prstGeom prst="straightConnector1">
            <a:avLst/>
          </a:prstGeom>
          <a:noFill/>
          <a:ln w="19050">
            <a:solidFill>
              <a:srgbClr val="FFFFFF"/>
            </a:solidFill>
            <a:round/>
            <a:headEnd/>
            <a:tailEnd type="triangle" w="lg" len="med"/>
          </a:ln>
        </p:spPr>
      </p:cxnSp>
      <p:cxnSp>
        <p:nvCxnSpPr>
          <p:cNvPr id="52258" name="Straight Arrow Connector 119"/>
          <p:cNvCxnSpPr>
            <a:cxnSpLocks noChangeShapeType="1"/>
          </p:cNvCxnSpPr>
          <p:nvPr/>
        </p:nvCxnSpPr>
        <p:spPr bwMode="auto">
          <a:xfrm rot="16200000" flipH="1">
            <a:off x="919956" y="5722144"/>
            <a:ext cx="827088" cy="469900"/>
          </a:xfrm>
          <a:prstGeom prst="straightConnector1">
            <a:avLst/>
          </a:prstGeom>
          <a:noFill/>
          <a:ln w="19050">
            <a:solidFill>
              <a:srgbClr val="FFFFFF"/>
            </a:solidFill>
            <a:round/>
            <a:headEnd/>
            <a:tailEnd type="triangle" w="lg" len="med"/>
          </a:ln>
        </p:spPr>
      </p:cxnSp>
      <p:cxnSp>
        <p:nvCxnSpPr>
          <p:cNvPr id="52262" name="Straight Arrow Connector 128"/>
          <p:cNvCxnSpPr>
            <a:cxnSpLocks noChangeShapeType="1"/>
          </p:cNvCxnSpPr>
          <p:nvPr/>
        </p:nvCxnSpPr>
        <p:spPr bwMode="auto">
          <a:xfrm rot="5400000" flipH="1" flipV="1">
            <a:off x="6819900" y="2301876"/>
            <a:ext cx="509587" cy="430212"/>
          </a:xfrm>
          <a:prstGeom prst="straightConnector1">
            <a:avLst/>
          </a:prstGeom>
          <a:noFill/>
          <a:ln w="19050">
            <a:solidFill>
              <a:srgbClr val="FFFFFF"/>
            </a:solidFill>
            <a:round/>
            <a:headEnd/>
            <a:tailEnd type="triangle" w="lg" len="med"/>
          </a:ln>
        </p:spPr>
      </p:cxnSp>
      <p:cxnSp>
        <p:nvCxnSpPr>
          <p:cNvPr id="52263" name="Straight Arrow Connector 130"/>
          <p:cNvCxnSpPr>
            <a:cxnSpLocks noChangeShapeType="1"/>
          </p:cNvCxnSpPr>
          <p:nvPr/>
        </p:nvCxnSpPr>
        <p:spPr bwMode="auto">
          <a:xfrm>
            <a:off x="6786563" y="3821113"/>
            <a:ext cx="1203325" cy="1087437"/>
          </a:xfrm>
          <a:prstGeom prst="straightConnector1">
            <a:avLst/>
          </a:prstGeom>
          <a:noFill/>
          <a:ln w="19050">
            <a:solidFill>
              <a:srgbClr val="FFFFFF"/>
            </a:solidFill>
            <a:round/>
            <a:headEnd/>
            <a:tailEnd type="triangle" w="lg" len="med"/>
          </a:ln>
        </p:spPr>
      </p:cxnSp>
      <p:cxnSp>
        <p:nvCxnSpPr>
          <p:cNvPr id="52264" name="Straight Arrow Connector 132"/>
          <p:cNvCxnSpPr>
            <a:cxnSpLocks noChangeShapeType="1"/>
          </p:cNvCxnSpPr>
          <p:nvPr/>
        </p:nvCxnSpPr>
        <p:spPr bwMode="auto">
          <a:xfrm rot="16200000" flipH="1">
            <a:off x="8559800" y="4484688"/>
            <a:ext cx="687387" cy="26988"/>
          </a:xfrm>
          <a:prstGeom prst="straightConnector1">
            <a:avLst/>
          </a:prstGeom>
          <a:noFill/>
          <a:ln w="19050">
            <a:solidFill>
              <a:srgbClr val="FFFFFF"/>
            </a:solidFill>
            <a:round/>
            <a:headEnd/>
            <a:tailEnd type="triangle" w="lg" len="med"/>
          </a:ln>
        </p:spPr>
      </p:cxnSp>
      <p:cxnSp>
        <p:nvCxnSpPr>
          <p:cNvPr id="52266" name="Straight Arrow Connector 139"/>
          <p:cNvCxnSpPr>
            <a:cxnSpLocks noChangeShapeType="1"/>
          </p:cNvCxnSpPr>
          <p:nvPr/>
        </p:nvCxnSpPr>
        <p:spPr bwMode="auto">
          <a:xfrm rot="5400000" flipH="1" flipV="1">
            <a:off x="8493126" y="2447925"/>
            <a:ext cx="463550" cy="92075"/>
          </a:xfrm>
          <a:prstGeom prst="straightConnector1">
            <a:avLst/>
          </a:prstGeom>
          <a:noFill/>
          <a:ln w="19050">
            <a:solidFill>
              <a:srgbClr val="FFFFFF"/>
            </a:solidFill>
            <a:round/>
            <a:headEnd/>
            <a:tailEnd type="triangle" w="lg" len="med"/>
          </a:ln>
        </p:spPr>
      </p:cxnSp>
      <p:cxnSp>
        <p:nvCxnSpPr>
          <p:cNvPr id="52267" name="Straight Arrow Connector 141"/>
          <p:cNvCxnSpPr>
            <a:cxnSpLocks noChangeShapeType="1"/>
          </p:cNvCxnSpPr>
          <p:nvPr/>
        </p:nvCxnSpPr>
        <p:spPr bwMode="auto">
          <a:xfrm flipV="1">
            <a:off x="3881438" y="3916363"/>
            <a:ext cx="4068762" cy="2433637"/>
          </a:xfrm>
          <a:prstGeom prst="straightConnector1">
            <a:avLst/>
          </a:prstGeom>
          <a:noFill/>
          <a:ln w="19050">
            <a:solidFill>
              <a:srgbClr val="FFFFFF"/>
            </a:solidFill>
            <a:round/>
            <a:headEnd/>
            <a:tailEnd type="triangle" w="lg" len="med"/>
          </a:ln>
        </p:spPr>
      </p:cxnSp>
      <p:cxnSp>
        <p:nvCxnSpPr>
          <p:cNvPr id="52259" name="Straight Arrow Connector 120"/>
          <p:cNvCxnSpPr>
            <a:cxnSpLocks noChangeShapeType="1"/>
          </p:cNvCxnSpPr>
          <p:nvPr/>
        </p:nvCxnSpPr>
        <p:spPr bwMode="auto">
          <a:xfrm flipV="1">
            <a:off x="3400425" y="1905000"/>
            <a:ext cx="754063" cy="687388"/>
          </a:xfrm>
          <a:prstGeom prst="straightConnector1">
            <a:avLst/>
          </a:prstGeom>
          <a:noFill/>
          <a:ln w="19050">
            <a:solidFill>
              <a:srgbClr val="FFFFFF"/>
            </a:solidFill>
            <a:round/>
            <a:headEnd/>
            <a:tailEnd type="triangle" w="lg" len="med"/>
          </a:ln>
        </p:spPr>
      </p:cxnSp>
      <p:cxnSp>
        <p:nvCxnSpPr>
          <p:cNvPr id="52260" name="Straight Arrow Connector 122"/>
          <p:cNvCxnSpPr>
            <a:cxnSpLocks noChangeShapeType="1"/>
            <a:stCxn id="52278" idx="3"/>
          </p:cNvCxnSpPr>
          <p:nvPr/>
        </p:nvCxnSpPr>
        <p:spPr bwMode="auto">
          <a:xfrm>
            <a:off x="3363913" y="3098800"/>
            <a:ext cx="1757362" cy="63500"/>
          </a:xfrm>
          <a:prstGeom prst="straightConnector1">
            <a:avLst/>
          </a:prstGeom>
          <a:noFill/>
          <a:ln w="19050">
            <a:solidFill>
              <a:srgbClr val="FFFFFF"/>
            </a:solidFill>
            <a:round/>
            <a:headEnd/>
            <a:tailEnd type="triangle" w="lg" len="med"/>
          </a:ln>
        </p:spPr>
      </p:cxnSp>
      <p:cxnSp>
        <p:nvCxnSpPr>
          <p:cNvPr id="52265" name="Straight Arrow Connector 134"/>
          <p:cNvCxnSpPr>
            <a:cxnSpLocks noChangeShapeType="1"/>
            <a:stCxn id="52272" idx="3"/>
          </p:cNvCxnSpPr>
          <p:nvPr/>
        </p:nvCxnSpPr>
        <p:spPr bwMode="auto">
          <a:xfrm flipV="1">
            <a:off x="4841875" y="3675063"/>
            <a:ext cx="3095625" cy="833437"/>
          </a:xfrm>
          <a:prstGeom prst="straightConnector1">
            <a:avLst/>
          </a:prstGeom>
          <a:noFill/>
          <a:ln w="19050">
            <a:solidFill>
              <a:srgbClr val="FFFFFF"/>
            </a:solidFill>
            <a:round/>
            <a:headEnd/>
            <a:tailEnd type="triangle" w="lg" len="med"/>
          </a:ln>
        </p:spPr>
      </p:cxnSp>
      <p:cxnSp>
        <p:nvCxnSpPr>
          <p:cNvPr id="52268" name="Straight Arrow Connector 143"/>
          <p:cNvCxnSpPr>
            <a:cxnSpLocks noChangeShapeType="1"/>
          </p:cNvCxnSpPr>
          <p:nvPr/>
        </p:nvCxnSpPr>
        <p:spPr bwMode="auto">
          <a:xfrm rot="5400000">
            <a:off x="1298575" y="3713163"/>
            <a:ext cx="809625" cy="628650"/>
          </a:xfrm>
          <a:prstGeom prst="straightConnector1">
            <a:avLst/>
          </a:prstGeom>
          <a:noFill/>
          <a:ln w="19050">
            <a:solidFill>
              <a:srgbClr val="FFFFFF"/>
            </a:solidFill>
            <a:round/>
            <a:headEnd/>
            <a:tailEnd type="triangle" w="lg" len="med"/>
          </a:ln>
        </p:spPr>
      </p:cxnSp>
      <p:cxnSp>
        <p:nvCxnSpPr>
          <p:cNvPr id="52269" name="Straight Arrow Connector 145"/>
          <p:cNvCxnSpPr>
            <a:cxnSpLocks noChangeShapeType="1"/>
          </p:cNvCxnSpPr>
          <p:nvPr/>
        </p:nvCxnSpPr>
        <p:spPr bwMode="auto">
          <a:xfrm rot="10800000" flipV="1">
            <a:off x="1719263" y="4643438"/>
            <a:ext cx="1601787" cy="371475"/>
          </a:xfrm>
          <a:prstGeom prst="straightConnector1">
            <a:avLst/>
          </a:prstGeom>
          <a:noFill/>
          <a:ln w="19050">
            <a:solidFill>
              <a:srgbClr val="FFFFFF"/>
            </a:solidFill>
            <a:round/>
            <a:headEnd/>
            <a:tailEnd type="triangle" w="lg" len="med"/>
          </a:ln>
        </p:spPr>
      </p:cxnSp>
      <p:cxnSp>
        <p:nvCxnSpPr>
          <p:cNvPr id="52270" name="Straight Arrow Connector 150"/>
          <p:cNvCxnSpPr>
            <a:cxnSpLocks noChangeShapeType="1"/>
          </p:cNvCxnSpPr>
          <p:nvPr/>
        </p:nvCxnSpPr>
        <p:spPr bwMode="auto">
          <a:xfrm rot="10800000">
            <a:off x="6045200" y="1693863"/>
            <a:ext cx="2024063" cy="1441450"/>
          </a:xfrm>
          <a:prstGeom prst="straightConnector1">
            <a:avLst/>
          </a:prstGeom>
          <a:noFill/>
          <a:ln w="19050">
            <a:solidFill>
              <a:srgbClr val="FFFFFF"/>
            </a:solidFill>
            <a:round/>
            <a:headEnd/>
            <a:tailEnd type="triangle" w="lg" len="med"/>
          </a:ln>
        </p:spPr>
      </p:cxnSp>
      <p:grpSp>
        <p:nvGrpSpPr>
          <p:cNvPr id="5" name="Group 96"/>
          <p:cNvGrpSpPr/>
          <p:nvPr/>
        </p:nvGrpSpPr>
        <p:grpSpPr>
          <a:xfrm>
            <a:off x="1336675" y="2063750"/>
            <a:ext cx="4510088" cy="2468563"/>
            <a:chOff x="1336675" y="2063750"/>
            <a:chExt cx="4510088" cy="2468563"/>
          </a:xfrm>
        </p:grpSpPr>
        <p:cxnSp>
          <p:nvCxnSpPr>
            <p:cNvPr id="52261" name="Straight Arrow Connector 126"/>
            <p:cNvCxnSpPr>
              <a:cxnSpLocks noChangeShapeType="1"/>
            </p:cNvCxnSpPr>
            <p:nvPr/>
          </p:nvCxnSpPr>
          <p:spPr bwMode="auto">
            <a:xfrm rot="16200000" flipV="1">
              <a:off x="5350669" y="2309019"/>
              <a:ext cx="741363" cy="250825"/>
            </a:xfrm>
            <a:prstGeom prst="straightConnector1">
              <a:avLst/>
            </a:prstGeom>
            <a:noFill/>
            <a:ln w="19050">
              <a:solidFill>
                <a:srgbClr val="FFFFFF"/>
              </a:solidFill>
              <a:round/>
              <a:headEnd/>
              <a:tailEnd type="triangle" w="lg" len="med"/>
            </a:ln>
          </p:spPr>
        </p:cxnSp>
        <p:cxnSp>
          <p:nvCxnSpPr>
            <p:cNvPr id="52227" name="Straight Arrow Connector 124"/>
            <p:cNvCxnSpPr>
              <a:cxnSpLocks noChangeShapeType="1"/>
            </p:cNvCxnSpPr>
            <p:nvPr/>
          </p:nvCxnSpPr>
          <p:spPr bwMode="auto">
            <a:xfrm flipV="1">
              <a:off x="4718050" y="3873500"/>
              <a:ext cx="806450" cy="658813"/>
            </a:xfrm>
            <a:prstGeom prst="straightConnector1">
              <a:avLst/>
            </a:prstGeom>
            <a:noFill/>
            <a:ln w="19050">
              <a:solidFill>
                <a:srgbClr val="FFFFFF"/>
              </a:solidFill>
              <a:round/>
              <a:headEnd/>
              <a:tailEnd type="triangle" w="lg" len="med"/>
            </a:ln>
          </p:spPr>
        </p:cxnSp>
        <p:cxnSp>
          <p:nvCxnSpPr>
            <p:cNvPr id="52255" name="Straight Arrow Connector 113"/>
            <p:cNvCxnSpPr>
              <a:cxnSpLocks noChangeShapeType="1"/>
            </p:cNvCxnSpPr>
            <p:nvPr/>
          </p:nvCxnSpPr>
          <p:spPr bwMode="auto">
            <a:xfrm rot="16200000" flipH="1">
              <a:off x="1290638" y="2387600"/>
              <a:ext cx="488950" cy="396875"/>
            </a:xfrm>
            <a:prstGeom prst="straightConnector1">
              <a:avLst/>
            </a:prstGeom>
            <a:noFill/>
            <a:ln w="19050">
              <a:solidFill>
                <a:srgbClr val="FFFFFF"/>
              </a:solidFill>
              <a:round/>
              <a:headEnd/>
              <a:tailEnd type="triangle" w="lg" len="med"/>
            </a:ln>
          </p:spPr>
        </p:cxnSp>
        <p:cxnSp>
          <p:nvCxnSpPr>
            <p:cNvPr id="52256" name="Straight Arrow Connector 114"/>
            <p:cNvCxnSpPr>
              <a:cxnSpLocks noChangeShapeType="1"/>
            </p:cNvCxnSpPr>
            <p:nvPr/>
          </p:nvCxnSpPr>
          <p:spPr bwMode="auto">
            <a:xfrm rot="16200000" flipH="1">
              <a:off x="2809082" y="3723481"/>
              <a:ext cx="506412" cy="409575"/>
            </a:xfrm>
            <a:prstGeom prst="straightConnector1">
              <a:avLst/>
            </a:prstGeom>
            <a:noFill/>
            <a:ln w="19050">
              <a:solidFill>
                <a:srgbClr val="FFFFFF"/>
              </a:solidFill>
              <a:round/>
              <a:headEnd/>
              <a:tailEnd type="triangle" w="lg" len="med"/>
            </a:ln>
          </p:spPr>
        </p:cxnSp>
      </p:grpSp>
      <p:cxnSp>
        <p:nvCxnSpPr>
          <p:cNvPr id="52271" name="Straight Arrow Connector 153"/>
          <p:cNvCxnSpPr>
            <a:cxnSpLocks noChangeShapeType="1"/>
          </p:cNvCxnSpPr>
          <p:nvPr/>
        </p:nvCxnSpPr>
        <p:spPr bwMode="auto">
          <a:xfrm>
            <a:off x="6899275" y="3311525"/>
            <a:ext cx="1050925" cy="168275"/>
          </a:xfrm>
          <a:prstGeom prst="straightConnector1">
            <a:avLst/>
          </a:prstGeom>
          <a:noFill/>
          <a:ln w="19050">
            <a:solidFill>
              <a:srgbClr val="FFFFFF"/>
            </a:solidFill>
            <a:round/>
            <a:headEnd/>
            <a:tailEnd type="triangle" w="lg" len="med"/>
          </a:ln>
        </p:spPr>
      </p:cxnSp>
      <p:pic>
        <p:nvPicPr>
          <p:cNvPr id="52281" name="Picture 85"/>
          <p:cNvPicPr>
            <a:picLocks noChangeAspect="1"/>
          </p:cNvPicPr>
          <p:nvPr/>
        </p:nvPicPr>
        <p:blipFill>
          <a:blip r:embed="rId21" cstate="print"/>
          <a:srcRect/>
          <a:stretch>
            <a:fillRect/>
          </a:stretch>
        </p:blipFill>
        <p:spPr bwMode="auto">
          <a:xfrm>
            <a:off x="2666765" y="3286022"/>
            <a:ext cx="644744" cy="295027"/>
          </a:xfrm>
          <a:prstGeom prst="rect">
            <a:avLst/>
          </a:prstGeom>
          <a:noFill/>
          <a:ln w="9525">
            <a:noFill/>
            <a:miter lim="800000"/>
            <a:headEnd/>
            <a:tailEnd/>
          </a:ln>
        </p:spPr>
      </p:pic>
      <p:grpSp>
        <p:nvGrpSpPr>
          <p:cNvPr id="6" name="Group 97"/>
          <p:cNvGrpSpPr/>
          <p:nvPr/>
        </p:nvGrpSpPr>
        <p:grpSpPr>
          <a:xfrm>
            <a:off x="3362325" y="3979863"/>
            <a:ext cx="1479550" cy="1057275"/>
            <a:chOff x="3362325" y="3979863"/>
            <a:chExt cx="1479550" cy="1057275"/>
          </a:xfrm>
        </p:grpSpPr>
        <p:sp>
          <p:nvSpPr>
            <p:cNvPr id="52272" name="Rectangle 87"/>
            <p:cNvSpPr>
              <a:spLocks noChangeArrowheads="1"/>
            </p:cNvSpPr>
            <p:nvPr/>
          </p:nvSpPr>
          <p:spPr bwMode="auto">
            <a:xfrm>
              <a:off x="3362325" y="3979863"/>
              <a:ext cx="1479550" cy="1057275"/>
            </a:xfrm>
            <a:prstGeom prst="rect">
              <a:avLst/>
            </a:prstGeom>
            <a:solidFill>
              <a:srgbClr val="000000"/>
            </a:solidFill>
            <a:ln w="9525">
              <a:solidFill>
                <a:srgbClr val="FFFFFF"/>
              </a:solidFill>
              <a:round/>
              <a:headEnd/>
              <a:tailEnd/>
            </a:ln>
          </p:spPr>
          <p:txBody>
            <a:bodyPr>
              <a:prstTxWarp prst="textNoShape">
                <a:avLst/>
              </a:prstTxWarp>
            </a:bodyPr>
            <a:lstStyle/>
            <a:p>
              <a:pPr defTabSz="1028700" eaLnBrk="0" hangingPunct="0"/>
              <a:endParaRPr lang="en-US" sz="1200"/>
            </a:p>
          </p:txBody>
        </p:sp>
        <p:sp>
          <p:nvSpPr>
            <p:cNvPr id="52276" name="Text Box 58"/>
            <p:cNvSpPr txBox="1">
              <a:spLocks noChangeArrowheads="1"/>
            </p:cNvSpPr>
            <p:nvPr/>
          </p:nvSpPr>
          <p:spPr bwMode="auto">
            <a:xfrm>
              <a:off x="3383841" y="4728280"/>
              <a:ext cx="1328232" cy="276700"/>
            </a:xfrm>
            <a:prstGeom prst="rect">
              <a:avLst/>
            </a:prstGeom>
            <a:solidFill>
              <a:srgbClr val="000000"/>
            </a:solidFill>
            <a:ln w="9525">
              <a:noFill/>
              <a:miter lim="800000"/>
              <a:headEnd/>
              <a:tailEnd/>
            </a:ln>
          </p:spPr>
          <p:txBody>
            <a:bodyPr wrap="none">
              <a:prstTxWarp prst="textNoShape">
                <a:avLst/>
              </a:prstTxWarp>
              <a:spAutoFit/>
            </a:bodyPr>
            <a:lstStyle/>
            <a:p>
              <a:pPr defTabSz="1028700" eaLnBrk="0" hangingPunct="0"/>
              <a:r>
                <a:rPr lang="en-US" sz="1200">
                  <a:solidFill>
                    <a:srgbClr val="FFFFFF"/>
                  </a:solidFill>
                  <a:latin typeface="Calibri" charset="0"/>
                  <a:ea typeface="Calibri" charset="0"/>
                  <a:cs typeface="Calibri" charset="0"/>
                </a:rPr>
                <a:t>Large zooplankton</a:t>
              </a:r>
            </a:p>
          </p:txBody>
        </p:sp>
        <p:pic>
          <p:nvPicPr>
            <p:cNvPr id="52275" name="Picture 10" descr="midwater_12"/>
            <p:cNvPicPr>
              <a:picLocks noChangeAspect="1" noChangeArrowheads="1"/>
            </p:cNvPicPr>
            <p:nvPr/>
          </p:nvPicPr>
          <p:blipFill>
            <a:blip r:embed="rId22" cstate="print"/>
            <a:srcRect/>
            <a:stretch>
              <a:fillRect/>
            </a:stretch>
          </p:blipFill>
          <p:spPr bwMode="auto">
            <a:xfrm>
              <a:off x="3395509" y="4249973"/>
              <a:ext cx="605435" cy="453792"/>
            </a:xfrm>
            <a:prstGeom prst="rect">
              <a:avLst/>
            </a:prstGeom>
            <a:noFill/>
            <a:ln w="9525">
              <a:noFill/>
              <a:miter lim="800000"/>
              <a:headEnd/>
              <a:tailEnd/>
            </a:ln>
          </p:spPr>
        </p:pic>
      </p:grpSp>
      <p:grpSp>
        <p:nvGrpSpPr>
          <p:cNvPr id="7" name="Group 95"/>
          <p:cNvGrpSpPr/>
          <p:nvPr/>
        </p:nvGrpSpPr>
        <p:grpSpPr>
          <a:xfrm>
            <a:off x="3853527" y="4027484"/>
            <a:ext cx="935678" cy="721893"/>
            <a:chOff x="3853527" y="4027484"/>
            <a:chExt cx="935678" cy="721893"/>
          </a:xfrm>
        </p:grpSpPr>
        <p:pic>
          <p:nvPicPr>
            <p:cNvPr id="52273" name="Picture 62" descr="pteropod-limacina-helicina"/>
            <p:cNvPicPr>
              <a:picLocks noChangeAspect="1" noChangeArrowheads="1"/>
            </p:cNvPicPr>
            <p:nvPr/>
          </p:nvPicPr>
          <p:blipFill>
            <a:blip r:embed="rId23" cstate="print"/>
            <a:srcRect/>
            <a:stretch>
              <a:fillRect/>
            </a:stretch>
          </p:blipFill>
          <p:spPr bwMode="auto">
            <a:xfrm>
              <a:off x="4369435" y="4027484"/>
              <a:ext cx="419770" cy="460497"/>
            </a:xfrm>
            <a:prstGeom prst="rect">
              <a:avLst/>
            </a:prstGeom>
            <a:noFill/>
            <a:ln w="9525">
              <a:noFill/>
              <a:miter lim="800000"/>
              <a:headEnd/>
              <a:tailEnd/>
            </a:ln>
          </p:spPr>
        </p:pic>
        <p:pic>
          <p:nvPicPr>
            <p:cNvPr id="52274" name="Picture 5" descr="cliona_limacina"/>
            <p:cNvPicPr>
              <a:picLocks noChangeAspect="1" noChangeArrowheads="1"/>
            </p:cNvPicPr>
            <p:nvPr/>
          </p:nvPicPr>
          <p:blipFill>
            <a:blip r:embed="rId24" cstate="print"/>
            <a:srcRect/>
            <a:stretch>
              <a:fillRect/>
            </a:stretch>
          </p:blipFill>
          <p:spPr bwMode="auto">
            <a:xfrm>
              <a:off x="3909849" y="4330899"/>
              <a:ext cx="558320" cy="418478"/>
            </a:xfrm>
            <a:prstGeom prst="rect">
              <a:avLst/>
            </a:prstGeom>
            <a:noFill/>
            <a:ln w="9525">
              <a:noFill/>
              <a:miter lim="800000"/>
              <a:headEnd/>
              <a:tailEnd/>
            </a:ln>
          </p:spPr>
        </p:pic>
        <p:pic>
          <p:nvPicPr>
            <p:cNvPr id="52277" name="Picture 20"/>
            <p:cNvPicPr>
              <a:picLocks noChangeAspect="1"/>
            </p:cNvPicPr>
            <p:nvPr/>
          </p:nvPicPr>
          <p:blipFill>
            <a:blip r:embed="rId25" cstate="print">
              <a:lum contrast="26000"/>
            </a:blip>
            <a:srcRect/>
            <a:stretch>
              <a:fillRect/>
            </a:stretch>
          </p:blipFill>
          <p:spPr bwMode="auto">
            <a:xfrm>
              <a:off x="3853527" y="4033479"/>
              <a:ext cx="387699" cy="369294"/>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
                    </a14:imgEffect>
                    <a14:imgEffect>
                      <a14:saturation sat="189000"/>
                    </a14:imgEffect>
                    <a14:imgEffect>
                      <a14:brightnessContrast bright="-5000" contrast="38000"/>
                    </a14:imgEffect>
                  </a14:imgLayer>
                </a14:imgProps>
              </a:ext>
            </a:extLst>
          </a:blip>
          <a:stretch>
            <a:fillRect/>
          </a:stretch>
        </p:blipFill>
        <p:spPr>
          <a:xfrm>
            <a:off x="173169" y="248440"/>
            <a:ext cx="9851335" cy="6952577"/>
          </a:xfrm>
          <a:prstGeom prst="rect">
            <a:avLst/>
          </a:prstGeom>
        </p:spPr>
      </p:pic>
    </p:spTree>
    <p:extLst>
      <p:ext uri="{BB962C8B-B14F-4D97-AF65-F5344CB8AC3E}">
        <p14:creationId xmlns:p14="http://schemas.microsoft.com/office/powerpoint/2010/main" val="3447326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919868" y="22578"/>
            <a:ext cx="8381555" cy="657919"/>
          </a:xfrm>
          <a:prstGeom prst="rect">
            <a:avLst/>
          </a:prstGeom>
          <a:noFill/>
          <a:ln w="9525">
            <a:noFill/>
            <a:miter lim="800000"/>
            <a:headEnd/>
            <a:tailEnd/>
          </a:ln>
        </p:spPr>
        <p:txBody>
          <a:bodyPr wrap="none" lIns="102916" tIns="51458" rIns="102916" bIns="51458">
            <a:spAutoFit/>
          </a:bodyPr>
          <a:lstStyle/>
          <a:p>
            <a:pPr defTabSz="1028700" eaLnBrk="0" hangingPunct="0"/>
            <a:r>
              <a:rPr lang="en-US" sz="3600" dirty="0" smtClean="0">
                <a:solidFill>
                  <a:srgbClr val="FFFF00"/>
                </a:solidFill>
                <a:latin typeface="Comic Sans MS" pitchFamily="66" charset="0"/>
              </a:rPr>
              <a:t>Mass extinctions during Earth history</a:t>
            </a:r>
            <a:endParaRPr lang="en-US" sz="3600" dirty="0">
              <a:solidFill>
                <a:srgbClr val="FFFF00"/>
              </a:solidFill>
              <a:latin typeface="Comic Sans MS" pitchFamily="66" charset="0"/>
            </a:endParaRPr>
          </a:p>
        </p:txBody>
      </p:sp>
      <p:sp>
        <p:nvSpPr>
          <p:cNvPr id="2056" name="Text Box 40"/>
          <p:cNvSpPr txBox="1">
            <a:spLocks noChangeArrowheads="1"/>
          </p:cNvSpPr>
          <p:nvPr/>
        </p:nvSpPr>
        <p:spPr bwMode="auto">
          <a:xfrm>
            <a:off x="465491" y="857427"/>
            <a:ext cx="7558463" cy="707876"/>
          </a:xfrm>
          <a:prstGeom prst="rect">
            <a:avLst/>
          </a:prstGeom>
          <a:noFill/>
          <a:ln w="9525">
            <a:noFill/>
            <a:miter lim="800000"/>
            <a:headEnd/>
            <a:tailEnd/>
          </a:ln>
        </p:spPr>
        <p:txBody>
          <a:bodyPr wrap="none" lIns="91432" tIns="45715" rIns="91432" bIns="45715">
            <a:spAutoFit/>
          </a:bodyPr>
          <a:lstStyle/>
          <a:p>
            <a:pPr defTabSz="1028700" eaLnBrk="0" hangingPunct="0">
              <a:buFont typeface="Arial" pitchFamily="34" charset="0"/>
              <a:buChar char="•"/>
            </a:pPr>
            <a:r>
              <a:rPr lang="en-US" sz="2000" dirty="0" smtClean="0">
                <a:solidFill>
                  <a:srgbClr val="FFFFFF"/>
                </a:solidFill>
                <a:latin typeface="Comic Sans MS" pitchFamily="66" charset="0"/>
              </a:rPr>
              <a:t> 5 major mass extinctions with &gt;70% extinction of all species</a:t>
            </a:r>
          </a:p>
          <a:p>
            <a:pPr defTabSz="1028700" eaLnBrk="0" hangingPunct="0">
              <a:buFont typeface="Arial" pitchFamily="34" charset="0"/>
              <a:buChar char="•"/>
            </a:pPr>
            <a:r>
              <a:rPr lang="en-US" sz="2000" dirty="0" smtClean="0">
                <a:solidFill>
                  <a:srgbClr val="FFFFFF"/>
                </a:solidFill>
                <a:latin typeface="Comic Sans MS" pitchFamily="66" charset="0"/>
              </a:rPr>
              <a:t> 10+ million years to recover (</a:t>
            </a:r>
            <a:r>
              <a:rPr lang="en-US" sz="2000" dirty="0" err="1" smtClean="0">
                <a:solidFill>
                  <a:srgbClr val="FFFFFF"/>
                </a:solidFill>
                <a:latin typeface="Comic Sans MS" pitchFamily="66" charset="0"/>
              </a:rPr>
              <a:t>rediversify</a:t>
            </a:r>
            <a:r>
              <a:rPr lang="en-US" sz="2000" dirty="0" smtClean="0">
                <a:solidFill>
                  <a:srgbClr val="FFFFFF"/>
                </a:solidFill>
                <a:latin typeface="Comic Sans MS" pitchFamily="66" charset="0"/>
              </a:rPr>
              <a:t>) </a:t>
            </a:r>
            <a:endParaRPr lang="en-US" sz="2000" dirty="0">
              <a:solidFill>
                <a:srgbClr val="FFFFFF"/>
              </a:solidFill>
              <a:latin typeface="Comic Sans MS" pitchFamily="66" charset="0"/>
            </a:endParaRPr>
          </a:p>
        </p:txBody>
      </p:sp>
      <p:sp>
        <p:nvSpPr>
          <p:cNvPr id="2061" name="Rectangle 64"/>
          <p:cNvSpPr>
            <a:spLocks noChangeArrowheads="1"/>
          </p:cNvSpPr>
          <p:nvPr/>
        </p:nvSpPr>
        <p:spPr bwMode="auto">
          <a:xfrm>
            <a:off x="166688" y="1722967"/>
            <a:ext cx="7086600" cy="201083"/>
          </a:xfrm>
          <a:prstGeom prst="rect">
            <a:avLst/>
          </a:prstGeom>
          <a:noFill/>
          <a:ln w="9525" algn="ctr">
            <a:noFill/>
            <a:round/>
            <a:headEnd/>
            <a:tailEnd/>
          </a:ln>
        </p:spPr>
        <p:txBody>
          <a:bodyPr/>
          <a:lstStyle/>
          <a:p>
            <a:pPr defTabSz="1028700" eaLnBrk="0" hangingPunct="0"/>
            <a:endParaRPr lang="en-US"/>
          </a:p>
        </p:txBody>
      </p:sp>
      <p:cxnSp>
        <p:nvCxnSpPr>
          <p:cNvPr id="37" name="Straight Connector 6"/>
          <p:cNvCxnSpPr>
            <a:cxnSpLocks noChangeShapeType="1"/>
          </p:cNvCxnSpPr>
          <p:nvPr/>
        </p:nvCxnSpPr>
        <p:spPr bwMode="auto">
          <a:xfrm>
            <a:off x="549121" y="681433"/>
            <a:ext cx="9067800" cy="1587"/>
          </a:xfrm>
          <a:prstGeom prst="line">
            <a:avLst/>
          </a:prstGeom>
          <a:noFill/>
          <a:ln w="12700" algn="ctr">
            <a:solidFill>
              <a:srgbClr val="C00000"/>
            </a:solidFill>
            <a:round/>
            <a:headEnd/>
            <a:tailEnd/>
          </a:ln>
        </p:spPr>
      </p:cxnSp>
      <p:cxnSp>
        <p:nvCxnSpPr>
          <p:cNvPr id="12" name="Straight Connector 11"/>
          <p:cNvCxnSpPr/>
          <p:nvPr/>
        </p:nvCxnSpPr>
        <p:spPr bwMode="auto">
          <a:xfrm rot="5400000" flipH="1" flipV="1">
            <a:off x="2114550" y="3390900"/>
            <a:ext cx="2838450" cy="0"/>
          </a:xfrm>
          <a:prstGeom prst="line">
            <a:avLst/>
          </a:prstGeom>
          <a:solidFill>
            <a:schemeClr val="accent1"/>
          </a:solidFill>
          <a:ln w="28575" cap="flat" cmpd="sng" algn="ctr">
            <a:solidFill>
              <a:srgbClr val="33CC33"/>
            </a:solidFill>
            <a:prstDash val="solid"/>
            <a:round/>
            <a:headEnd type="none" w="med" len="med"/>
            <a:tailEnd type="none" w="med" len="med"/>
          </a:ln>
          <a:effectLst/>
        </p:spPr>
      </p:cxnSp>
      <p:cxnSp>
        <p:nvCxnSpPr>
          <p:cNvPr id="13" name="Straight Connector 12"/>
          <p:cNvCxnSpPr/>
          <p:nvPr/>
        </p:nvCxnSpPr>
        <p:spPr bwMode="auto">
          <a:xfrm rot="5400000" flipH="1" flipV="1">
            <a:off x="2724150" y="3381375"/>
            <a:ext cx="2838450" cy="0"/>
          </a:xfrm>
          <a:prstGeom prst="line">
            <a:avLst/>
          </a:prstGeom>
          <a:solidFill>
            <a:schemeClr val="accent1"/>
          </a:solidFill>
          <a:ln w="28575" cap="flat" cmpd="sng" algn="ctr">
            <a:solidFill>
              <a:srgbClr val="33CC33"/>
            </a:solidFill>
            <a:prstDash val="solid"/>
            <a:round/>
            <a:headEnd type="none" w="med" len="med"/>
            <a:tailEnd type="none" w="med" len="med"/>
          </a:ln>
          <a:effectLst/>
        </p:spPr>
      </p:cxnSp>
      <p:pic>
        <p:nvPicPr>
          <p:cNvPr id="2347013" name="Picture 5" descr="http://upload.wikimedia.org/wikipedia/commons/thumb/4/4d/Phanerozoic_Biodiversity.svg/784px-Phanerozoic_Biodiversity.svg.png"/>
          <p:cNvPicPr>
            <a:picLocks noChangeAspect="1" noChangeArrowheads="1"/>
          </p:cNvPicPr>
          <p:nvPr/>
        </p:nvPicPr>
        <p:blipFill>
          <a:blip r:embed="rId3" cstate="print">
            <a:lum bright="-14000" contrast="46000"/>
            <a:extLst>
              <a:ext uri="{28A0092B-C50C-407E-A947-70E740481C1C}">
                <a14:useLocalDpi xmlns:a14="http://schemas.microsoft.com/office/drawing/2010/main" val="0"/>
              </a:ext>
            </a:extLst>
          </a:blip>
          <a:srcRect/>
          <a:stretch>
            <a:fillRect/>
          </a:stretch>
        </p:blipFill>
        <p:spPr bwMode="auto">
          <a:xfrm>
            <a:off x="416584" y="1704976"/>
            <a:ext cx="9286216" cy="5495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52" y="1234545"/>
            <a:ext cx="10443499" cy="448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03"/>
            <a:ext cx="10240963" cy="152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510" y="1234546"/>
            <a:ext cx="2912274" cy="2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1414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b="25342"/>
          <a:stretch>
            <a:fillRect/>
          </a:stretch>
        </p:blipFill>
        <p:spPr bwMode="auto">
          <a:xfrm>
            <a:off x="768072" y="1069940"/>
            <a:ext cx="8790160" cy="575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242676" y="0"/>
            <a:ext cx="9743345" cy="711868"/>
          </a:xfrm>
        </p:spPr>
        <p:txBody>
          <a:bodyPr lIns="100840" tIns="50420" rIns="100840" bIns="50420"/>
          <a:lstStyle/>
          <a:p>
            <a:r>
              <a:rPr lang="en-US" sz="4000" b="1" dirty="0">
                <a:solidFill>
                  <a:srgbClr val="0000FF"/>
                </a:solidFill>
                <a:latin typeface="Calibri" charset="0"/>
              </a:rPr>
              <a:t>Latitudinal range of carbonate </a:t>
            </a:r>
            <a:r>
              <a:rPr lang="en-US" sz="4000" b="1" dirty="0" smtClean="0">
                <a:solidFill>
                  <a:srgbClr val="0000FF"/>
                </a:solidFill>
                <a:latin typeface="Calibri" charset="0"/>
              </a:rPr>
              <a:t>(coral) reefs</a:t>
            </a:r>
            <a:endParaRPr lang="en-US" sz="4000" b="1" dirty="0">
              <a:solidFill>
                <a:srgbClr val="0000FF"/>
              </a:solidFill>
              <a:latin typeface="Calibri" charset="0"/>
            </a:endParaRP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96" y="6740278"/>
            <a:ext cx="8790160" cy="66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p:cNvSpPr txBox="1">
            <a:spLocks noChangeArrowheads="1"/>
          </p:cNvSpPr>
          <p:nvPr/>
        </p:nvSpPr>
        <p:spPr bwMode="auto">
          <a:xfrm>
            <a:off x="307855" y="480992"/>
            <a:ext cx="9216867" cy="1086710"/>
          </a:xfrm>
          <a:prstGeom prst="rect">
            <a:avLst/>
          </a:prstGeom>
          <a:noFill/>
          <a:ln w="28575">
            <a:noFill/>
            <a:miter lim="800000"/>
            <a:headEnd/>
            <a:tailEnd/>
          </a:ln>
        </p:spPr>
        <p:txBody>
          <a:bodyPr lIns="100840" tIns="50420" rIns="100840" bIns="50420">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dirty="0" smtClean="0">
                <a:solidFill>
                  <a:srgbClr val="000000"/>
                </a:solidFill>
              </a:rPr>
              <a:t>No correlation with temperature, so </a:t>
            </a:r>
            <a:r>
              <a:rPr lang="en-US" sz="3200" dirty="0" err="1" smtClean="0">
                <a:solidFill>
                  <a:srgbClr val="000000"/>
                </a:solidFill>
              </a:rPr>
              <a:t>Ω</a:t>
            </a:r>
            <a:r>
              <a:rPr lang="en-US" sz="3200" dirty="0" smtClean="0">
                <a:solidFill>
                  <a:srgbClr val="000000"/>
                </a:solidFill>
              </a:rPr>
              <a:t> (ocean chemistry) is more important</a:t>
            </a:r>
            <a:endParaRPr lang="en-US" sz="3200" dirty="0">
              <a:solidFill>
                <a:srgbClr val="000000"/>
              </a:solidFill>
            </a:endParaRPr>
          </a:p>
        </p:txBody>
      </p:sp>
      <p:sp>
        <p:nvSpPr>
          <p:cNvPr id="6" name="TextBox 5"/>
          <p:cNvSpPr txBox="1">
            <a:spLocks noChangeArrowheads="1"/>
          </p:cNvSpPr>
          <p:nvPr/>
        </p:nvSpPr>
        <p:spPr bwMode="auto">
          <a:xfrm>
            <a:off x="644250" y="2625148"/>
            <a:ext cx="9216867" cy="1532986"/>
          </a:xfrm>
          <a:prstGeom prst="rect">
            <a:avLst/>
          </a:prstGeom>
          <a:solidFill>
            <a:srgbClr val="FFFFFF"/>
          </a:solidFill>
          <a:ln w="57150">
            <a:solidFill>
              <a:srgbClr val="FF0000"/>
            </a:solidFill>
            <a:miter lim="800000"/>
            <a:headEnd/>
            <a:tailEnd/>
          </a:ln>
        </p:spPr>
        <p:txBody>
          <a:bodyPr lIns="100840" tIns="50420" rIns="100840" bIns="50420">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100" dirty="0">
                <a:solidFill>
                  <a:srgbClr val="660066"/>
                </a:solidFill>
              </a:rPr>
              <a:t>For hundreds of millions of years, at the edge of their range, shallow-water reef-building calcifiers have been </a:t>
            </a:r>
            <a:r>
              <a:rPr lang="ja-JP" altLang="en-US" sz="3100" dirty="0">
                <a:solidFill>
                  <a:srgbClr val="660066"/>
                </a:solidFill>
              </a:rPr>
              <a:t>“</a:t>
            </a:r>
            <a:r>
              <a:rPr lang="en-US" sz="3100" dirty="0">
                <a:solidFill>
                  <a:srgbClr val="660066"/>
                </a:solidFill>
              </a:rPr>
              <a:t>trying</a:t>
            </a:r>
            <a:r>
              <a:rPr lang="ja-JP" altLang="en-US" sz="3100" dirty="0">
                <a:solidFill>
                  <a:srgbClr val="660066"/>
                </a:solidFill>
              </a:rPr>
              <a:t>”</a:t>
            </a:r>
            <a:r>
              <a:rPr lang="en-US" sz="3100" dirty="0">
                <a:solidFill>
                  <a:srgbClr val="660066"/>
                </a:solidFill>
              </a:rPr>
              <a:t> to compete ecologically in low-</a:t>
            </a:r>
            <a:r>
              <a:rPr lang="el-GR" sz="3100" dirty="0">
                <a:solidFill>
                  <a:srgbClr val="660066"/>
                </a:solidFill>
              </a:rPr>
              <a:t>Ω</a:t>
            </a:r>
            <a:r>
              <a:rPr lang="en-US" sz="3100" dirty="0">
                <a:solidFill>
                  <a:srgbClr val="660066"/>
                </a:solidFill>
              </a:rPr>
              <a:t> conditions.</a:t>
            </a:r>
          </a:p>
        </p:txBody>
      </p:sp>
      <p:sp>
        <p:nvSpPr>
          <p:cNvPr id="7" name="TextBox 6"/>
          <p:cNvSpPr txBox="1">
            <a:spLocks noChangeArrowheads="1"/>
          </p:cNvSpPr>
          <p:nvPr/>
        </p:nvSpPr>
        <p:spPr bwMode="auto">
          <a:xfrm>
            <a:off x="682731" y="4726546"/>
            <a:ext cx="9216867" cy="1532986"/>
          </a:xfrm>
          <a:prstGeom prst="rect">
            <a:avLst/>
          </a:prstGeom>
          <a:solidFill>
            <a:srgbClr val="FFFF00"/>
          </a:solidFill>
          <a:ln w="57150">
            <a:solidFill>
              <a:srgbClr val="FF0000"/>
            </a:solidFill>
            <a:miter lim="800000"/>
            <a:headEnd/>
            <a:tailEnd/>
          </a:ln>
        </p:spPr>
        <p:txBody>
          <a:bodyPr lIns="100840" tIns="50420" rIns="100840" bIns="50420">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100">
                <a:solidFill>
                  <a:srgbClr val="000000"/>
                </a:solidFill>
              </a:rPr>
              <a:t>What is the probability that they will succeed in doing in the next decades what they have been unable to do for hundreds of millions of years?</a:t>
            </a:r>
          </a:p>
        </p:txBody>
      </p:sp>
    </p:spTree>
    <p:extLst>
      <p:ext uri="{BB962C8B-B14F-4D97-AF65-F5344CB8AC3E}">
        <p14:creationId xmlns:p14="http://schemas.microsoft.com/office/powerpoint/2010/main" val="2947992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6874" y="320324"/>
            <a:ext cx="8559526" cy="892552"/>
          </a:xfrm>
          <a:prstGeom prst="rect">
            <a:avLst/>
          </a:prstGeom>
          <a:noFill/>
        </p:spPr>
        <p:txBody>
          <a:bodyPr wrap="square" rtlCol="0">
            <a:spAutoFit/>
          </a:bodyPr>
          <a:lstStyle/>
          <a:p>
            <a:pPr algn="ctr"/>
            <a:r>
              <a:rPr lang="en-US" sz="2800" dirty="0" smtClean="0">
                <a:solidFill>
                  <a:srgbClr val="FFFF66"/>
                </a:solidFill>
                <a:latin typeface="Comic Sans MS" pitchFamily="66" charset="0"/>
              </a:rPr>
              <a:t>Benthic Respiration Chamber System</a:t>
            </a:r>
          </a:p>
          <a:p>
            <a:pPr algn="ctr"/>
            <a:r>
              <a:rPr lang="en-US" sz="2400" dirty="0" smtClean="0">
                <a:solidFill>
                  <a:srgbClr val="FFFFFF"/>
                </a:solidFill>
                <a:latin typeface="Comic Sans MS" pitchFamily="66" charset="0"/>
              </a:rPr>
              <a:t>Perturbation experiments in the deep-sea</a:t>
            </a:r>
            <a:endParaRPr lang="en-US" sz="2000" dirty="0">
              <a:solidFill>
                <a:srgbClr val="FFFFFF"/>
              </a:solidFill>
              <a:latin typeface="Comic Sans MS" pitchFamily="66" charset="0"/>
            </a:endParaRPr>
          </a:p>
        </p:txBody>
      </p:sp>
      <p:sp>
        <p:nvSpPr>
          <p:cNvPr id="13" name="Line 6"/>
          <p:cNvSpPr>
            <a:spLocks noChangeShapeType="1"/>
          </p:cNvSpPr>
          <p:nvPr/>
        </p:nvSpPr>
        <p:spPr bwMode="auto">
          <a:xfrm>
            <a:off x="655977" y="1387248"/>
            <a:ext cx="9026525" cy="0"/>
          </a:xfrm>
          <a:prstGeom prst="line">
            <a:avLst/>
          </a:prstGeom>
          <a:noFill/>
          <a:ln w="12700">
            <a:solidFill>
              <a:srgbClr val="FF0000"/>
            </a:solidFill>
            <a:round/>
            <a:headEnd/>
            <a:tailEnd/>
          </a:ln>
          <a:effectLst/>
        </p:spPr>
        <p:txBody>
          <a:bodyPr/>
          <a:lstStyle/>
          <a:p>
            <a:endParaRPr lang="en-US"/>
          </a:p>
        </p:txBody>
      </p:sp>
      <p:pic>
        <p:nvPicPr>
          <p:cNvPr id="267571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000"/>
                    </a14:imgEffect>
                    <a14:imgEffect>
                      <a14:brightnessContrast bright="17000" contrast="17000"/>
                    </a14:imgEffect>
                  </a14:imgLayer>
                </a14:imgProps>
              </a:ext>
              <a:ext uri="{28A0092B-C50C-407E-A947-70E740481C1C}">
                <a14:useLocalDpi xmlns:a14="http://schemas.microsoft.com/office/drawing/2010/main" val="0"/>
              </a:ext>
            </a:extLst>
          </a:blip>
          <a:srcRect l="23742" t="12967" r="28255" b="11973"/>
          <a:stretch/>
        </p:blipFill>
        <p:spPr bwMode="auto">
          <a:xfrm>
            <a:off x="457200" y="1554480"/>
            <a:ext cx="329184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5716"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5000"/>
                    </a14:imgEffect>
                    <a14:imgEffect>
                      <a14:colorTemperature colorTemp="11500"/>
                    </a14:imgEffect>
                    <a14:imgEffect>
                      <a14:saturation sat="140000"/>
                    </a14:imgEffect>
                    <a14:imgEffect>
                      <a14:brightnessContrast bright="-3000" contrast="31000"/>
                    </a14:imgEffect>
                  </a14:imgLayer>
                </a14:imgProps>
              </a:ext>
              <a:ext uri="{28A0092B-C50C-407E-A947-70E740481C1C}">
                <a14:useLocalDpi xmlns:a14="http://schemas.microsoft.com/office/drawing/2010/main" val="0"/>
              </a:ext>
            </a:extLst>
          </a:blip>
          <a:srcRect t="13452" b="13461"/>
          <a:stretch/>
        </p:blipFill>
        <p:spPr bwMode="auto">
          <a:xfrm>
            <a:off x="4084584" y="2424275"/>
            <a:ext cx="5122026" cy="252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48147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36" y="1073824"/>
            <a:ext cx="9215437" cy="1235075"/>
          </a:xfrm>
        </p:spPr>
        <p:txBody>
          <a:bodyPr/>
          <a:lstStyle/>
          <a:p>
            <a:r>
              <a:rPr lang="en-US" dirty="0" smtClean="0"/>
              <a:t>Many uncertainties</a:t>
            </a:r>
            <a:br>
              <a:rPr lang="en-US" dirty="0" smtClean="0"/>
            </a:br>
            <a:r>
              <a:rPr lang="en-US" dirty="0" smtClean="0"/>
              <a:t>concerning the effects of ocean acidification</a:t>
            </a:r>
            <a:endParaRPr lang="en-US" dirty="0"/>
          </a:p>
        </p:txBody>
      </p:sp>
    </p:spTree>
    <p:extLst>
      <p:ext uri="{BB962C8B-B14F-4D97-AF65-F5344CB8AC3E}">
        <p14:creationId xmlns:p14="http://schemas.microsoft.com/office/powerpoint/2010/main" val="46553125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600945" y="996211"/>
            <a:ext cx="8199882" cy="4475229"/>
          </a:xfrm>
          <a:custGeom>
            <a:avLst/>
            <a:gdLst>
              <a:gd name="connsiteX0" fmla="*/ 0 w 6591300"/>
              <a:gd name="connsiteY0" fmla="*/ 4051300 h 4051300"/>
              <a:gd name="connsiteX1" fmla="*/ 3365500 w 6591300"/>
              <a:gd name="connsiteY1" fmla="*/ 3162300 h 4051300"/>
              <a:gd name="connsiteX2" fmla="*/ 6591300 w 6591300"/>
              <a:gd name="connsiteY2" fmla="*/ 0 h 4051300"/>
            </a:gdLst>
            <a:ahLst/>
            <a:cxnLst>
              <a:cxn ang="0">
                <a:pos x="connsiteX0" y="connsiteY0"/>
              </a:cxn>
              <a:cxn ang="0">
                <a:pos x="connsiteX1" y="connsiteY1"/>
              </a:cxn>
              <a:cxn ang="0">
                <a:pos x="connsiteX2" y="connsiteY2"/>
              </a:cxn>
            </a:cxnLst>
            <a:rect l="l" t="t" r="r" b="b"/>
            <a:pathLst>
              <a:path w="6591300" h="4051300">
                <a:moveTo>
                  <a:pt x="0" y="4051300"/>
                </a:moveTo>
                <a:cubicBezTo>
                  <a:pt x="1133475" y="3944408"/>
                  <a:pt x="2266950" y="3837517"/>
                  <a:pt x="3365500" y="3162300"/>
                </a:cubicBezTo>
                <a:cubicBezTo>
                  <a:pt x="4464050" y="2487083"/>
                  <a:pt x="5527675" y="1243541"/>
                  <a:pt x="6591300" y="0"/>
                </a:cubicBezTo>
              </a:path>
            </a:pathLst>
          </a:custGeom>
          <a:ln w="254000">
            <a:solidFill>
              <a:srgbClr val="008000"/>
            </a:solidFill>
            <a:tailEnd type="stealth" w="lg" len="lg"/>
          </a:ln>
        </p:spPr>
        <p:style>
          <a:lnRef idx="1">
            <a:schemeClr val="accent1"/>
          </a:lnRef>
          <a:fillRef idx="0">
            <a:schemeClr val="accent1"/>
          </a:fillRef>
          <a:effectRef idx="0">
            <a:schemeClr val="accent1"/>
          </a:effectRef>
          <a:fontRef idx="minor">
            <a:schemeClr val="tx1"/>
          </a:fontRef>
        </p:style>
        <p:txBody>
          <a:bodyPr lIns="100840" tIns="50420" rIns="100840" bIns="50420" anchor="ctr"/>
          <a:lstStyle/>
          <a:p>
            <a:pPr algn="ctr" fontAlgn="auto">
              <a:spcBef>
                <a:spcPts val="0"/>
              </a:spcBef>
              <a:spcAft>
                <a:spcPts val="0"/>
              </a:spcAft>
              <a:defRPr/>
            </a:pPr>
            <a:endParaRPr lang="en-AU"/>
          </a:p>
        </p:txBody>
      </p:sp>
      <p:sp>
        <p:nvSpPr>
          <p:cNvPr id="12291" name="TextBox 3"/>
          <p:cNvSpPr txBox="1">
            <a:spLocks noChangeArrowheads="1"/>
          </p:cNvSpPr>
          <p:nvPr/>
        </p:nvSpPr>
        <p:spPr bwMode="auto">
          <a:xfrm>
            <a:off x="160016" y="51440"/>
            <a:ext cx="3074202" cy="57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3100" dirty="0">
                <a:latin typeface="Calibri" charset="0"/>
              </a:rPr>
              <a:t>Best of all worlds:  </a:t>
            </a:r>
          </a:p>
        </p:txBody>
      </p:sp>
      <p:sp>
        <p:nvSpPr>
          <p:cNvPr id="12292" name="TextBox 4"/>
          <p:cNvSpPr txBox="1">
            <a:spLocks noChangeArrowheads="1"/>
          </p:cNvSpPr>
          <p:nvPr/>
        </p:nvSpPr>
        <p:spPr bwMode="auto">
          <a:xfrm>
            <a:off x="480046" y="5162803"/>
            <a:ext cx="795458" cy="4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latin typeface="Calibri" charset="0"/>
              </a:rPr>
              <a:t>Cells</a:t>
            </a:r>
          </a:p>
        </p:txBody>
      </p:sp>
      <p:sp>
        <p:nvSpPr>
          <p:cNvPr id="12293" name="TextBox 5"/>
          <p:cNvSpPr txBox="1">
            <a:spLocks noChangeArrowheads="1"/>
          </p:cNvSpPr>
          <p:nvPr/>
        </p:nvSpPr>
        <p:spPr bwMode="auto">
          <a:xfrm>
            <a:off x="2176205" y="4854166"/>
            <a:ext cx="1555732" cy="4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latin typeface="Calibri" charset="0"/>
              </a:rPr>
              <a:t>Organisms</a:t>
            </a:r>
          </a:p>
        </p:txBody>
      </p:sp>
      <p:sp>
        <p:nvSpPr>
          <p:cNvPr id="12294" name="TextBox 6"/>
          <p:cNvSpPr txBox="1">
            <a:spLocks noChangeArrowheads="1"/>
          </p:cNvSpPr>
          <p:nvPr/>
        </p:nvSpPr>
        <p:spPr bwMode="auto">
          <a:xfrm>
            <a:off x="4142612" y="4001986"/>
            <a:ext cx="2498013" cy="4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latin typeface="Calibri" charset="0"/>
              </a:rPr>
              <a:t>Ecosystems</a:t>
            </a:r>
          </a:p>
        </p:txBody>
      </p:sp>
      <p:sp>
        <p:nvSpPr>
          <p:cNvPr id="12295" name="TextBox 7"/>
          <p:cNvSpPr txBox="1">
            <a:spLocks noChangeArrowheads="1"/>
          </p:cNvSpPr>
          <p:nvPr/>
        </p:nvSpPr>
        <p:spPr bwMode="auto">
          <a:xfrm>
            <a:off x="7120671" y="1466024"/>
            <a:ext cx="2080196" cy="84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latin typeface="Calibri" charset="0"/>
              </a:rPr>
              <a:t>Models of global change</a:t>
            </a:r>
          </a:p>
        </p:txBody>
      </p:sp>
      <p:sp>
        <p:nvSpPr>
          <p:cNvPr id="9" name="TextBox 8"/>
          <p:cNvSpPr txBox="1"/>
          <p:nvPr/>
        </p:nvSpPr>
        <p:spPr>
          <a:xfrm>
            <a:off x="1600150" y="6092141"/>
            <a:ext cx="2320219" cy="655823"/>
          </a:xfrm>
          <a:prstGeom prst="rect">
            <a:avLst/>
          </a:prstGeom>
          <a:noFill/>
        </p:spPr>
        <p:txBody>
          <a:bodyPr lIns="100840" tIns="50420" rIns="100840" bIns="50420">
            <a:spAutoFit/>
          </a:bodyPr>
          <a:lstStyle/>
          <a:p>
            <a:pPr algn="ctr" fontAlgn="auto">
              <a:spcBef>
                <a:spcPts val="0"/>
              </a:spcBef>
              <a:spcAft>
                <a:spcPts val="0"/>
              </a:spcAft>
              <a:defRPr/>
            </a:pPr>
            <a:r>
              <a:rPr lang="en-AU" sz="1800" dirty="0">
                <a:solidFill>
                  <a:srgbClr val="FFFFFF"/>
                </a:solidFill>
                <a:latin typeface="+mn-lt"/>
                <a:ea typeface="+mn-ea"/>
                <a:cs typeface="+mn-cs"/>
              </a:rPr>
              <a:t>Mechanistic understanding</a:t>
            </a:r>
          </a:p>
        </p:txBody>
      </p:sp>
      <p:sp>
        <p:nvSpPr>
          <p:cNvPr id="10" name="TextBox 9"/>
          <p:cNvSpPr txBox="1"/>
          <p:nvPr/>
        </p:nvSpPr>
        <p:spPr>
          <a:xfrm>
            <a:off x="5486288" y="5071680"/>
            <a:ext cx="1840172" cy="655823"/>
          </a:xfrm>
          <a:prstGeom prst="rect">
            <a:avLst/>
          </a:prstGeom>
          <a:noFill/>
        </p:spPr>
        <p:txBody>
          <a:bodyPr lIns="100840" tIns="50420" rIns="100840" bIns="50420">
            <a:spAutoFit/>
          </a:bodyPr>
          <a:lstStyle/>
          <a:p>
            <a:pPr algn="ctr" fontAlgn="auto">
              <a:spcBef>
                <a:spcPts val="0"/>
              </a:spcBef>
              <a:spcAft>
                <a:spcPts val="0"/>
              </a:spcAft>
              <a:defRPr/>
            </a:pPr>
            <a:r>
              <a:rPr lang="en-AU" sz="1800" dirty="0">
                <a:solidFill>
                  <a:srgbClr val="FFFFFF"/>
                </a:solidFill>
                <a:latin typeface="+mn-lt"/>
                <a:ea typeface="+mn-ea"/>
                <a:cs typeface="+mn-cs"/>
              </a:rPr>
              <a:t>Ecosystem studies</a:t>
            </a:r>
          </a:p>
        </p:txBody>
      </p:sp>
      <p:sp>
        <p:nvSpPr>
          <p:cNvPr id="12298" name="TextBox 11"/>
          <p:cNvSpPr txBox="1">
            <a:spLocks noChangeArrowheads="1"/>
          </p:cNvSpPr>
          <p:nvPr/>
        </p:nvSpPr>
        <p:spPr bwMode="auto">
          <a:xfrm>
            <a:off x="1280120" y="1543182"/>
            <a:ext cx="3520331" cy="179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200" dirty="0">
                <a:solidFill>
                  <a:srgbClr val="FFFFFF"/>
                </a:solidFill>
                <a:latin typeface="Calibri" charset="0"/>
              </a:rPr>
              <a:t>Strong experimental insights from all levels leading to predictive models for underpinning </a:t>
            </a:r>
            <a:r>
              <a:rPr lang="en-AU" sz="2200" dirty="0" smtClean="0">
                <a:solidFill>
                  <a:srgbClr val="FFFFFF"/>
                </a:solidFill>
                <a:latin typeface="Calibri" charset="0"/>
              </a:rPr>
              <a:t>decision-making </a:t>
            </a:r>
            <a:r>
              <a:rPr lang="en-AU" sz="2200" dirty="0">
                <a:solidFill>
                  <a:srgbClr val="FFFFFF"/>
                </a:solidFill>
                <a:latin typeface="Calibri" charset="0"/>
              </a:rPr>
              <a:t>in a changing world</a:t>
            </a:r>
          </a:p>
        </p:txBody>
      </p:sp>
      <p:sp>
        <p:nvSpPr>
          <p:cNvPr id="13" name="TextBox 12"/>
          <p:cNvSpPr txBox="1"/>
          <p:nvPr/>
        </p:nvSpPr>
        <p:spPr>
          <a:xfrm>
            <a:off x="8000752" y="2863949"/>
            <a:ext cx="2240211" cy="655823"/>
          </a:xfrm>
          <a:prstGeom prst="rect">
            <a:avLst/>
          </a:prstGeom>
          <a:noFill/>
        </p:spPr>
        <p:txBody>
          <a:bodyPr lIns="100840" tIns="50420" rIns="100840" bIns="50420">
            <a:spAutoFit/>
          </a:bodyPr>
          <a:lstStyle/>
          <a:p>
            <a:pPr algn="ctr" fontAlgn="auto">
              <a:spcBef>
                <a:spcPts val="0"/>
              </a:spcBef>
              <a:spcAft>
                <a:spcPts val="0"/>
              </a:spcAft>
              <a:defRPr/>
            </a:pPr>
            <a:r>
              <a:rPr lang="en-AU" sz="1800" dirty="0">
                <a:solidFill>
                  <a:srgbClr val="FFFFFF"/>
                </a:solidFill>
                <a:latin typeface="+mn-lt"/>
                <a:ea typeface="+mn-ea"/>
                <a:cs typeface="+mn-cs"/>
              </a:rPr>
              <a:t>Models and analysis</a:t>
            </a:r>
          </a:p>
        </p:txBody>
      </p:sp>
      <p:sp>
        <p:nvSpPr>
          <p:cNvPr id="12300" name="Rectangle 14"/>
          <p:cNvSpPr>
            <a:spLocks noChangeArrowheads="1"/>
          </p:cNvSpPr>
          <p:nvPr/>
        </p:nvSpPr>
        <p:spPr bwMode="auto">
          <a:xfrm>
            <a:off x="5840550" y="2930332"/>
            <a:ext cx="6080572" cy="4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p>
            <a:r>
              <a:rPr lang="en-AU" sz="2400" b="1">
                <a:solidFill>
                  <a:srgbClr val="FFFF00"/>
                </a:solidFill>
                <a:latin typeface="Calibri" charset="0"/>
              </a:rPr>
              <a:t>Socio-economic</a:t>
            </a:r>
          </a:p>
        </p:txBody>
      </p:sp>
      <p:sp>
        <p:nvSpPr>
          <p:cNvPr id="16" name="Freeform 15"/>
          <p:cNvSpPr/>
          <p:nvPr/>
        </p:nvSpPr>
        <p:spPr>
          <a:xfrm>
            <a:off x="3794135" y="5744068"/>
            <a:ext cx="1905957" cy="644707"/>
          </a:xfrm>
          <a:custGeom>
            <a:avLst/>
            <a:gdLst>
              <a:gd name="connsiteX0" fmla="*/ 0 w 1701800"/>
              <a:gd name="connsiteY0" fmla="*/ 596900 h 596900"/>
              <a:gd name="connsiteX1" fmla="*/ 850900 w 1701800"/>
              <a:gd name="connsiteY1" fmla="*/ 495300 h 596900"/>
              <a:gd name="connsiteX2" fmla="*/ 1701800 w 1701800"/>
              <a:gd name="connsiteY2" fmla="*/ 0 h 596900"/>
            </a:gdLst>
            <a:ahLst/>
            <a:cxnLst>
              <a:cxn ang="0">
                <a:pos x="connsiteX0" y="connsiteY0"/>
              </a:cxn>
              <a:cxn ang="0">
                <a:pos x="connsiteX1" y="connsiteY1"/>
              </a:cxn>
              <a:cxn ang="0">
                <a:pos x="connsiteX2" y="connsiteY2"/>
              </a:cxn>
            </a:cxnLst>
            <a:rect l="l" t="t" r="r" b="b"/>
            <a:pathLst>
              <a:path w="1701800" h="596900">
                <a:moveTo>
                  <a:pt x="0" y="596900"/>
                </a:moveTo>
                <a:cubicBezTo>
                  <a:pt x="283633" y="595841"/>
                  <a:pt x="567267" y="594783"/>
                  <a:pt x="850900" y="495300"/>
                </a:cubicBezTo>
                <a:cubicBezTo>
                  <a:pt x="1134533" y="395817"/>
                  <a:pt x="1418166" y="197908"/>
                  <a:pt x="1701800" y="0"/>
                </a:cubicBezTo>
              </a:path>
            </a:pathLst>
          </a:custGeom>
          <a:ln w="63500">
            <a:solidFill>
              <a:schemeClr val="tx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lIns="100840" tIns="50420" rIns="100840" bIns="50420" anchor="ctr"/>
          <a:lstStyle/>
          <a:p>
            <a:pPr algn="ctr" fontAlgn="auto">
              <a:spcBef>
                <a:spcPts val="0"/>
              </a:spcBef>
              <a:spcAft>
                <a:spcPts val="0"/>
              </a:spcAft>
              <a:defRPr/>
            </a:pPr>
            <a:endParaRPr lang="en-AU"/>
          </a:p>
        </p:txBody>
      </p:sp>
      <p:sp>
        <p:nvSpPr>
          <p:cNvPr id="17" name="Freeform 16"/>
          <p:cNvSpPr/>
          <p:nvPr/>
        </p:nvSpPr>
        <p:spPr>
          <a:xfrm rot="19900790">
            <a:off x="6744296" y="4130414"/>
            <a:ext cx="2010364" cy="368687"/>
          </a:xfrm>
          <a:custGeom>
            <a:avLst/>
            <a:gdLst>
              <a:gd name="connsiteX0" fmla="*/ 0 w 1701800"/>
              <a:gd name="connsiteY0" fmla="*/ 596900 h 596900"/>
              <a:gd name="connsiteX1" fmla="*/ 850900 w 1701800"/>
              <a:gd name="connsiteY1" fmla="*/ 495300 h 596900"/>
              <a:gd name="connsiteX2" fmla="*/ 1701800 w 1701800"/>
              <a:gd name="connsiteY2" fmla="*/ 0 h 596900"/>
            </a:gdLst>
            <a:ahLst/>
            <a:cxnLst>
              <a:cxn ang="0">
                <a:pos x="connsiteX0" y="connsiteY0"/>
              </a:cxn>
              <a:cxn ang="0">
                <a:pos x="connsiteX1" y="connsiteY1"/>
              </a:cxn>
              <a:cxn ang="0">
                <a:pos x="connsiteX2" y="connsiteY2"/>
              </a:cxn>
            </a:cxnLst>
            <a:rect l="l" t="t" r="r" b="b"/>
            <a:pathLst>
              <a:path w="1701800" h="596900">
                <a:moveTo>
                  <a:pt x="0" y="596900"/>
                </a:moveTo>
                <a:cubicBezTo>
                  <a:pt x="283633" y="595841"/>
                  <a:pt x="567267" y="594783"/>
                  <a:pt x="850900" y="495300"/>
                </a:cubicBezTo>
                <a:cubicBezTo>
                  <a:pt x="1134533" y="395817"/>
                  <a:pt x="1418166" y="197908"/>
                  <a:pt x="1701800" y="0"/>
                </a:cubicBezTo>
              </a:path>
            </a:pathLst>
          </a:custGeom>
          <a:ln w="63500">
            <a:solidFill>
              <a:schemeClr val="tx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lIns="100840" tIns="50420" rIns="100840" bIns="50420" anchor="ctr"/>
          <a:lstStyle/>
          <a:p>
            <a:pPr algn="ctr" fontAlgn="auto">
              <a:spcBef>
                <a:spcPts val="0"/>
              </a:spcBef>
              <a:spcAft>
                <a:spcPts val="0"/>
              </a:spcAft>
              <a:defRPr/>
            </a:pPr>
            <a:endParaRPr lang="en-AU"/>
          </a:p>
        </p:txBody>
      </p:sp>
    </p:spTree>
    <p:extLst>
      <p:ext uri="{BB962C8B-B14F-4D97-AF65-F5344CB8AC3E}">
        <p14:creationId xmlns:p14="http://schemas.microsoft.com/office/powerpoint/2010/main" val="338482690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48" y="0"/>
            <a:ext cx="9216867" cy="986143"/>
          </a:xfrm>
        </p:spPr>
        <p:txBody>
          <a:bodyPr lIns="100840" tIns="50420" rIns="100840" bIns="50420" rtlCol="0">
            <a:noAutofit/>
          </a:bodyPr>
          <a:lstStyle/>
          <a:p>
            <a:pPr eaLnBrk="1" fontAlgn="auto" hangingPunct="1">
              <a:spcAft>
                <a:spcPts val="0"/>
              </a:spcAft>
              <a:defRPr/>
            </a:pPr>
            <a:r>
              <a:rPr lang="en-AU" sz="4000" dirty="0" smtClean="0">
                <a:ea typeface="+mj-ea"/>
              </a:rPr>
              <a:t>Types of studies: published 2007-2010</a:t>
            </a:r>
            <a:endParaRPr lang="en-AU" sz="4000" dirty="0">
              <a:ea typeface="+mj-ea"/>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05511283"/>
              </p:ext>
            </p:extLst>
          </p:nvPr>
        </p:nvGraphicFramePr>
        <p:xfrm>
          <a:off x="512048" y="1568863"/>
          <a:ext cx="9216867" cy="5696611"/>
        </p:xfrm>
        <a:graphic>
          <a:graphicData uri="http://schemas.openxmlformats.org/drawingml/2006/chart">
            <c:chart xmlns:c="http://schemas.openxmlformats.org/drawingml/2006/chart" xmlns:r="http://schemas.openxmlformats.org/officeDocument/2006/relationships" r:id="rId3"/>
          </a:graphicData>
        </a:graphic>
      </p:graphicFrame>
      <p:sp>
        <p:nvSpPr>
          <p:cNvPr id="11268" name="TextBox 3"/>
          <p:cNvSpPr txBox="1">
            <a:spLocks noChangeArrowheads="1"/>
          </p:cNvSpPr>
          <p:nvPr/>
        </p:nvSpPr>
        <p:spPr bwMode="auto">
          <a:xfrm rot="-5400000">
            <a:off x="-964105" y="2775145"/>
            <a:ext cx="2794073" cy="47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dirty="0">
                <a:solidFill>
                  <a:srgbClr val="FFFFFF"/>
                </a:solidFill>
                <a:latin typeface="Calibri" charset="0"/>
              </a:rPr>
              <a:t>Number of papers</a:t>
            </a:r>
          </a:p>
        </p:txBody>
      </p:sp>
      <p:sp>
        <p:nvSpPr>
          <p:cNvPr id="13" name="Rectangle 12"/>
          <p:cNvSpPr/>
          <p:nvPr/>
        </p:nvSpPr>
        <p:spPr>
          <a:xfrm>
            <a:off x="6880647" y="4139061"/>
            <a:ext cx="2720256" cy="657298"/>
          </a:xfrm>
          <a:prstGeom prst="rect">
            <a:avLst/>
          </a:prstGeom>
          <a:noFill/>
          <a:ln w="444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fontAlgn="auto">
              <a:spcBef>
                <a:spcPts val="0"/>
              </a:spcBef>
              <a:spcAft>
                <a:spcPts val="0"/>
              </a:spcAft>
              <a:defRPr/>
            </a:pPr>
            <a:endParaRPr lang="en-AU">
              <a:solidFill>
                <a:srgbClr val="FFFFFF"/>
              </a:solidFill>
            </a:endParaRPr>
          </a:p>
        </p:txBody>
      </p:sp>
      <p:sp>
        <p:nvSpPr>
          <p:cNvPr id="14" name="TextBox 13"/>
          <p:cNvSpPr txBox="1">
            <a:spLocks noChangeArrowheads="1"/>
          </p:cNvSpPr>
          <p:nvPr/>
        </p:nvSpPr>
        <p:spPr bwMode="auto">
          <a:xfrm>
            <a:off x="7040662" y="2481585"/>
            <a:ext cx="2320219" cy="129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600">
                <a:solidFill>
                  <a:srgbClr val="FFFFFF"/>
                </a:solidFill>
                <a:latin typeface="Calibri" charset="0"/>
              </a:rPr>
              <a:t>Greater difficulty, </a:t>
            </a:r>
          </a:p>
          <a:p>
            <a:pPr eaLnBrk="1" hangingPunct="1"/>
            <a:r>
              <a:rPr lang="en-AU" sz="2600">
                <a:solidFill>
                  <a:srgbClr val="FFFFFF"/>
                </a:solidFill>
                <a:latin typeface="Calibri" charset="0"/>
              </a:rPr>
              <a:t>expense etc</a:t>
            </a:r>
          </a:p>
        </p:txBody>
      </p:sp>
      <p:sp>
        <p:nvSpPr>
          <p:cNvPr id="15" name="Rectangle 14"/>
          <p:cNvSpPr/>
          <p:nvPr/>
        </p:nvSpPr>
        <p:spPr>
          <a:xfrm>
            <a:off x="1520144" y="1879167"/>
            <a:ext cx="3920368" cy="2994351"/>
          </a:xfrm>
          <a:prstGeom prst="rect">
            <a:avLst/>
          </a:prstGeom>
          <a:noFill/>
          <a:ln w="444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fontAlgn="auto">
              <a:spcBef>
                <a:spcPts val="0"/>
              </a:spcBef>
              <a:spcAft>
                <a:spcPts val="0"/>
              </a:spcAft>
              <a:defRPr/>
            </a:pPr>
            <a:endParaRPr lang="en-AU">
              <a:solidFill>
                <a:srgbClr val="FFFFFF"/>
              </a:solidFill>
            </a:endParaRPr>
          </a:p>
        </p:txBody>
      </p:sp>
      <p:sp>
        <p:nvSpPr>
          <p:cNvPr id="16" name="TextBox 15"/>
          <p:cNvSpPr txBox="1">
            <a:spLocks noChangeArrowheads="1"/>
          </p:cNvSpPr>
          <p:nvPr/>
        </p:nvSpPr>
        <p:spPr bwMode="auto">
          <a:xfrm>
            <a:off x="1360129" y="1211032"/>
            <a:ext cx="4013612" cy="50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600">
                <a:solidFill>
                  <a:srgbClr val="FFFFFF"/>
                </a:solidFill>
                <a:latin typeface="Calibri" charset="0"/>
              </a:rPr>
              <a:t>Mechanistic understandings  </a:t>
            </a:r>
          </a:p>
        </p:txBody>
      </p:sp>
    </p:spTree>
    <p:extLst>
      <p:ext uri="{BB962C8B-B14F-4D97-AF65-F5344CB8AC3E}">
        <p14:creationId xmlns:p14="http://schemas.microsoft.com/office/powerpoint/2010/main" val="3126309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l="3026" t="2563" r="1649" b="7692"/>
          <a:stretch>
            <a:fillRect/>
          </a:stretch>
        </p:blipFill>
        <p:spPr bwMode="auto">
          <a:xfrm>
            <a:off x="4663890" y="4526668"/>
            <a:ext cx="5376506" cy="288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03" y="927621"/>
            <a:ext cx="5035140" cy="403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1470" y="164357"/>
            <a:ext cx="8186255" cy="584776"/>
          </a:xfrm>
          <a:prstGeom prst="rect">
            <a:avLst/>
          </a:prstGeom>
          <a:noFill/>
        </p:spPr>
        <p:txBody>
          <a:bodyPr wrap="none" rtlCol="0">
            <a:spAutoFit/>
          </a:bodyPr>
          <a:lstStyle/>
          <a:p>
            <a:r>
              <a:rPr lang="en-US" sz="3200" dirty="0" smtClean="0">
                <a:latin typeface="Comic Sans MS"/>
                <a:cs typeface="Comic Sans MS"/>
              </a:rPr>
              <a:t>How will OA affect different life stages?</a:t>
            </a:r>
            <a:endParaRPr lang="en-US" sz="3200" dirty="0">
              <a:latin typeface="Comic Sans MS"/>
              <a:cs typeface="Comic Sans MS"/>
            </a:endParaRPr>
          </a:p>
        </p:txBody>
      </p:sp>
    </p:spTree>
    <p:extLst>
      <p:ext uri="{BB962C8B-B14F-4D97-AF65-F5344CB8AC3E}">
        <p14:creationId xmlns:p14="http://schemas.microsoft.com/office/powerpoint/2010/main" val="27264363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3367381" y="107296"/>
            <a:ext cx="3132446" cy="596364"/>
          </a:xfrm>
          <a:prstGeom prst="rect">
            <a:avLst/>
          </a:prstGeom>
          <a:noFill/>
          <a:ln w="9525">
            <a:noFill/>
            <a:miter lim="800000"/>
            <a:headEnd/>
            <a:tailEnd/>
          </a:ln>
        </p:spPr>
        <p:txBody>
          <a:bodyPr wrap="square" lIns="102916" tIns="51458" rIns="102916" bIns="51458">
            <a:spAutoFit/>
          </a:bodyPr>
          <a:lstStyle/>
          <a:p>
            <a:pPr defTabSz="1028700" eaLnBrk="0" hangingPunct="0"/>
            <a:r>
              <a:rPr lang="en-US" altLang="ja-JP" sz="3200" dirty="0" smtClean="0">
                <a:latin typeface="Comic Sans MS" pitchFamily="66" charset="0"/>
                <a:ea typeface="ＭＳ Ｐゴシック" charset="-128"/>
              </a:rPr>
              <a:t>Conclusions</a:t>
            </a:r>
            <a:endParaRPr lang="en-US" sz="2400" dirty="0">
              <a:solidFill>
                <a:srgbClr val="FFFFFF"/>
              </a:solidFill>
              <a:latin typeface="Comic Sans MS" pitchFamily="66" charset="0"/>
            </a:endParaRPr>
          </a:p>
        </p:txBody>
      </p:sp>
      <p:sp>
        <p:nvSpPr>
          <p:cNvPr id="25603" name="Line 4"/>
          <p:cNvSpPr>
            <a:spLocks noChangeShapeType="1"/>
          </p:cNvSpPr>
          <p:nvPr/>
        </p:nvSpPr>
        <p:spPr bwMode="auto">
          <a:xfrm>
            <a:off x="373992" y="754152"/>
            <a:ext cx="9026525" cy="0"/>
          </a:xfrm>
          <a:prstGeom prst="line">
            <a:avLst/>
          </a:prstGeom>
          <a:noFill/>
          <a:ln w="19050">
            <a:solidFill>
              <a:srgbClr val="CC3300"/>
            </a:solidFill>
            <a:round/>
            <a:headEnd/>
            <a:tailEnd/>
          </a:ln>
        </p:spPr>
        <p:txBody>
          <a:bodyPr/>
          <a:lstStyle/>
          <a:p>
            <a:endParaRPr lang="en-US"/>
          </a:p>
        </p:txBody>
      </p:sp>
      <p:sp>
        <p:nvSpPr>
          <p:cNvPr id="11" name="TextBox 10"/>
          <p:cNvSpPr txBox="1"/>
          <p:nvPr/>
        </p:nvSpPr>
        <p:spPr>
          <a:xfrm>
            <a:off x="1769532" y="869608"/>
            <a:ext cx="7644006" cy="6186308"/>
          </a:xfrm>
          <a:prstGeom prst="rect">
            <a:avLst/>
          </a:prstGeom>
          <a:noFill/>
        </p:spPr>
        <p:txBody>
          <a:bodyPr wrap="square">
            <a:spAutoFit/>
          </a:bodyPr>
          <a:lstStyle/>
          <a:p>
            <a:pPr eaLnBrk="0" hangingPunct="0">
              <a:defRPr/>
            </a:pPr>
            <a:r>
              <a:rPr lang="en-US" sz="2800" b="1" dirty="0">
                <a:solidFill>
                  <a:srgbClr val="FFFFFF"/>
                </a:solidFill>
                <a:latin typeface="Comic Sans MS" pitchFamily="66" charset="0"/>
              </a:rPr>
              <a:t>What we know</a:t>
            </a:r>
            <a:r>
              <a:rPr lang="en-US" sz="2800" b="1" dirty="0" smtClean="0">
                <a:solidFill>
                  <a:srgbClr val="FFFFFF"/>
                </a:solidFill>
                <a:latin typeface="Comic Sans MS" pitchFamily="66" charset="0"/>
              </a:rPr>
              <a:t>:</a:t>
            </a:r>
            <a:r>
              <a:rPr lang="en-US" sz="2400" dirty="0" smtClean="0">
                <a:solidFill>
                  <a:srgbClr val="FFFFFF"/>
                </a:solidFill>
                <a:latin typeface="Comic Sans MS" pitchFamily="66" charset="0"/>
              </a:rPr>
              <a:t> </a:t>
            </a:r>
            <a:endParaRPr lang="en-US" sz="2400" dirty="0">
              <a:solidFill>
                <a:srgbClr val="00FF00"/>
              </a:solidFill>
              <a:latin typeface="Comic Sans MS" pitchFamily="66" charset="0"/>
            </a:endParaRPr>
          </a:p>
          <a:p>
            <a:pPr>
              <a:buFont typeface="Arial" pitchFamily="34" charset="0"/>
              <a:buChar char="•"/>
              <a:defRPr/>
            </a:pPr>
            <a:r>
              <a:rPr lang="en-US" sz="2400" dirty="0" smtClean="0">
                <a:solidFill>
                  <a:srgbClr val="00FF00"/>
                </a:solidFill>
                <a:latin typeface="Comic Sans MS" pitchFamily="66" charset="0"/>
              </a:rPr>
              <a:t>    Stressful for many species</a:t>
            </a:r>
          </a:p>
          <a:p>
            <a:pPr>
              <a:buFont typeface="Arial" pitchFamily="34" charset="0"/>
              <a:buChar char="•"/>
              <a:defRPr/>
            </a:pPr>
            <a:r>
              <a:rPr lang="en-US" sz="2400" dirty="0" smtClean="0">
                <a:solidFill>
                  <a:srgbClr val="00FF00"/>
                </a:solidFill>
                <a:latin typeface="Comic Sans MS" pitchFamily="66" charset="0"/>
              </a:rPr>
              <a:t>    Sensitivity varies - winners and losers</a:t>
            </a:r>
          </a:p>
          <a:p>
            <a:pPr>
              <a:buFont typeface="Arial" pitchFamily="34" charset="0"/>
              <a:buChar char="•"/>
              <a:defRPr/>
            </a:pPr>
            <a:r>
              <a:rPr lang="en-US" sz="2400" dirty="0" smtClean="0">
                <a:solidFill>
                  <a:srgbClr val="00FF00"/>
                </a:solidFill>
                <a:latin typeface="Comic Sans MS" pitchFamily="66" charset="0"/>
              </a:rPr>
              <a:t>    Reduced calcification for most</a:t>
            </a:r>
          </a:p>
          <a:p>
            <a:pPr>
              <a:buFont typeface="Arial" pitchFamily="34" charset="0"/>
              <a:buChar char="•"/>
              <a:defRPr/>
            </a:pPr>
            <a:r>
              <a:rPr lang="en-US" sz="2400" dirty="0" smtClean="0">
                <a:solidFill>
                  <a:srgbClr val="00FF00"/>
                </a:solidFill>
                <a:latin typeface="Comic Sans MS" pitchFamily="66" charset="0"/>
              </a:rPr>
              <a:t>    Important effects on growth, survival</a:t>
            </a:r>
          </a:p>
          <a:p>
            <a:pPr>
              <a:buFont typeface="Arial" pitchFamily="34" charset="0"/>
              <a:buChar char="•"/>
              <a:defRPr/>
            </a:pPr>
            <a:endParaRPr lang="en-US" sz="2400" b="1" dirty="0">
              <a:solidFill>
                <a:srgbClr val="00FF00"/>
              </a:solidFill>
              <a:latin typeface="Comic Sans MS" pitchFamily="66" charset="0"/>
            </a:endParaRPr>
          </a:p>
          <a:p>
            <a:pPr>
              <a:defRPr/>
            </a:pPr>
            <a:r>
              <a:rPr lang="en-US" sz="2800" b="1" dirty="0" smtClean="0">
                <a:solidFill>
                  <a:srgbClr val="FFFFFF"/>
                </a:solidFill>
                <a:latin typeface="Comic Sans MS" pitchFamily="66" charset="0"/>
              </a:rPr>
              <a:t>What </a:t>
            </a:r>
            <a:r>
              <a:rPr lang="en-US" sz="2800" b="1" dirty="0">
                <a:solidFill>
                  <a:srgbClr val="FFFFFF"/>
                </a:solidFill>
                <a:latin typeface="Comic Sans MS" pitchFamily="66" charset="0"/>
              </a:rPr>
              <a:t>we expect:</a:t>
            </a:r>
            <a:endParaRPr lang="en-US" sz="2800" b="1" dirty="0">
              <a:solidFill>
                <a:srgbClr val="00FF00"/>
              </a:solidFill>
              <a:latin typeface="Comic Sans MS" pitchFamily="66" charset="0"/>
            </a:endParaRPr>
          </a:p>
          <a:p>
            <a:pPr eaLnBrk="0" hangingPunct="0">
              <a:buFont typeface="Arial" pitchFamily="34" charset="0"/>
              <a:buChar char="•"/>
              <a:defRPr/>
            </a:pPr>
            <a:r>
              <a:rPr lang="en-US" sz="2400" dirty="0" smtClean="0">
                <a:solidFill>
                  <a:srgbClr val="00FF00"/>
                </a:solidFill>
                <a:latin typeface="Comic Sans MS" pitchFamily="66" charset="0"/>
              </a:rPr>
              <a:t>    Food webs will be affected</a:t>
            </a:r>
          </a:p>
          <a:p>
            <a:pPr eaLnBrk="0" hangingPunct="0">
              <a:buFont typeface="Arial" pitchFamily="34" charset="0"/>
              <a:buChar char="•"/>
              <a:defRPr/>
            </a:pPr>
            <a:r>
              <a:rPr lang="en-US" sz="2400" dirty="0" smtClean="0">
                <a:solidFill>
                  <a:srgbClr val="00FF00"/>
                </a:solidFill>
                <a:latin typeface="Comic Sans MS" pitchFamily="66" charset="0"/>
              </a:rPr>
              <a:t>    Ecosystem services (e.g. fisheries) will change</a:t>
            </a:r>
          </a:p>
          <a:p>
            <a:pPr eaLnBrk="0" hangingPunct="0">
              <a:buFont typeface="Arial" pitchFamily="34" charset="0"/>
              <a:buChar char="•"/>
              <a:defRPr/>
            </a:pPr>
            <a:endParaRPr lang="en-US" sz="2400" dirty="0">
              <a:solidFill>
                <a:srgbClr val="FFFFFF"/>
              </a:solidFill>
              <a:latin typeface="Comic Sans MS" pitchFamily="66" charset="0"/>
            </a:endParaRPr>
          </a:p>
          <a:p>
            <a:pPr eaLnBrk="0" hangingPunct="0">
              <a:defRPr/>
            </a:pPr>
            <a:r>
              <a:rPr lang="en-US" sz="2800" b="1" dirty="0">
                <a:solidFill>
                  <a:srgbClr val="FFFFFF"/>
                </a:solidFill>
                <a:latin typeface="Comic Sans MS" pitchFamily="66" charset="0"/>
              </a:rPr>
              <a:t>What we don’t know:</a:t>
            </a:r>
            <a:endParaRPr lang="en-US" sz="2400" dirty="0">
              <a:solidFill>
                <a:srgbClr val="00FF00"/>
              </a:solidFill>
              <a:latin typeface="Comic Sans MS" pitchFamily="66" charset="0"/>
            </a:endParaRPr>
          </a:p>
          <a:p>
            <a:pPr eaLnBrk="0" hangingPunct="0">
              <a:buFont typeface="Arial" pitchFamily="34" charset="0"/>
              <a:buChar char="•"/>
              <a:defRPr/>
            </a:pPr>
            <a:r>
              <a:rPr lang="en-US" sz="2400" dirty="0" smtClean="0">
                <a:solidFill>
                  <a:srgbClr val="00FF00"/>
                </a:solidFill>
                <a:latin typeface="Comic Sans MS" pitchFamily="66" charset="0"/>
              </a:rPr>
              <a:t>     Long term effects</a:t>
            </a:r>
          </a:p>
          <a:p>
            <a:pPr eaLnBrk="0" hangingPunct="0">
              <a:buFont typeface="Arial" pitchFamily="34" charset="0"/>
              <a:buChar char="•"/>
              <a:defRPr/>
            </a:pPr>
            <a:r>
              <a:rPr lang="en-US" sz="2400" dirty="0" smtClean="0">
                <a:solidFill>
                  <a:srgbClr val="00FF00"/>
                </a:solidFill>
                <a:latin typeface="Comic Sans MS" pitchFamily="66" charset="0"/>
              </a:rPr>
              <a:t>     Sensitive life stages</a:t>
            </a:r>
          </a:p>
          <a:p>
            <a:pPr eaLnBrk="0" hangingPunct="0">
              <a:buFont typeface="Arial" pitchFamily="34" charset="0"/>
              <a:buChar char="•"/>
              <a:defRPr/>
            </a:pPr>
            <a:r>
              <a:rPr lang="en-US" sz="2400" dirty="0" smtClean="0">
                <a:solidFill>
                  <a:srgbClr val="00FF00"/>
                </a:solidFill>
                <a:latin typeface="Comic Sans MS" pitchFamily="66" charset="0"/>
              </a:rPr>
              <a:t>     </a:t>
            </a:r>
            <a:r>
              <a:rPr lang="en-US" sz="2400" dirty="0">
                <a:solidFill>
                  <a:srgbClr val="00FF00"/>
                </a:solidFill>
                <a:latin typeface="Comic Sans MS" pitchFamily="66" charset="0"/>
              </a:rPr>
              <a:t>A</a:t>
            </a:r>
            <a:r>
              <a:rPr lang="en-US" sz="2400" dirty="0" smtClean="0">
                <a:solidFill>
                  <a:srgbClr val="00FF00"/>
                </a:solidFill>
                <a:latin typeface="Comic Sans MS" pitchFamily="66" charset="0"/>
              </a:rPr>
              <a:t>cclimation and adaptation </a:t>
            </a:r>
          </a:p>
          <a:p>
            <a:pPr>
              <a:buFont typeface="Arial" pitchFamily="34" charset="0"/>
              <a:buChar char="•"/>
              <a:defRPr/>
            </a:pPr>
            <a:r>
              <a:rPr lang="en-US" sz="2400" dirty="0" smtClean="0">
                <a:solidFill>
                  <a:srgbClr val="00FF00"/>
                </a:solidFill>
                <a:latin typeface="Comic Sans MS" pitchFamily="66" charset="0"/>
              </a:rPr>
              <a:t>    </a:t>
            </a:r>
            <a:r>
              <a:rPr lang="en-US" sz="2400" dirty="0">
                <a:solidFill>
                  <a:srgbClr val="00FF00"/>
                </a:solidFill>
                <a:latin typeface="Comic Sans MS" pitchFamily="66" charset="0"/>
              </a:rPr>
              <a:t> </a:t>
            </a:r>
            <a:r>
              <a:rPr lang="en-US" sz="2400" dirty="0" smtClean="0">
                <a:solidFill>
                  <a:srgbClr val="00FF00"/>
                </a:solidFill>
                <a:latin typeface="Comic Sans MS" pitchFamily="66" charset="0"/>
              </a:rPr>
              <a:t>Multiple Stressors</a:t>
            </a:r>
          </a:p>
          <a:p>
            <a:pPr eaLnBrk="0" hangingPunct="0">
              <a:buFont typeface="Arial" pitchFamily="34" charset="0"/>
              <a:buChar char="•"/>
              <a:defRPr/>
            </a:pPr>
            <a:r>
              <a:rPr lang="en-US" sz="2400" dirty="0" smtClean="0">
                <a:solidFill>
                  <a:srgbClr val="00FF00"/>
                </a:solidFill>
                <a:latin typeface="Comic Sans MS" pitchFamily="66" charset="0"/>
              </a:rPr>
              <a:t>     Ecosystem tipping points?</a:t>
            </a:r>
          </a:p>
        </p:txBody>
      </p:sp>
    </p:spTree>
    <p:extLst>
      <p:ext uri="{BB962C8B-B14F-4D97-AF65-F5344CB8AC3E}">
        <p14:creationId xmlns:p14="http://schemas.microsoft.com/office/powerpoint/2010/main" val="1729236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4"/>
          <p:cNvSpPr>
            <a:spLocks noChangeShapeType="1"/>
          </p:cNvSpPr>
          <p:nvPr/>
        </p:nvSpPr>
        <p:spPr bwMode="auto">
          <a:xfrm>
            <a:off x="608012" y="907499"/>
            <a:ext cx="9026525" cy="0"/>
          </a:xfrm>
          <a:prstGeom prst="line">
            <a:avLst/>
          </a:prstGeom>
          <a:noFill/>
          <a:ln w="19050">
            <a:solidFill>
              <a:srgbClr val="CC3300"/>
            </a:solidFill>
            <a:round/>
            <a:headEnd/>
            <a:tailEnd/>
          </a:ln>
        </p:spPr>
        <p:txBody>
          <a:bodyPr/>
          <a:lstStyle/>
          <a:p>
            <a:endParaRPr lang="en-US"/>
          </a:p>
        </p:txBody>
      </p:sp>
      <p:sp>
        <p:nvSpPr>
          <p:cNvPr id="6" name="Rectangle 5"/>
          <p:cNvSpPr/>
          <p:nvPr/>
        </p:nvSpPr>
        <p:spPr>
          <a:xfrm>
            <a:off x="463206" y="1219491"/>
            <a:ext cx="9777757" cy="3693318"/>
          </a:xfrm>
          <a:prstGeom prst="rect">
            <a:avLst/>
          </a:prstGeom>
        </p:spPr>
        <p:txBody>
          <a:bodyPr wrap="square">
            <a:spAutoFit/>
          </a:bodyPr>
          <a:lstStyle/>
          <a:p>
            <a:pPr>
              <a:buFont typeface="Arial"/>
              <a:buChar char="•"/>
            </a:pPr>
            <a:r>
              <a:rPr lang="en-US" sz="2600" dirty="0" smtClean="0">
                <a:solidFill>
                  <a:srgbClr val="00FF00"/>
                </a:solidFill>
                <a:latin typeface="Comic Sans MS"/>
              </a:rPr>
              <a:t>   Economic / ecological stability </a:t>
            </a:r>
            <a:br>
              <a:rPr lang="en-US" sz="2600" dirty="0" smtClean="0">
                <a:solidFill>
                  <a:srgbClr val="00FF00"/>
                </a:solidFill>
                <a:latin typeface="Comic Sans MS"/>
              </a:rPr>
            </a:br>
            <a:r>
              <a:rPr lang="en-US" sz="2600" dirty="0" smtClean="0">
                <a:solidFill>
                  <a:srgbClr val="00FF00"/>
                </a:solidFill>
                <a:latin typeface="Comic Sans MS"/>
              </a:rPr>
              <a:t>  </a:t>
            </a:r>
          </a:p>
          <a:p>
            <a:pPr>
              <a:buFont typeface="Symbol"/>
              <a:buChar char="·"/>
            </a:pPr>
            <a:r>
              <a:rPr lang="en-US" sz="2600" dirty="0" smtClean="0">
                <a:solidFill>
                  <a:srgbClr val="00FF00"/>
                </a:solidFill>
                <a:latin typeface="Comic Sans MS"/>
              </a:rPr>
              <a:t>   Predictability of fisheries &amp; global change </a:t>
            </a:r>
            <a:br>
              <a:rPr lang="en-US" sz="2600" dirty="0" smtClean="0">
                <a:solidFill>
                  <a:srgbClr val="00FF00"/>
                </a:solidFill>
                <a:latin typeface="Comic Sans MS"/>
              </a:rPr>
            </a:br>
            <a:endParaRPr lang="en-US" sz="2600" dirty="0" smtClean="0">
              <a:solidFill>
                <a:srgbClr val="00FF00"/>
              </a:solidFill>
              <a:latin typeface="Comic Sans MS"/>
            </a:endParaRPr>
          </a:p>
          <a:p>
            <a:pPr>
              <a:buFont typeface="Symbol"/>
              <a:buChar char="·"/>
            </a:pPr>
            <a:r>
              <a:rPr lang="en-US" sz="2600" dirty="0" smtClean="0">
                <a:solidFill>
                  <a:srgbClr val="00FF00"/>
                </a:solidFill>
                <a:latin typeface="Comic Sans MS"/>
              </a:rPr>
              <a:t>   Ocean acidification and marine biodiversity</a:t>
            </a:r>
            <a:br>
              <a:rPr lang="en-US" sz="2600" dirty="0" smtClean="0">
                <a:solidFill>
                  <a:srgbClr val="00FF00"/>
                </a:solidFill>
                <a:latin typeface="Comic Sans MS"/>
              </a:rPr>
            </a:br>
            <a:endParaRPr lang="en-US" sz="2600" dirty="0" smtClean="0">
              <a:solidFill>
                <a:srgbClr val="00FF00"/>
              </a:solidFill>
              <a:latin typeface="Comic Sans MS"/>
            </a:endParaRPr>
          </a:p>
          <a:p>
            <a:pPr>
              <a:buFont typeface="Symbol"/>
              <a:buChar char="·"/>
            </a:pPr>
            <a:r>
              <a:rPr lang="en-US" sz="2600" dirty="0" smtClean="0">
                <a:solidFill>
                  <a:srgbClr val="00FF00"/>
                </a:solidFill>
                <a:latin typeface="Comic Sans MS"/>
              </a:rPr>
              <a:t>   Biodiversity is “insurance” for ecosystem function</a:t>
            </a:r>
          </a:p>
          <a:p>
            <a:pPr>
              <a:buFont typeface="Symbol"/>
              <a:buChar char="·"/>
            </a:pPr>
            <a:endParaRPr lang="en-US" sz="2600" dirty="0" smtClean="0">
              <a:solidFill>
                <a:srgbClr val="00FF00"/>
              </a:solidFill>
              <a:latin typeface="Comic Sans MS"/>
            </a:endParaRPr>
          </a:p>
          <a:p>
            <a:pPr>
              <a:buFont typeface="Symbol"/>
              <a:buChar char="·"/>
            </a:pPr>
            <a:r>
              <a:rPr lang="en-US" sz="2600" dirty="0" smtClean="0">
                <a:solidFill>
                  <a:srgbClr val="00FF00"/>
                </a:solidFill>
                <a:latin typeface="Comic Sans MS"/>
              </a:rPr>
              <a:t>   Reduced biodiversity can destabilize ecosystem function</a:t>
            </a:r>
          </a:p>
        </p:txBody>
      </p:sp>
      <p:sp>
        <p:nvSpPr>
          <p:cNvPr id="5" name="Rectangle 4"/>
          <p:cNvSpPr/>
          <p:nvPr/>
        </p:nvSpPr>
        <p:spPr>
          <a:xfrm>
            <a:off x="1397453" y="186240"/>
            <a:ext cx="7138042" cy="646331"/>
          </a:xfrm>
          <a:prstGeom prst="rect">
            <a:avLst/>
          </a:prstGeom>
        </p:spPr>
        <p:txBody>
          <a:bodyPr wrap="none">
            <a:spAutoFit/>
          </a:bodyPr>
          <a:lstStyle/>
          <a:p>
            <a:r>
              <a:rPr lang="en-US" sz="3600" dirty="0" smtClean="0">
                <a:latin typeface="Comic Sans MS"/>
              </a:rPr>
              <a:t>International / Societal Issues</a:t>
            </a:r>
            <a:endParaRPr lang="en-US" sz="4800" dirty="0" smtClean="0">
              <a:latin typeface="Comic Sans MS"/>
            </a:endParaRPr>
          </a:p>
        </p:txBody>
      </p:sp>
    </p:spTree>
    <p:extLst>
      <p:ext uri="{BB962C8B-B14F-4D97-AF65-F5344CB8AC3E}">
        <p14:creationId xmlns:p14="http://schemas.microsoft.com/office/powerpoint/2010/main" val="17292364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8342" name="Picture 6" descr="http://www.reidtechnology.co.nz/site/reidtechnology/images/solar/massya.JPG"/>
          <p:cNvPicPr>
            <a:picLocks noChangeAspect="1" noChangeArrowheads="1"/>
          </p:cNvPicPr>
          <p:nvPr/>
        </p:nvPicPr>
        <p:blipFill>
          <a:blip r:embed="rId3" cstate="print"/>
          <a:srcRect/>
          <a:stretch>
            <a:fillRect/>
          </a:stretch>
        </p:blipFill>
        <p:spPr bwMode="auto">
          <a:xfrm>
            <a:off x="-344204" y="4978400"/>
            <a:ext cx="6144475" cy="2428875"/>
          </a:xfrm>
          <a:prstGeom prst="rect">
            <a:avLst/>
          </a:prstGeom>
          <a:noFill/>
        </p:spPr>
      </p:pic>
      <p:sp>
        <p:nvSpPr>
          <p:cNvPr id="25602" name="Rectangle 3"/>
          <p:cNvSpPr>
            <a:spLocks noChangeArrowheads="1"/>
          </p:cNvSpPr>
          <p:nvPr/>
        </p:nvSpPr>
        <p:spPr bwMode="auto">
          <a:xfrm>
            <a:off x="389615" y="122238"/>
            <a:ext cx="9599613" cy="473253"/>
          </a:xfrm>
          <a:prstGeom prst="rect">
            <a:avLst/>
          </a:prstGeom>
          <a:noFill/>
          <a:ln w="9525">
            <a:noFill/>
            <a:miter lim="800000"/>
            <a:headEnd/>
            <a:tailEnd/>
          </a:ln>
        </p:spPr>
        <p:txBody>
          <a:bodyPr lIns="102916" tIns="51458" rIns="102916" bIns="51458">
            <a:spAutoFit/>
          </a:bodyPr>
          <a:lstStyle/>
          <a:p>
            <a:pPr defTabSz="1028700" eaLnBrk="0" hangingPunct="0"/>
            <a:r>
              <a:rPr lang="en-US" altLang="ja-JP" sz="2400" b="1" dirty="0" smtClean="0">
                <a:latin typeface="Comic Sans MS" pitchFamily="66" charset="0"/>
                <a:ea typeface="ＭＳ Ｐゴシック" charset="-128"/>
              </a:rPr>
              <a:t>Is it hopeless, too late, too big….?</a:t>
            </a:r>
            <a:endParaRPr lang="en-US" sz="1800" b="1" dirty="0">
              <a:solidFill>
                <a:srgbClr val="FFFFFF"/>
              </a:solidFill>
              <a:latin typeface="Comic Sans MS" pitchFamily="66" charset="0"/>
            </a:endParaRPr>
          </a:p>
        </p:txBody>
      </p:sp>
      <p:sp>
        <p:nvSpPr>
          <p:cNvPr id="25603" name="Line 4"/>
          <p:cNvSpPr>
            <a:spLocks noChangeShapeType="1"/>
          </p:cNvSpPr>
          <p:nvPr/>
        </p:nvSpPr>
        <p:spPr bwMode="auto">
          <a:xfrm>
            <a:off x="547688" y="757238"/>
            <a:ext cx="9026525" cy="0"/>
          </a:xfrm>
          <a:prstGeom prst="line">
            <a:avLst/>
          </a:prstGeom>
          <a:noFill/>
          <a:ln w="19050">
            <a:solidFill>
              <a:srgbClr val="CC3300"/>
            </a:solidFill>
            <a:round/>
            <a:headEnd/>
            <a:tailEnd/>
          </a:ln>
        </p:spPr>
        <p:txBody>
          <a:bodyPr/>
          <a:lstStyle/>
          <a:p>
            <a:endParaRPr lang="en-US"/>
          </a:p>
        </p:txBody>
      </p:sp>
      <p:sp>
        <p:nvSpPr>
          <p:cNvPr id="11" name="TextBox 10"/>
          <p:cNvSpPr txBox="1"/>
          <p:nvPr/>
        </p:nvSpPr>
        <p:spPr>
          <a:xfrm>
            <a:off x="409802" y="949554"/>
            <a:ext cx="9567678" cy="3970318"/>
          </a:xfrm>
          <a:prstGeom prst="rect">
            <a:avLst/>
          </a:prstGeom>
          <a:noFill/>
        </p:spPr>
        <p:txBody>
          <a:bodyPr wrap="square">
            <a:spAutoFit/>
          </a:bodyPr>
          <a:lstStyle/>
          <a:p>
            <a:pPr eaLnBrk="0" hangingPunct="0">
              <a:defRPr/>
            </a:pPr>
            <a:r>
              <a:rPr lang="en-US" sz="2800" dirty="0" smtClean="0">
                <a:solidFill>
                  <a:srgbClr val="FFFFFF"/>
                </a:solidFill>
                <a:latin typeface="Comic Sans MS" pitchFamily="66" charset="0"/>
              </a:rPr>
              <a:t>Should we worry?</a:t>
            </a:r>
            <a:endParaRPr lang="en-US" sz="2400" dirty="0">
              <a:solidFill>
                <a:srgbClr val="FFFFFF"/>
              </a:solidFill>
              <a:latin typeface="Comic Sans MS" pitchFamily="66" charset="0"/>
            </a:endParaRPr>
          </a:p>
          <a:p>
            <a:pPr lvl="1">
              <a:buFont typeface="Arial" pitchFamily="34" charset="0"/>
              <a:buChar char="•"/>
              <a:defRPr/>
            </a:pPr>
            <a:r>
              <a:rPr lang="en-US" sz="2400" dirty="0" smtClean="0">
                <a:solidFill>
                  <a:srgbClr val="00FF00"/>
                </a:solidFill>
                <a:latin typeface="Comic Sans MS" pitchFamily="66" charset="0"/>
              </a:rPr>
              <a:t>    YES!   Climate change / OA affects the quality of our lives</a:t>
            </a:r>
          </a:p>
          <a:p>
            <a:pPr>
              <a:defRPr/>
            </a:pPr>
            <a:endParaRPr lang="en-US" sz="2400" dirty="0" smtClean="0">
              <a:solidFill>
                <a:srgbClr val="FFFFFF"/>
              </a:solidFill>
              <a:latin typeface="Comic Sans MS" pitchFamily="66" charset="0"/>
            </a:endParaRPr>
          </a:p>
          <a:p>
            <a:pPr>
              <a:defRPr/>
            </a:pPr>
            <a:r>
              <a:rPr lang="en-US" sz="2800" dirty="0" smtClean="0">
                <a:solidFill>
                  <a:srgbClr val="FFFFFF"/>
                </a:solidFill>
                <a:latin typeface="Comic Sans MS" pitchFamily="66" charset="0"/>
              </a:rPr>
              <a:t>What can we do?</a:t>
            </a:r>
            <a:endParaRPr lang="en-US" sz="2400" dirty="0" smtClean="0">
              <a:solidFill>
                <a:srgbClr val="00FF00"/>
              </a:solidFill>
              <a:latin typeface="Comic Sans MS" pitchFamily="66" charset="0"/>
            </a:endParaRPr>
          </a:p>
          <a:p>
            <a:pPr lvl="1">
              <a:buFont typeface="Arial" pitchFamily="34" charset="0"/>
              <a:buChar char="•"/>
              <a:defRPr/>
            </a:pPr>
            <a:r>
              <a:rPr lang="en-US" sz="2400" dirty="0" smtClean="0">
                <a:solidFill>
                  <a:srgbClr val="00FF00"/>
                </a:solidFill>
                <a:latin typeface="Comic Sans MS" pitchFamily="66" charset="0"/>
              </a:rPr>
              <a:t>    Education and outreach</a:t>
            </a:r>
          </a:p>
          <a:p>
            <a:pPr lvl="1">
              <a:buFont typeface="Arial" pitchFamily="34" charset="0"/>
              <a:buChar char="•"/>
              <a:defRPr/>
            </a:pPr>
            <a:r>
              <a:rPr lang="en-US" sz="2400" dirty="0" smtClean="0">
                <a:solidFill>
                  <a:srgbClr val="00FF00"/>
                </a:solidFill>
                <a:latin typeface="Comic Sans MS" pitchFamily="66" charset="0"/>
              </a:rPr>
              <a:t>    Energy efficiency, non-carbon energy, reduced emissions</a:t>
            </a:r>
          </a:p>
          <a:p>
            <a:pPr lvl="1">
              <a:buFont typeface="Arial" pitchFamily="34" charset="0"/>
              <a:buChar char="•"/>
              <a:defRPr/>
            </a:pPr>
            <a:r>
              <a:rPr lang="en-US" sz="2400" dirty="0" smtClean="0">
                <a:solidFill>
                  <a:srgbClr val="00FF00"/>
                </a:solidFill>
                <a:latin typeface="Comic Sans MS" pitchFamily="66" charset="0"/>
              </a:rPr>
              <a:t>    Reconnect with nature </a:t>
            </a:r>
          </a:p>
          <a:p>
            <a:pPr lvl="1">
              <a:buFont typeface="Arial" pitchFamily="34" charset="0"/>
              <a:buChar char="•"/>
              <a:defRPr/>
            </a:pPr>
            <a:r>
              <a:rPr lang="en-US" sz="2400" dirty="0" smtClean="0">
                <a:solidFill>
                  <a:srgbClr val="00FF00"/>
                </a:solidFill>
                <a:latin typeface="Comic Sans MS" pitchFamily="66" charset="0"/>
              </a:rPr>
              <a:t>    Value the oceans</a:t>
            </a:r>
          </a:p>
          <a:p>
            <a:pPr lvl="1">
              <a:buFont typeface="Arial" pitchFamily="34" charset="0"/>
              <a:buChar char="•"/>
              <a:defRPr/>
            </a:pPr>
            <a:r>
              <a:rPr lang="en-US" sz="2400" dirty="0">
                <a:solidFill>
                  <a:srgbClr val="00FF00"/>
                </a:solidFill>
                <a:latin typeface="Comic Sans MS" pitchFamily="66" charset="0"/>
              </a:rPr>
              <a:t> </a:t>
            </a:r>
            <a:r>
              <a:rPr lang="en-US" sz="2400" dirty="0" smtClean="0">
                <a:solidFill>
                  <a:srgbClr val="00FF00"/>
                </a:solidFill>
                <a:latin typeface="Comic Sans MS" pitchFamily="66" charset="0"/>
              </a:rPr>
              <a:t>   Vote!</a:t>
            </a:r>
          </a:p>
          <a:p>
            <a:pPr>
              <a:defRPr/>
            </a:pPr>
            <a:r>
              <a:rPr lang="en-US" sz="2800" dirty="0" smtClean="0">
                <a:solidFill>
                  <a:srgbClr val="FFFFFF"/>
                </a:solidFill>
                <a:latin typeface="Comic Sans MS" pitchFamily="66" charset="0"/>
              </a:rPr>
              <a:t>	</a:t>
            </a:r>
            <a:endParaRPr lang="en-US" sz="2800" dirty="0">
              <a:solidFill>
                <a:srgbClr val="FFFFFF"/>
              </a:solidFill>
              <a:latin typeface="Comic Sans MS" pitchFamily="66" charset="0"/>
            </a:endParaRPr>
          </a:p>
        </p:txBody>
      </p:sp>
      <p:pic>
        <p:nvPicPr>
          <p:cNvPr id="5" name="Picture 2" descr="http://www.ecofriend.org/images/lunar_powered_turbine_.jpg"/>
          <p:cNvPicPr>
            <a:picLocks noChangeAspect="1" noChangeArrowheads="1"/>
          </p:cNvPicPr>
          <p:nvPr/>
        </p:nvPicPr>
        <p:blipFill>
          <a:blip r:embed="rId4" cstate="print"/>
          <a:srcRect/>
          <a:stretch>
            <a:fillRect/>
          </a:stretch>
        </p:blipFill>
        <p:spPr bwMode="auto">
          <a:xfrm>
            <a:off x="7448944" y="4984001"/>
            <a:ext cx="2825869" cy="2423274"/>
          </a:xfrm>
          <a:prstGeom prst="rect">
            <a:avLst/>
          </a:prstGeom>
          <a:noFill/>
        </p:spPr>
      </p:pic>
      <p:pic>
        <p:nvPicPr>
          <p:cNvPr id="2318340" name="Picture 4" descr="http://www.sandomenico.org/uploaded/photos/Library/energy_windmills_copenhagen.jpg"/>
          <p:cNvPicPr>
            <a:picLocks noChangeAspect="1" noChangeArrowheads="1"/>
          </p:cNvPicPr>
          <p:nvPr/>
        </p:nvPicPr>
        <p:blipFill>
          <a:blip r:embed="rId5" cstate="print"/>
          <a:srcRect/>
          <a:stretch>
            <a:fillRect/>
          </a:stretch>
        </p:blipFill>
        <p:spPr bwMode="auto">
          <a:xfrm>
            <a:off x="3851728" y="4974110"/>
            <a:ext cx="3652157" cy="2433166"/>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26" name="Picture 10" descr="toyota_volta"/>
          <p:cNvPicPr>
            <a:picLocks noChangeAspect="1" noChangeArrowheads="1"/>
          </p:cNvPicPr>
          <p:nvPr/>
        </p:nvPicPr>
        <p:blipFill>
          <a:blip r:embed="rId3" cstate="print"/>
          <a:srcRect/>
          <a:stretch>
            <a:fillRect/>
          </a:stretch>
        </p:blipFill>
        <p:spPr bwMode="auto">
          <a:xfrm>
            <a:off x="6470376" y="1047440"/>
            <a:ext cx="1714892" cy="1089473"/>
          </a:xfrm>
          <a:prstGeom prst="rect">
            <a:avLst/>
          </a:prstGeom>
          <a:noFill/>
        </p:spPr>
      </p:pic>
      <p:pic>
        <p:nvPicPr>
          <p:cNvPr id="1007628" name="Picture 12" descr="Photo"/>
          <p:cNvPicPr>
            <a:picLocks noChangeAspect="1" noChangeArrowheads="1"/>
          </p:cNvPicPr>
          <p:nvPr/>
        </p:nvPicPr>
        <p:blipFill>
          <a:blip r:embed="rId4" cstate="print"/>
          <a:srcRect/>
          <a:stretch>
            <a:fillRect/>
          </a:stretch>
        </p:blipFill>
        <p:spPr bwMode="auto">
          <a:xfrm>
            <a:off x="8269357" y="1054426"/>
            <a:ext cx="1750806" cy="1127502"/>
          </a:xfrm>
          <a:prstGeom prst="rect">
            <a:avLst/>
          </a:prstGeom>
          <a:noFill/>
        </p:spPr>
      </p:pic>
      <p:pic>
        <p:nvPicPr>
          <p:cNvPr id="1007624" name="Picture 8" descr="prius"/>
          <p:cNvPicPr>
            <a:picLocks noChangeAspect="1" noChangeArrowheads="1"/>
          </p:cNvPicPr>
          <p:nvPr/>
        </p:nvPicPr>
        <p:blipFill>
          <a:blip r:embed="rId5" cstate="print"/>
          <a:srcRect/>
          <a:stretch>
            <a:fillRect/>
          </a:stretch>
        </p:blipFill>
        <p:spPr bwMode="auto">
          <a:xfrm>
            <a:off x="4323522" y="1043607"/>
            <a:ext cx="2054378" cy="1084097"/>
          </a:xfrm>
          <a:prstGeom prst="rect">
            <a:avLst/>
          </a:prstGeom>
          <a:noFill/>
        </p:spPr>
      </p:pic>
      <p:sp>
        <p:nvSpPr>
          <p:cNvPr id="11" name="TextBox 10"/>
          <p:cNvSpPr txBox="1"/>
          <p:nvPr/>
        </p:nvSpPr>
        <p:spPr>
          <a:xfrm>
            <a:off x="387627" y="1093304"/>
            <a:ext cx="3458816" cy="954107"/>
          </a:xfrm>
          <a:prstGeom prst="rect">
            <a:avLst/>
          </a:prstGeom>
          <a:noFill/>
        </p:spPr>
        <p:txBody>
          <a:bodyPr wrap="square" rtlCol="0">
            <a:spAutoFit/>
          </a:bodyPr>
          <a:lstStyle/>
          <a:p>
            <a:r>
              <a:rPr lang="en-US" sz="2800" dirty="0" smtClean="0">
                <a:solidFill>
                  <a:srgbClr val="FFFFFF"/>
                </a:solidFill>
                <a:latin typeface="Comic Sans MS" pitchFamily="66" charset="0"/>
              </a:rPr>
              <a:t>High-efficiency cars and trucks</a:t>
            </a:r>
            <a:endParaRPr lang="en-US" sz="2800" dirty="0">
              <a:solidFill>
                <a:srgbClr val="FFFFFF"/>
              </a:solidFill>
              <a:latin typeface="Comic Sans MS" pitchFamily="66" charset="0"/>
            </a:endParaRPr>
          </a:p>
        </p:txBody>
      </p:sp>
      <p:pic>
        <p:nvPicPr>
          <p:cNvPr id="13" name="Picture 8" descr="FWEPS%2520fig%25202">
            <a:hlinkClick r:id="rId6"/>
          </p:cNvPr>
          <p:cNvPicPr>
            <a:picLocks noChangeAspect="1" noChangeArrowheads="1"/>
          </p:cNvPicPr>
          <p:nvPr/>
        </p:nvPicPr>
        <p:blipFill>
          <a:blip r:embed="rId7" cstate="print"/>
          <a:srcRect/>
          <a:stretch>
            <a:fillRect/>
          </a:stretch>
        </p:blipFill>
        <p:spPr bwMode="auto">
          <a:xfrm>
            <a:off x="6142384" y="2341280"/>
            <a:ext cx="1680864" cy="1326259"/>
          </a:xfrm>
          <a:prstGeom prst="rect">
            <a:avLst/>
          </a:prstGeom>
          <a:noFill/>
        </p:spPr>
      </p:pic>
      <p:pic>
        <p:nvPicPr>
          <p:cNvPr id="14" name="Picture 22" descr="OPIllus"/>
          <p:cNvPicPr>
            <a:picLocks noChangeAspect="1" noChangeArrowheads="1"/>
          </p:cNvPicPr>
          <p:nvPr/>
        </p:nvPicPr>
        <p:blipFill>
          <a:blip r:embed="rId8" cstate="print"/>
          <a:srcRect/>
          <a:stretch>
            <a:fillRect/>
          </a:stretch>
        </p:blipFill>
        <p:spPr bwMode="auto">
          <a:xfrm>
            <a:off x="3677478" y="2325756"/>
            <a:ext cx="2130300" cy="1282147"/>
          </a:xfrm>
          <a:prstGeom prst="rect">
            <a:avLst/>
          </a:prstGeom>
          <a:noFill/>
        </p:spPr>
      </p:pic>
      <p:pic>
        <p:nvPicPr>
          <p:cNvPr id="15" name="Picture 24" descr="wave_energy"/>
          <p:cNvPicPr>
            <a:picLocks noChangeAspect="1" noChangeArrowheads="1"/>
          </p:cNvPicPr>
          <p:nvPr/>
        </p:nvPicPr>
        <p:blipFill>
          <a:blip r:embed="rId9" cstate="print"/>
          <a:srcRect/>
          <a:stretch>
            <a:fillRect/>
          </a:stretch>
        </p:blipFill>
        <p:spPr bwMode="auto">
          <a:xfrm>
            <a:off x="7911548" y="2332913"/>
            <a:ext cx="2089469" cy="1348232"/>
          </a:xfrm>
          <a:prstGeom prst="rect">
            <a:avLst/>
          </a:prstGeom>
          <a:noFill/>
        </p:spPr>
      </p:pic>
      <p:sp>
        <p:nvSpPr>
          <p:cNvPr id="16" name="TextBox 15"/>
          <p:cNvSpPr txBox="1"/>
          <p:nvPr/>
        </p:nvSpPr>
        <p:spPr>
          <a:xfrm>
            <a:off x="301487" y="2607365"/>
            <a:ext cx="3395870" cy="830997"/>
          </a:xfrm>
          <a:prstGeom prst="rect">
            <a:avLst/>
          </a:prstGeom>
          <a:noFill/>
        </p:spPr>
        <p:txBody>
          <a:bodyPr wrap="square" rtlCol="0">
            <a:spAutoFit/>
          </a:bodyPr>
          <a:lstStyle/>
          <a:p>
            <a:r>
              <a:rPr lang="en-US" sz="2400" dirty="0" smtClean="0">
                <a:solidFill>
                  <a:srgbClr val="FFFFFF"/>
                </a:solidFill>
                <a:latin typeface="Comic Sans MS" pitchFamily="66" charset="0"/>
              </a:rPr>
              <a:t>Wave and Tidal Energy</a:t>
            </a:r>
            <a:endParaRPr lang="en-US" sz="2400" dirty="0">
              <a:solidFill>
                <a:srgbClr val="FFFFFF"/>
              </a:solidFill>
              <a:latin typeface="Comic Sans MS" pitchFamily="66" charset="0"/>
            </a:endParaRPr>
          </a:p>
        </p:txBody>
      </p:sp>
      <p:pic>
        <p:nvPicPr>
          <p:cNvPr id="17" name="Picture 24" descr="venturieclectic1_1">
            <a:hlinkClick r:id="rId10"/>
          </p:cNvPr>
          <p:cNvPicPr>
            <a:picLocks noChangeAspect="1" noChangeArrowheads="1"/>
          </p:cNvPicPr>
          <p:nvPr/>
        </p:nvPicPr>
        <p:blipFill>
          <a:blip r:embed="rId11" cstate="print"/>
          <a:srcRect/>
          <a:stretch>
            <a:fillRect/>
          </a:stretch>
        </p:blipFill>
        <p:spPr bwMode="auto">
          <a:xfrm>
            <a:off x="5973415" y="3916019"/>
            <a:ext cx="1958011" cy="1411356"/>
          </a:xfrm>
          <a:prstGeom prst="rect">
            <a:avLst/>
          </a:prstGeom>
          <a:noFill/>
        </p:spPr>
      </p:pic>
      <p:pic>
        <p:nvPicPr>
          <p:cNvPr id="18" name="Picture 12" descr="hut">
            <a:hlinkClick r:id="rId12"/>
          </p:cNvPr>
          <p:cNvPicPr>
            <a:picLocks noChangeAspect="1" noChangeArrowheads="1"/>
          </p:cNvPicPr>
          <p:nvPr/>
        </p:nvPicPr>
        <p:blipFill>
          <a:blip r:embed="rId13" cstate="print"/>
          <a:srcRect/>
          <a:stretch>
            <a:fillRect/>
          </a:stretch>
        </p:blipFill>
        <p:spPr bwMode="auto">
          <a:xfrm>
            <a:off x="8030817" y="3906084"/>
            <a:ext cx="2012038" cy="1411352"/>
          </a:xfrm>
          <a:prstGeom prst="rect">
            <a:avLst/>
          </a:prstGeom>
          <a:noFill/>
        </p:spPr>
      </p:pic>
      <p:pic>
        <p:nvPicPr>
          <p:cNvPr id="19" name="Picture 22" descr="bike_sm">
            <a:hlinkClick r:id="rId14"/>
          </p:cNvPr>
          <p:cNvPicPr>
            <a:picLocks noChangeAspect="1" noChangeArrowheads="1"/>
          </p:cNvPicPr>
          <p:nvPr/>
        </p:nvPicPr>
        <p:blipFill>
          <a:blip r:embed="rId15" cstate="print"/>
          <a:srcRect/>
          <a:stretch>
            <a:fillRect/>
          </a:stretch>
        </p:blipFill>
        <p:spPr bwMode="auto">
          <a:xfrm>
            <a:off x="3602834" y="3943050"/>
            <a:ext cx="2251314" cy="1394263"/>
          </a:xfrm>
          <a:prstGeom prst="rect">
            <a:avLst/>
          </a:prstGeom>
          <a:noFill/>
        </p:spPr>
      </p:pic>
      <p:sp>
        <p:nvSpPr>
          <p:cNvPr id="20" name="TextBox 19"/>
          <p:cNvSpPr txBox="1"/>
          <p:nvPr/>
        </p:nvSpPr>
        <p:spPr>
          <a:xfrm>
            <a:off x="324678" y="4131364"/>
            <a:ext cx="3422374" cy="830997"/>
          </a:xfrm>
          <a:prstGeom prst="rect">
            <a:avLst/>
          </a:prstGeom>
          <a:noFill/>
        </p:spPr>
        <p:txBody>
          <a:bodyPr wrap="square" rtlCol="0">
            <a:spAutoFit/>
          </a:bodyPr>
          <a:lstStyle/>
          <a:p>
            <a:r>
              <a:rPr lang="en-US" sz="2400" dirty="0" smtClean="0">
                <a:solidFill>
                  <a:srgbClr val="FFFFFF"/>
                </a:solidFill>
                <a:latin typeface="Comic Sans MS" pitchFamily="66" charset="0"/>
              </a:rPr>
              <a:t>Photovoltaic Energy</a:t>
            </a:r>
          </a:p>
          <a:p>
            <a:r>
              <a:rPr lang="en-US" sz="2400" dirty="0" smtClean="0">
                <a:solidFill>
                  <a:srgbClr val="FFFFFF"/>
                </a:solidFill>
                <a:latin typeface="Comic Sans MS" pitchFamily="66" charset="0"/>
              </a:rPr>
              <a:t>(Solar)</a:t>
            </a:r>
            <a:endParaRPr lang="en-US" sz="2400" dirty="0">
              <a:solidFill>
                <a:srgbClr val="FFFFFF"/>
              </a:solidFill>
              <a:latin typeface="Comic Sans MS" pitchFamily="66" charset="0"/>
            </a:endParaRPr>
          </a:p>
        </p:txBody>
      </p:sp>
      <p:sp>
        <p:nvSpPr>
          <p:cNvPr id="21" name="TextBox 20"/>
          <p:cNvSpPr txBox="1"/>
          <p:nvPr/>
        </p:nvSpPr>
        <p:spPr>
          <a:xfrm>
            <a:off x="278295" y="6042991"/>
            <a:ext cx="2812774" cy="461665"/>
          </a:xfrm>
          <a:prstGeom prst="rect">
            <a:avLst/>
          </a:prstGeom>
          <a:noFill/>
        </p:spPr>
        <p:txBody>
          <a:bodyPr wrap="square" rtlCol="0">
            <a:spAutoFit/>
          </a:bodyPr>
          <a:lstStyle/>
          <a:p>
            <a:r>
              <a:rPr lang="en-US" sz="2400" dirty="0" smtClean="0">
                <a:solidFill>
                  <a:srgbClr val="FFFFFF"/>
                </a:solidFill>
                <a:latin typeface="Comic Sans MS" pitchFamily="66" charset="0"/>
              </a:rPr>
              <a:t>Wind Power</a:t>
            </a:r>
            <a:endParaRPr lang="en-US" sz="2400" dirty="0">
              <a:solidFill>
                <a:srgbClr val="FFFFFF"/>
              </a:solidFill>
              <a:latin typeface="Comic Sans MS" pitchFamily="66" charset="0"/>
            </a:endParaRPr>
          </a:p>
        </p:txBody>
      </p:sp>
      <p:pic>
        <p:nvPicPr>
          <p:cNvPr id="22" name="Picture 9" descr="600-wind"/>
          <p:cNvPicPr>
            <a:picLocks noChangeAspect="1" noChangeArrowheads="1"/>
          </p:cNvPicPr>
          <p:nvPr/>
        </p:nvPicPr>
        <p:blipFill>
          <a:blip r:embed="rId16" cstate="print"/>
          <a:srcRect/>
          <a:stretch>
            <a:fillRect/>
          </a:stretch>
        </p:blipFill>
        <p:spPr bwMode="auto">
          <a:xfrm>
            <a:off x="4488610" y="5546035"/>
            <a:ext cx="3339158" cy="1610139"/>
          </a:xfrm>
          <a:prstGeom prst="rect">
            <a:avLst/>
          </a:prstGeom>
          <a:noFill/>
        </p:spPr>
      </p:pic>
      <p:pic>
        <p:nvPicPr>
          <p:cNvPr id="23" name="Picture 13" descr="Turbine Freeway Structure 2"/>
          <p:cNvPicPr>
            <a:picLocks noChangeAspect="1" noChangeArrowheads="1"/>
          </p:cNvPicPr>
          <p:nvPr/>
        </p:nvPicPr>
        <p:blipFill>
          <a:blip r:embed="rId17" cstate="print"/>
          <a:srcRect/>
          <a:stretch>
            <a:fillRect/>
          </a:stretch>
        </p:blipFill>
        <p:spPr bwMode="auto">
          <a:xfrm>
            <a:off x="2274710" y="5546034"/>
            <a:ext cx="2250944" cy="1558531"/>
          </a:xfrm>
          <a:prstGeom prst="rect">
            <a:avLst/>
          </a:prstGeom>
          <a:noFill/>
        </p:spPr>
      </p:pic>
      <p:pic>
        <p:nvPicPr>
          <p:cNvPr id="24" name="Picture 15" descr="Skywindpower"/>
          <p:cNvPicPr>
            <a:picLocks noChangeAspect="1" noChangeArrowheads="1"/>
          </p:cNvPicPr>
          <p:nvPr/>
        </p:nvPicPr>
        <p:blipFill>
          <a:blip r:embed="rId18" cstate="print"/>
          <a:srcRect/>
          <a:stretch>
            <a:fillRect/>
          </a:stretch>
        </p:blipFill>
        <p:spPr bwMode="auto">
          <a:xfrm>
            <a:off x="7812156" y="5578649"/>
            <a:ext cx="2267540" cy="1577526"/>
          </a:xfrm>
          <a:prstGeom prst="rect">
            <a:avLst/>
          </a:prstGeom>
          <a:noFill/>
        </p:spPr>
      </p:pic>
      <p:sp>
        <p:nvSpPr>
          <p:cNvPr id="25" name="Rectangle 2"/>
          <p:cNvSpPr txBox="1">
            <a:spLocks noChangeArrowheads="1"/>
          </p:cNvSpPr>
          <p:nvPr/>
        </p:nvSpPr>
        <p:spPr>
          <a:xfrm>
            <a:off x="315419" y="0"/>
            <a:ext cx="9215437" cy="1235075"/>
          </a:xfrm>
          <a:prstGeom prst="rect">
            <a:avLst/>
          </a:prstGeom>
        </p:spPr>
        <p:txBody>
          <a:bodyPr lIns="100840" tIns="50420" rIns="100840" bIns="50420"/>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sz="5000" b="0" i="0" u="none" strike="noStrike" kern="0" cap="none" spc="0" normalizeH="0" baseline="0" noProof="0" dirty="0" smtClean="0">
                <a:ln>
                  <a:noFill/>
                </a:ln>
                <a:solidFill>
                  <a:schemeClr val="tx1"/>
                </a:solidFill>
                <a:effectLst/>
                <a:uLnTx/>
                <a:uFillTx/>
                <a:latin typeface="Comic Sans MS" pitchFamily="66" charset="0"/>
                <a:ea typeface="+mj-ea"/>
                <a:cs typeface="+mj-cs"/>
              </a:rPr>
              <a:t>Reasons for Hope?</a:t>
            </a:r>
            <a:endParaRPr kumimoji="0" lang="en-US" sz="5000" b="0" i="0" u="none" strike="noStrike" kern="0" cap="none" spc="0" normalizeH="0" baseline="0" noProof="0" dirty="0">
              <a:ln>
                <a:noFill/>
              </a:ln>
              <a:solidFill>
                <a:schemeClr val="tx1"/>
              </a:solidFill>
              <a:effectLst/>
              <a:uLnTx/>
              <a:uFillTx/>
              <a:latin typeface="Comic Sans MS" pitchFamily="66" charset="0"/>
              <a:ea typeface="+mj-ea"/>
              <a:cs typeface="+mj-cs"/>
            </a:endParaRPr>
          </a:p>
        </p:txBody>
      </p:sp>
      <p:cxnSp>
        <p:nvCxnSpPr>
          <p:cNvPr id="26" name="Straight Connector 25"/>
          <p:cNvCxnSpPr/>
          <p:nvPr/>
        </p:nvCxnSpPr>
        <p:spPr bwMode="auto">
          <a:xfrm>
            <a:off x="583343" y="899235"/>
            <a:ext cx="9047748" cy="1588"/>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380257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22" name="Picture 2" descr="Lions in shade"/>
          <p:cNvPicPr>
            <a:picLocks noChangeAspect="1" noChangeArrowheads="1"/>
          </p:cNvPicPr>
          <p:nvPr/>
        </p:nvPicPr>
        <p:blipFill>
          <a:blip r:embed="rId3" cstate="print"/>
          <a:srcRect/>
          <a:stretch>
            <a:fillRect/>
          </a:stretch>
        </p:blipFill>
        <p:spPr bwMode="auto">
          <a:xfrm>
            <a:off x="739972" y="896615"/>
            <a:ext cx="8743921" cy="6021020"/>
          </a:xfrm>
          <a:prstGeom prst="rect">
            <a:avLst/>
          </a:prstGeom>
          <a:noFill/>
        </p:spPr>
      </p:pic>
      <p:sp>
        <p:nvSpPr>
          <p:cNvPr id="1054723" name="Text Box 3"/>
          <p:cNvSpPr txBox="1">
            <a:spLocks noChangeArrowheads="1"/>
          </p:cNvSpPr>
          <p:nvPr/>
        </p:nvSpPr>
        <p:spPr bwMode="auto">
          <a:xfrm>
            <a:off x="974401" y="147518"/>
            <a:ext cx="8704819" cy="640434"/>
          </a:xfrm>
          <a:prstGeom prst="rect">
            <a:avLst/>
          </a:prstGeom>
          <a:noFill/>
          <a:ln w="9525">
            <a:noFill/>
            <a:miter lim="800000"/>
            <a:headEnd/>
            <a:tailEnd/>
          </a:ln>
          <a:effectLst/>
        </p:spPr>
        <p:txBody>
          <a:bodyPr lIns="100840" tIns="50420" rIns="100840" bIns="50420">
            <a:spAutoFit/>
          </a:bodyPr>
          <a:lstStyle/>
          <a:p>
            <a:r>
              <a:rPr lang="en-US" sz="3500" dirty="0">
                <a:latin typeface="Comic Sans MS" pitchFamily="66" charset="0"/>
              </a:rPr>
              <a:t>We’ll need to be pretty “adaptable”…</a:t>
            </a:r>
          </a:p>
        </p:txBody>
      </p:sp>
    </p:spTree>
    <p:extLst>
      <p:ext uri="{BB962C8B-B14F-4D97-AF65-F5344CB8AC3E}">
        <p14:creationId xmlns:p14="http://schemas.microsoft.com/office/powerpoint/2010/main" val="2143360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6874" y="320324"/>
            <a:ext cx="8559526" cy="892552"/>
          </a:xfrm>
          <a:prstGeom prst="rect">
            <a:avLst/>
          </a:prstGeom>
          <a:noFill/>
        </p:spPr>
        <p:txBody>
          <a:bodyPr wrap="square" rtlCol="0">
            <a:spAutoFit/>
          </a:bodyPr>
          <a:lstStyle/>
          <a:p>
            <a:pPr algn="ctr"/>
            <a:r>
              <a:rPr lang="en-US" sz="2800" dirty="0" smtClean="0">
                <a:solidFill>
                  <a:srgbClr val="FFFF66"/>
                </a:solidFill>
                <a:latin typeface="Comic Sans MS" pitchFamily="66" charset="0"/>
              </a:rPr>
              <a:t>Respiration Chamber Data</a:t>
            </a:r>
          </a:p>
          <a:p>
            <a:pPr algn="ctr"/>
            <a:r>
              <a:rPr lang="en-US" sz="2400" dirty="0" smtClean="0">
                <a:solidFill>
                  <a:srgbClr val="FFFFFF"/>
                </a:solidFill>
                <a:latin typeface="Comic Sans MS" pitchFamily="66" charset="0"/>
              </a:rPr>
              <a:t>Deep-sea urchins, Oxygen minimum zone</a:t>
            </a:r>
            <a:endParaRPr lang="en-US" sz="2000" dirty="0">
              <a:solidFill>
                <a:srgbClr val="FFFFFF"/>
              </a:solidFill>
              <a:latin typeface="Comic Sans MS" pitchFamily="66" charset="0"/>
            </a:endParaRPr>
          </a:p>
        </p:txBody>
      </p:sp>
      <p:sp>
        <p:nvSpPr>
          <p:cNvPr id="13" name="Line 6"/>
          <p:cNvSpPr>
            <a:spLocks noChangeShapeType="1"/>
          </p:cNvSpPr>
          <p:nvPr/>
        </p:nvSpPr>
        <p:spPr bwMode="auto">
          <a:xfrm>
            <a:off x="655977" y="1387248"/>
            <a:ext cx="9026525" cy="0"/>
          </a:xfrm>
          <a:prstGeom prst="line">
            <a:avLst/>
          </a:prstGeom>
          <a:noFill/>
          <a:ln w="12700">
            <a:solidFill>
              <a:srgbClr val="FF0000"/>
            </a:solidFill>
            <a:round/>
            <a:headEnd/>
            <a:tailEnd/>
          </a:ln>
          <a:effectLst/>
        </p:spPr>
        <p:txBody>
          <a:bodyPr/>
          <a:lstStyle/>
          <a:p>
            <a:endParaRPr lang="en-US"/>
          </a:p>
        </p:txBody>
      </p:sp>
      <p:pic>
        <p:nvPicPr>
          <p:cNvPr id="7" name="Picture 5" descr="Fragile pink sea urchin"/>
          <p:cNvPicPr>
            <a:picLocks noChangeAspect="1" noChangeArrowheads="1"/>
          </p:cNvPicPr>
          <p:nvPr/>
        </p:nvPicPr>
        <p:blipFill>
          <a:blip r:embed="rId3" cstate="print"/>
          <a:srcRect/>
          <a:stretch>
            <a:fillRect/>
          </a:stretch>
        </p:blipFill>
        <p:spPr bwMode="auto">
          <a:xfrm>
            <a:off x="289875" y="5177632"/>
            <a:ext cx="2847025" cy="1569563"/>
          </a:xfrm>
          <a:prstGeom prst="rect">
            <a:avLst/>
          </a:prstGeom>
          <a:noFill/>
        </p:spPr>
      </p:pic>
      <p:sp>
        <p:nvSpPr>
          <p:cNvPr id="9" name="TextBox 8"/>
          <p:cNvSpPr txBox="1"/>
          <p:nvPr/>
        </p:nvSpPr>
        <p:spPr>
          <a:xfrm>
            <a:off x="330200" y="6845300"/>
            <a:ext cx="3797300" cy="307777"/>
          </a:xfrm>
          <a:prstGeom prst="rect">
            <a:avLst/>
          </a:prstGeom>
          <a:noFill/>
        </p:spPr>
        <p:txBody>
          <a:bodyPr wrap="square" rtlCol="0">
            <a:spAutoFit/>
          </a:bodyPr>
          <a:lstStyle/>
          <a:p>
            <a:r>
              <a:rPr lang="en-US" dirty="0" smtClean="0">
                <a:solidFill>
                  <a:srgbClr val="FFFFFF"/>
                </a:solidFill>
              </a:rPr>
              <a:t>Fragile Urchin – </a:t>
            </a:r>
            <a:r>
              <a:rPr lang="en-US" i="1" dirty="0" smtClean="0">
                <a:solidFill>
                  <a:srgbClr val="FFFFFF"/>
                </a:solidFill>
              </a:rPr>
              <a:t>Allocentrotus </a:t>
            </a:r>
            <a:r>
              <a:rPr lang="en-US" i="1" dirty="0" err="1" smtClean="0">
                <a:solidFill>
                  <a:srgbClr val="FFFFFF"/>
                </a:solidFill>
              </a:rPr>
              <a:t>californiensis</a:t>
            </a:r>
            <a:endParaRPr lang="en-US" i="1" dirty="0">
              <a:solidFill>
                <a:srgbClr val="FFFFFF"/>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18" y="1474007"/>
            <a:ext cx="9063006" cy="359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335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80" name="Text Box 8"/>
          <p:cNvSpPr txBox="1">
            <a:spLocks noChangeArrowheads="1"/>
          </p:cNvSpPr>
          <p:nvPr/>
        </p:nvSpPr>
        <p:spPr bwMode="auto">
          <a:xfrm>
            <a:off x="345842" y="113849"/>
            <a:ext cx="5120005" cy="4102920"/>
          </a:xfrm>
          <a:prstGeom prst="rect">
            <a:avLst/>
          </a:prstGeom>
          <a:noFill/>
          <a:ln w="9525">
            <a:noFill/>
            <a:miter lim="800000"/>
            <a:headEnd/>
            <a:tailEnd/>
          </a:ln>
          <a:effectLst/>
        </p:spPr>
        <p:txBody>
          <a:bodyPr wrap="square" lIns="100840" tIns="50420" rIns="100840" bIns="50420">
            <a:spAutoFit/>
          </a:bodyPr>
          <a:lstStyle/>
          <a:p>
            <a:pPr defTabSz="1008063" eaLnBrk="1" hangingPunct="1">
              <a:tabLst>
                <a:tab pos="260350" algn="l"/>
                <a:tab pos="2016125" algn="l"/>
              </a:tabLst>
            </a:pPr>
            <a:r>
              <a:rPr lang="en-US" sz="2200" b="1" dirty="0" smtClean="0">
                <a:latin typeface="Comic Sans MS" pitchFamily="66" charset="0"/>
              </a:rPr>
              <a:t>Deep-Sea Urchins</a:t>
            </a:r>
          </a:p>
          <a:p>
            <a:pPr defTabSz="1008063" eaLnBrk="1" hangingPunct="1">
              <a:tabLst>
                <a:tab pos="260350" algn="l"/>
                <a:tab pos="2016125" algn="l"/>
              </a:tabLst>
            </a:pPr>
            <a:r>
              <a:rPr lang="en-US" sz="2200" b="1" dirty="0" smtClean="0">
                <a:latin typeface="Comic Sans MS" pitchFamily="66" charset="0"/>
              </a:rPr>
              <a:t>  </a:t>
            </a:r>
            <a:r>
              <a:rPr lang="en-US" sz="1800" b="1" dirty="0" smtClean="0">
                <a:solidFill>
                  <a:srgbClr val="FFFFFF"/>
                </a:solidFill>
                <a:latin typeface="Comic Sans MS" pitchFamily="66" charset="0"/>
              </a:rPr>
              <a:t>What is their sensitivity to changing ocean pH?</a:t>
            </a:r>
            <a:endParaRPr lang="en-US" sz="1800" b="1" dirty="0" smtClean="0">
              <a:solidFill>
                <a:srgbClr val="92D050"/>
              </a:solidFill>
              <a:latin typeface="Comic Sans MS" pitchFamily="66" charset="0"/>
            </a:endParaRPr>
          </a:p>
          <a:p>
            <a:pPr lvl="1" defTabSz="1008063" eaLnBrk="1" hangingPunct="1">
              <a:buFont typeface="Arial" pitchFamily="34" charset="0"/>
              <a:buChar char="•"/>
              <a:tabLst>
                <a:tab pos="260350" algn="l"/>
                <a:tab pos="2016125" algn="l"/>
              </a:tabLst>
            </a:pPr>
            <a:r>
              <a:rPr lang="en-US" sz="1800" b="1" dirty="0" smtClean="0">
                <a:solidFill>
                  <a:srgbClr val="92D050"/>
                </a:solidFill>
                <a:latin typeface="Comic Sans MS" pitchFamily="66" charset="0"/>
              </a:rPr>
              <a:t> </a:t>
            </a:r>
            <a:r>
              <a:rPr lang="en-US" sz="1800" dirty="0" smtClean="0">
                <a:solidFill>
                  <a:srgbClr val="92D050"/>
                </a:solidFill>
                <a:latin typeface="Comic Sans MS" pitchFamily="66" charset="0"/>
              </a:rPr>
              <a:t>Inhabit low O2, low pH (7.6) waters</a:t>
            </a:r>
            <a:endParaRPr lang="en-US" sz="1800" dirty="0">
              <a:solidFill>
                <a:srgbClr val="92D050"/>
              </a:solidFill>
              <a:latin typeface="Comic Sans MS" pitchFamily="66" charset="0"/>
            </a:endParaRP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Shallow water species sensitive to pH</a:t>
            </a:r>
          </a:p>
          <a:p>
            <a:pPr defTabSz="1008063" eaLnBrk="1" hangingPunct="1">
              <a:buFont typeface="Arial" pitchFamily="34" charset="0"/>
              <a:buChar char="•"/>
              <a:tabLst>
                <a:tab pos="260350" algn="l"/>
                <a:tab pos="2016125" algn="l"/>
              </a:tabLst>
            </a:pPr>
            <a:endParaRPr lang="en-US" sz="1800" b="1" dirty="0" smtClean="0">
              <a:solidFill>
                <a:srgbClr val="FFFFFF"/>
              </a:solidFill>
              <a:latin typeface="Comic Sans MS" pitchFamily="66" charset="0"/>
            </a:endParaRPr>
          </a:p>
          <a:p>
            <a:pPr defTabSz="1008063" eaLnBrk="1" hangingPunct="1">
              <a:buFont typeface="Arial" pitchFamily="34" charset="0"/>
              <a:buChar char="•"/>
              <a:tabLst>
                <a:tab pos="260350" algn="l"/>
                <a:tab pos="2016125" algn="l"/>
              </a:tabLst>
            </a:pPr>
            <a:r>
              <a:rPr lang="en-US" sz="1800" b="1" dirty="0" smtClean="0">
                <a:solidFill>
                  <a:srgbClr val="FFFFFF"/>
                </a:solidFill>
                <a:latin typeface="Comic Sans MS" pitchFamily="66" charset="0"/>
              </a:rPr>
              <a:t>  Ongoing studies</a:t>
            </a:r>
            <a:endParaRPr lang="en-US" sz="1800" b="1" dirty="0" smtClean="0">
              <a:solidFill>
                <a:srgbClr val="92D050"/>
              </a:solidFill>
              <a:latin typeface="Comic Sans MS" pitchFamily="66" charset="0"/>
            </a:endParaRP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Metabolic rate</a:t>
            </a: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Acid-base chemistry</a:t>
            </a: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calcification</a:t>
            </a: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survival</a:t>
            </a: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growth</a:t>
            </a:r>
          </a:p>
          <a:p>
            <a:pPr lvl="1" defTabSz="1008063" eaLnBrk="1" hangingPunct="1">
              <a:buFont typeface="Arial" pitchFamily="34" charset="0"/>
              <a:buChar char="•"/>
              <a:tabLst>
                <a:tab pos="260350" algn="l"/>
                <a:tab pos="2016125" algn="l"/>
              </a:tabLst>
            </a:pPr>
            <a:r>
              <a:rPr lang="en-US" sz="1800" dirty="0" smtClean="0">
                <a:solidFill>
                  <a:srgbClr val="92D050"/>
                </a:solidFill>
                <a:latin typeface="Comic Sans MS" pitchFamily="66" charset="0"/>
              </a:rPr>
              <a:t> protein synthesis</a:t>
            </a:r>
            <a:endParaRPr lang="en-US" sz="1800" dirty="0">
              <a:solidFill>
                <a:srgbClr val="92D050"/>
              </a:solidFill>
              <a:latin typeface="Comic Sans MS" pitchFamily="66" charset="0"/>
            </a:endParaRPr>
          </a:p>
          <a:p>
            <a:pPr defTabSz="1008063" eaLnBrk="1" hangingPunct="1">
              <a:tabLst>
                <a:tab pos="260350" algn="l"/>
                <a:tab pos="2016125" algn="l"/>
              </a:tabLst>
            </a:pPr>
            <a:endParaRPr lang="en-US" sz="1800" b="1" dirty="0">
              <a:solidFill>
                <a:srgbClr val="FFFFFF"/>
              </a:solidFill>
              <a:latin typeface="Comic Sans MS" pitchFamily="66" charset="0"/>
            </a:endParaRPr>
          </a:p>
        </p:txBody>
      </p:sp>
      <p:pic>
        <p:nvPicPr>
          <p:cNvPr id="32" name="Picture 31" descr="DSC01107.JPG"/>
          <p:cNvPicPr>
            <a:picLocks noChangeAspect="1"/>
          </p:cNvPicPr>
          <p:nvPr/>
        </p:nvPicPr>
        <p:blipFill>
          <a:blip r:embed="rId3" cstate="print">
            <a:lum bright="16000" contrast="12000"/>
          </a:blip>
          <a:stretch>
            <a:fillRect/>
          </a:stretch>
        </p:blipFill>
        <p:spPr>
          <a:xfrm rot="16200000">
            <a:off x="3927353" y="3515875"/>
            <a:ext cx="2851265" cy="2140527"/>
          </a:xfrm>
          <a:prstGeom prst="rect">
            <a:avLst/>
          </a:prstGeom>
          <a:noFill/>
          <a:ln>
            <a:noFill/>
          </a:ln>
        </p:spPr>
      </p:pic>
      <p:pic>
        <p:nvPicPr>
          <p:cNvPr id="34" name="Picture 33" descr="DSC01083.JPG"/>
          <p:cNvPicPr>
            <a:picLocks noChangeAspect="1"/>
          </p:cNvPicPr>
          <p:nvPr/>
        </p:nvPicPr>
        <p:blipFill>
          <a:blip r:embed="rId4" cstate="print"/>
          <a:stretch>
            <a:fillRect/>
          </a:stretch>
        </p:blipFill>
        <p:spPr>
          <a:xfrm>
            <a:off x="33556" y="4246431"/>
            <a:ext cx="4142167" cy="3106625"/>
          </a:xfrm>
          <a:prstGeom prst="rect">
            <a:avLst/>
          </a:prstGeom>
        </p:spPr>
      </p:pic>
      <p:pic>
        <p:nvPicPr>
          <p:cNvPr id="2945029" name="Picture 5" descr="Fragile pink sea urchin"/>
          <p:cNvPicPr>
            <a:picLocks noChangeAspect="1" noChangeArrowheads="1"/>
          </p:cNvPicPr>
          <p:nvPr/>
        </p:nvPicPr>
        <p:blipFill>
          <a:blip r:embed="rId5" cstate="print"/>
          <a:srcRect/>
          <a:stretch>
            <a:fillRect/>
          </a:stretch>
        </p:blipFill>
        <p:spPr bwMode="auto">
          <a:xfrm>
            <a:off x="5509574" y="0"/>
            <a:ext cx="4731389" cy="2365695"/>
          </a:xfrm>
          <a:prstGeom prst="rect">
            <a:avLst/>
          </a:prstGeom>
          <a:noFill/>
        </p:spPr>
      </p:pic>
      <p:sp>
        <p:nvSpPr>
          <p:cNvPr id="35" name="Rectangle 34"/>
          <p:cNvSpPr/>
          <p:nvPr/>
        </p:nvSpPr>
        <p:spPr>
          <a:xfrm>
            <a:off x="5522886" y="0"/>
            <a:ext cx="2079415" cy="307777"/>
          </a:xfrm>
          <a:prstGeom prst="rect">
            <a:avLst/>
          </a:prstGeom>
        </p:spPr>
        <p:txBody>
          <a:bodyPr wrap="none">
            <a:spAutoFit/>
          </a:bodyPr>
          <a:lstStyle/>
          <a:p>
            <a:r>
              <a:rPr lang="en-US" b="1" dirty="0" err="1" smtClean="0">
                <a:latin typeface="Comic Sans MS" pitchFamily="66" charset="0"/>
              </a:rPr>
              <a:t>Allocentrotus</a:t>
            </a:r>
            <a:r>
              <a:rPr lang="en-US" b="1" dirty="0" smtClean="0">
                <a:latin typeface="Comic Sans MS" pitchFamily="66" charset="0"/>
              </a:rPr>
              <a:t> </a:t>
            </a:r>
            <a:r>
              <a:rPr lang="en-US" b="1" dirty="0" err="1" smtClean="0">
                <a:latin typeface="Comic Sans MS" pitchFamily="66" charset="0"/>
              </a:rPr>
              <a:t>fragilis</a:t>
            </a:r>
            <a:r>
              <a:rPr lang="en-US" sz="1100" b="1" dirty="0" smtClean="0">
                <a:solidFill>
                  <a:srgbClr val="FFFFFF"/>
                </a:solidFill>
                <a:latin typeface="Comic Sans MS" pitchFamily="66" charset="0"/>
              </a:rPr>
              <a:t> </a:t>
            </a:r>
            <a:endParaRPr lang="en-US" dirty="0"/>
          </a:p>
        </p:txBody>
      </p:sp>
      <p:pic>
        <p:nvPicPr>
          <p:cNvPr id="37" name="Picture 36" descr="DSC01075.JPG"/>
          <p:cNvPicPr>
            <a:picLocks noChangeAspect="1"/>
          </p:cNvPicPr>
          <p:nvPr/>
        </p:nvPicPr>
        <p:blipFill>
          <a:blip r:embed="rId6" cstate="print"/>
          <a:stretch>
            <a:fillRect/>
          </a:stretch>
        </p:blipFill>
        <p:spPr>
          <a:xfrm rot="16200000">
            <a:off x="5903036" y="3121725"/>
            <a:ext cx="4840246" cy="363018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281354" y="857251"/>
            <a:ext cx="9662746" cy="537649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ndParaRPr>
          </a:p>
        </p:txBody>
      </p:sp>
      <p:sp>
        <p:nvSpPr>
          <p:cNvPr id="8" name="Rectangle 7"/>
          <p:cNvSpPr/>
          <p:nvPr/>
        </p:nvSpPr>
        <p:spPr bwMode="auto">
          <a:xfrm>
            <a:off x="272562" y="5302494"/>
            <a:ext cx="9671538" cy="1507881"/>
          </a:xfrm>
          <a:prstGeom prst="rect">
            <a:avLst/>
          </a:prstGeom>
          <a:solidFill>
            <a:srgbClr val="66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nvGrpSpPr>
          <p:cNvPr id="71" name="Group 70"/>
          <p:cNvGrpSpPr/>
          <p:nvPr/>
        </p:nvGrpSpPr>
        <p:grpSpPr>
          <a:xfrm>
            <a:off x="7502526" y="4009074"/>
            <a:ext cx="2428874" cy="1300897"/>
            <a:chOff x="7216776" y="3863025"/>
            <a:chExt cx="2428874" cy="1429699"/>
          </a:xfrm>
        </p:grpSpPr>
        <p:pic>
          <p:nvPicPr>
            <p:cNvPr id="3006474" name="Picture 10" descr="http://www.fotosearch.com/bthumb/UNC/UNC233/u17272600.jpg"/>
            <p:cNvPicPr>
              <a:picLocks noChangeAspect="1" noChangeArrowheads="1"/>
            </p:cNvPicPr>
            <p:nvPr/>
          </p:nvPicPr>
          <p:blipFill>
            <a:blip r:embed="rId3" cstate="print"/>
            <a:srcRect/>
            <a:stretch>
              <a:fillRect/>
            </a:stretch>
          </p:blipFill>
          <p:spPr bwMode="auto">
            <a:xfrm>
              <a:off x="8026400" y="3863025"/>
              <a:ext cx="1619250" cy="1409700"/>
            </a:xfrm>
            <a:prstGeom prst="rect">
              <a:avLst/>
            </a:prstGeom>
            <a:noFill/>
          </p:spPr>
        </p:pic>
        <p:pic>
          <p:nvPicPr>
            <p:cNvPr id="3006472" name="Picture 8" descr="http://images.buycostumes.com/mgen/merchandiser/34532.jpg"/>
            <p:cNvPicPr>
              <a:picLocks noChangeAspect="1" noChangeArrowheads="1"/>
            </p:cNvPicPr>
            <p:nvPr/>
          </p:nvPicPr>
          <p:blipFill>
            <a:blip r:embed="rId4" cstate="print"/>
            <a:srcRect/>
            <a:stretch>
              <a:fillRect/>
            </a:stretch>
          </p:blipFill>
          <p:spPr bwMode="auto">
            <a:xfrm>
              <a:off x="7216776" y="4656121"/>
              <a:ext cx="298449" cy="636603"/>
            </a:xfrm>
            <a:prstGeom prst="rect">
              <a:avLst/>
            </a:prstGeom>
            <a:noFill/>
          </p:spPr>
        </p:pic>
        <p:pic>
          <p:nvPicPr>
            <p:cNvPr id="3006466" name="Picture 2" descr="http://www.wired.com/images_blogs/photos/uncategorized/2007/05/30/caveman.jpg"/>
            <p:cNvPicPr>
              <a:picLocks noChangeAspect="1" noChangeArrowheads="1"/>
            </p:cNvPicPr>
            <p:nvPr/>
          </p:nvPicPr>
          <p:blipFill>
            <a:blip r:embed="rId5" cstate="print"/>
            <a:srcRect/>
            <a:stretch>
              <a:fillRect/>
            </a:stretch>
          </p:blipFill>
          <p:spPr bwMode="auto">
            <a:xfrm>
              <a:off x="7597317" y="4606907"/>
              <a:ext cx="356058" cy="685817"/>
            </a:xfrm>
            <a:prstGeom prst="rect">
              <a:avLst/>
            </a:prstGeom>
            <a:noFill/>
          </p:spPr>
        </p:pic>
      </p:grpSp>
      <p:sp>
        <p:nvSpPr>
          <p:cNvPr id="46" name="Rectangle 45"/>
          <p:cNvSpPr/>
          <p:nvPr/>
        </p:nvSpPr>
        <p:spPr bwMode="auto">
          <a:xfrm>
            <a:off x="2533649" y="5302494"/>
            <a:ext cx="4848225" cy="1317381"/>
          </a:xfrm>
          <a:prstGeom prst="rect">
            <a:avLst/>
          </a:prstGeom>
          <a:gradFill>
            <a:gsLst>
              <a:gs pos="0">
                <a:srgbClr val="33CC33"/>
              </a:gs>
              <a:gs pos="19000">
                <a:schemeClr val="bg1">
                  <a:lumMod val="60000"/>
                  <a:lumOff val="4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41" name="Rounded Rectangle 40"/>
          <p:cNvSpPr/>
          <p:nvPr/>
        </p:nvSpPr>
        <p:spPr bwMode="auto">
          <a:xfrm>
            <a:off x="1362075" y="1552576"/>
            <a:ext cx="5591175" cy="1809750"/>
          </a:xfrm>
          <a:prstGeom prst="roundRect">
            <a:avLst/>
          </a:prstGeom>
          <a:solidFill>
            <a:schemeClr val="bg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088462" y="102499"/>
            <a:ext cx="4227439" cy="523220"/>
          </a:xfrm>
          <a:prstGeom prst="rect">
            <a:avLst/>
          </a:prstGeom>
          <a:noFill/>
        </p:spPr>
        <p:txBody>
          <a:bodyPr wrap="none" rtlCol="0">
            <a:spAutoFit/>
          </a:bodyPr>
          <a:lstStyle/>
          <a:p>
            <a:r>
              <a:rPr lang="en-US" sz="2800" dirty="0" smtClean="0">
                <a:solidFill>
                  <a:schemeClr val="tx2"/>
                </a:solidFill>
                <a:latin typeface="Comic Sans MS" pitchFamily="66" charset="0"/>
              </a:rPr>
              <a:t>The Global Carbon Cycle</a:t>
            </a:r>
            <a:endParaRPr lang="en-US" sz="2800" dirty="0">
              <a:solidFill>
                <a:schemeClr val="tx2"/>
              </a:solidFill>
              <a:latin typeface="Comic Sans MS" pitchFamily="66" charset="0"/>
            </a:endParaRPr>
          </a:p>
        </p:txBody>
      </p:sp>
      <p:sp>
        <p:nvSpPr>
          <p:cNvPr id="6" name="TextBox 5"/>
          <p:cNvSpPr txBox="1"/>
          <p:nvPr/>
        </p:nvSpPr>
        <p:spPr>
          <a:xfrm>
            <a:off x="459304" y="6865004"/>
            <a:ext cx="9204764" cy="400110"/>
          </a:xfrm>
          <a:prstGeom prst="rect">
            <a:avLst/>
          </a:prstGeom>
          <a:noFill/>
        </p:spPr>
        <p:txBody>
          <a:bodyPr wrap="none" rtlCol="0">
            <a:spAutoFit/>
          </a:bodyPr>
          <a:lstStyle/>
          <a:p>
            <a:r>
              <a:rPr lang="en-US" sz="2000" dirty="0" smtClean="0">
                <a:solidFill>
                  <a:srgbClr val="FFFFFF"/>
                </a:solidFill>
                <a:latin typeface="Comic Sans MS" pitchFamily="66" charset="0"/>
              </a:rPr>
              <a:t>Numbers are Billions of tons of Carbon (1 ton of Carbon = 3.7 tons of CO</a:t>
            </a:r>
            <a:r>
              <a:rPr lang="en-US" sz="2000" baseline="-25000" dirty="0" smtClean="0">
                <a:solidFill>
                  <a:srgbClr val="FFFFFF"/>
                </a:solidFill>
                <a:latin typeface="Comic Sans MS" pitchFamily="66" charset="0"/>
              </a:rPr>
              <a:t>2</a:t>
            </a:r>
            <a:r>
              <a:rPr lang="en-US" sz="2000" dirty="0" smtClean="0">
                <a:solidFill>
                  <a:srgbClr val="FFFFFF"/>
                </a:solidFill>
                <a:latin typeface="Comic Sans MS" pitchFamily="66" charset="0"/>
              </a:rPr>
              <a:t>)</a:t>
            </a:r>
            <a:endParaRPr lang="en-US" sz="2000" dirty="0">
              <a:solidFill>
                <a:srgbClr val="FFFFFF"/>
              </a:solidFill>
              <a:latin typeface="Comic Sans MS" pitchFamily="66" charset="0"/>
            </a:endParaRPr>
          </a:p>
        </p:txBody>
      </p:sp>
      <p:cxnSp>
        <p:nvCxnSpPr>
          <p:cNvPr id="7" name="Straight Connector 6"/>
          <p:cNvCxnSpPr>
            <a:cxnSpLocks noChangeShapeType="1"/>
          </p:cNvCxnSpPr>
          <p:nvPr/>
        </p:nvCxnSpPr>
        <p:spPr bwMode="auto">
          <a:xfrm>
            <a:off x="613824" y="716283"/>
            <a:ext cx="9067800" cy="1587"/>
          </a:xfrm>
          <a:prstGeom prst="line">
            <a:avLst/>
          </a:prstGeom>
          <a:noFill/>
          <a:ln w="12700" algn="ctr">
            <a:solidFill>
              <a:srgbClr val="C00000"/>
            </a:solidFill>
            <a:round/>
            <a:headEnd/>
            <a:tailEnd/>
          </a:ln>
        </p:spPr>
      </p:cxnSp>
      <p:sp>
        <p:nvSpPr>
          <p:cNvPr id="15" name="TextBox 14"/>
          <p:cNvSpPr txBox="1"/>
          <p:nvPr/>
        </p:nvSpPr>
        <p:spPr>
          <a:xfrm>
            <a:off x="3798277" y="4199060"/>
            <a:ext cx="592016" cy="461665"/>
          </a:xfrm>
          <a:prstGeom prst="rect">
            <a:avLst/>
          </a:prstGeom>
          <a:noFill/>
        </p:spPr>
        <p:txBody>
          <a:bodyPr wrap="square" rtlCol="0">
            <a:spAutoFit/>
          </a:bodyPr>
          <a:lstStyle/>
          <a:p>
            <a:r>
              <a:rPr lang="en-US" sz="2400" b="1" dirty="0" smtClean="0">
                <a:solidFill>
                  <a:srgbClr val="0000FF"/>
                </a:solidFill>
              </a:rPr>
              <a:t>88</a:t>
            </a:r>
            <a:endParaRPr lang="en-GB" sz="2400" b="1" dirty="0">
              <a:solidFill>
                <a:srgbClr val="0000FF"/>
              </a:solidFill>
            </a:endParaRPr>
          </a:p>
        </p:txBody>
      </p:sp>
      <p:sp>
        <p:nvSpPr>
          <p:cNvPr id="19" name="TextBox 18"/>
          <p:cNvSpPr txBox="1"/>
          <p:nvPr/>
        </p:nvSpPr>
        <p:spPr>
          <a:xfrm>
            <a:off x="707781" y="3801941"/>
            <a:ext cx="712176" cy="461665"/>
          </a:xfrm>
          <a:prstGeom prst="rect">
            <a:avLst/>
          </a:prstGeom>
          <a:noFill/>
        </p:spPr>
        <p:txBody>
          <a:bodyPr wrap="square" rtlCol="0">
            <a:spAutoFit/>
          </a:bodyPr>
          <a:lstStyle/>
          <a:p>
            <a:r>
              <a:rPr lang="en-US" sz="2400" b="1" dirty="0" smtClean="0">
                <a:solidFill>
                  <a:srgbClr val="0000FF"/>
                </a:solidFill>
              </a:rPr>
              <a:t>119</a:t>
            </a:r>
            <a:endParaRPr lang="en-GB" sz="2400" b="1" dirty="0">
              <a:solidFill>
                <a:srgbClr val="0000FF"/>
              </a:solidFill>
            </a:endParaRPr>
          </a:p>
        </p:txBody>
      </p:sp>
      <p:sp>
        <p:nvSpPr>
          <p:cNvPr id="22" name="TextBox 21"/>
          <p:cNvSpPr txBox="1"/>
          <p:nvPr/>
        </p:nvSpPr>
        <p:spPr>
          <a:xfrm>
            <a:off x="756268" y="5632671"/>
            <a:ext cx="1740877" cy="707886"/>
          </a:xfrm>
          <a:prstGeom prst="rect">
            <a:avLst/>
          </a:prstGeom>
          <a:noFill/>
        </p:spPr>
        <p:txBody>
          <a:bodyPr wrap="square" rtlCol="0">
            <a:spAutoFit/>
          </a:bodyPr>
          <a:lstStyle/>
          <a:p>
            <a:r>
              <a:rPr lang="en-US" sz="4000" dirty="0" smtClean="0">
                <a:solidFill>
                  <a:srgbClr val="FFFFFF"/>
                </a:solidFill>
              </a:rPr>
              <a:t>Land</a:t>
            </a:r>
            <a:endParaRPr lang="en-GB" sz="4000" dirty="0">
              <a:solidFill>
                <a:srgbClr val="FFFFFF"/>
              </a:solidFill>
            </a:endParaRPr>
          </a:p>
        </p:txBody>
      </p:sp>
      <p:sp>
        <p:nvSpPr>
          <p:cNvPr id="23" name="TextBox 22"/>
          <p:cNvSpPr txBox="1"/>
          <p:nvPr/>
        </p:nvSpPr>
        <p:spPr>
          <a:xfrm>
            <a:off x="3966988" y="5684528"/>
            <a:ext cx="1740877" cy="707886"/>
          </a:xfrm>
          <a:prstGeom prst="rect">
            <a:avLst/>
          </a:prstGeom>
          <a:noFill/>
        </p:spPr>
        <p:txBody>
          <a:bodyPr wrap="square" rtlCol="0">
            <a:spAutoFit/>
          </a:bodyPr>
          <a:lstStyle/>
          <a:p>
            <a:r>
              <a:rPr lang="en-US" sz="4000" dirty="0" smtClean="0">
                <a:solidFill>
                  <a:srgbClr val="0000FF"/>
                </a:solidFill>
              </a:rPr>
              <a:t>Ocean</a:t>
            </a:r>
            <a:endParaRPr lang="en-GB" sz="4000" dirty="0">
              <a:solidFill>
                <a:srgbClr val="0000FF"/>
              </a:solidFill>
            </a:endParaRPr>
          </a:p>
        </p:txBody>
      </p:sp>
      <p:sp>
        <p:nvSpPr>
          <p:cNvPr id="25" name="Down Arrow 24"/>
          <p:cNvSpPr/>
          <p:nvPr/>
        </p:nvSpPr>
        <p:spPr bwMode="auto">
          <a:xfrm rot="11975950">
            <a:off x="1346660" y="3467833"/>
            <a:ext cx="492398" cy="133644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32" name="TextBox 31"/>
          <p:cNvSpPr txBox="1"/>
          <p:nvPr/>
        </p:nvSpPr>
        <p:spPr>
          <a:xfrm>
            <a:off x="2814813" y="2040384"/>
            <a:ext cx="2803526" cy="646331"/>
          </a:xfrm>
          <a:prstGeom prst="rect">
            <a:avLst/>
          </a:prstGeom>
          <a:noFill/>
        </p:spPr>
        <p:txBody>
          <a:bodyPr wrap="square" rtlCol="0">
            <a:spAutoFit/>
          </a:bodyPr>
          <a:lstStyle/>
          <a:p>
            <a:r>
              <a:rPr lang="en-US" sz="3600" dirty="0" smtClean="0">
                <a:solidFill>
                  <a:srgbClr val="0000FF"/>
                </a:solidFill>
              </a:rPr>
              <a:t>Atmosphere</a:t>
            </a:r>
            <a:endParaRPr lang="en-GB" sz="3600" dirty="0">
              <a:solidFill>
                <a:srgbClr val="0000FF"/>
              </a:solidFill>
            </a:endParaRPr>
          </a:p>
        </p:txBody>
      </p:sp>
      <p:grpSp>
        <p:nvGrpSpPr>
          <p:cNvPr id="11" name="Group 36"/>
          <p:cNvGrpSpPr/>
          <p:nvPr/>
        </p:nvGrpSpPr>
        <p:grpSpPr>
          <a:xfrm>
            <a:off x="7614676" y="3862755"/>
            <a:ext cx="1014979" cy="534091"/>
            <a:chOff x="8219654" y="3151311"/>
            <a:chExt cx="891849" cy="534091"/>
          </a:xfrm>
        </p:grpSpPr>
        <p:sp>
          <p:nvSpPr>
            <p:cNvPr id="35" name="Down Arrow 34"/>
            <p:cNvSpPr/>
            <p:nvPr/>
          </p:nvSpPr>
          <p:spPr bwMode="auto">
            <a:xfrm rot="8265565" flipH="1">
              <a:off x="8219654" y="3488971"/>
              <a:ext cx="91291" cy="196431"/>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36" name="TextBox 35"/>
            <p:cNvSpPr txBox="1"/>
            <p:nvPr/>
          </p:nvSpPr>
          <p:spPr>
            <a:xfrm>
              <a:off x="8222099" y="3151311"/>
              <a:ext cx="889404" cy="461665"/>
            </a:xfrm>
            <a:prstGeom prst="rect">
              <a:avLst/>
            </a:prstGeom>
            <a:noFill/>
          </p:spPr>
          <p:txBody>
            <a:bodyPr wrap="square" rtlCol="0">
              <a:spAutoFit/>
            </a:bodyPr>
            <a:lstStyle/>
            <a:p>
              <a:r>
                <a:rPr lang="en-US" sz="2400" b="1" dirty="0" smtClean="0">
                  <a:solidFill>
                    <a:srgbClr val="000000"/>
                  </a:solidFill>
                </a:rPr>
                <a:t>&lt;0.01</a:t>
              </a:r>
              <a:endParaRPr lang="en-GB" sz="2400" b="1" dirty="0">
                <a:solidFill>
                  <a:srgbClr val="000000"/>
                </a:solidFill>
              </a:endParaRPr>
            </a:p>
          </p:txBody>
        </p:sp>
      </p:grpSp>
      <p:grpSp>
        <p:nvGrpSpPr>
          <p:cNvPr id="16" name="Group 42"/>
          <p:cNvGrpSpPr/>
          <p:nvPr/>
        </p:nvGrpSpPr>
        <p:grpSpPr>
          <a:xfrm>
            <a:off x="7343655" y="3691827"/>
            <a:ext cx="1181220" cy="862068"/>
            <a:chOff x="7791330" y="3170884"/>
            <a:chExt cx="1181220" cy="862068"/>
          </a:xfrm>
        </p:grpSpPr>
        <p:sp>
          <p:nvSpPr>
            <p:cNvPr id="44" name="Down Arrow 43"/>
            <p:cNvSpPr/>
            <p:nvPr/>
          </p:nvSpPr>
          <p:spPr bwMode="auto">
            <a:xfrm rot="8265565" flipH="1">
              <a:off x="7791330" y="3170884"/>
              <a:ext cx="471985" cy="862068"/>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8297008" y="3382109"/>
              <a:ext cx="675542" cy="461665"/>
            </a:xfrm>
            <a:prstGeom prst="rect">
              <a:avLst/>
            </a:prstGeom>
            <a:noFill/>
          </p:spPr>
          <p:txBody>
            <a:bodyPr wrap="square" rtlCol="0">
              <a:spAutoFit/>
            </a:bodyPr>
            <a:lstStyle/>
            <a:p>
              <a:r>
                <a:rPr lang="en-US" sz="2400" b="1" dirty="0" smtClean="0">
                  <a:solidFill>
                    <a:srgbClr val="C00000"/>
                  </a:solidFill>
                </a:rPr>
                <a:t>30</a:t>
              </a:r>
              <a:endParaRPr lang="en-GB" sz="2000" b="1" dirty="0">
                <a:solidFill>
                  <a:srgbClr val="C00000"/>
                </a:solidFill>
              </a:endParaRPr>
            </a:p>
          </p:txBody>
        </p:sp>
      </p:grpSp>
      <p:sp>
        <p:nvSpPr>
          <p:cNvPr id="47" name="TextBox 46"/>
          <p:cNvSpPr txBox="1"/>
          <p:nvPr/>
        </p:nvSpPr>
        <p:spPr>
          <a:xfrm>
            <a:off x="350391" y="932639"/>
            <a:ext cx="6386685" cy="400110"/>
          </a:xfrm>
          <a:prstGeom prst="rect">
            <a:avLst/>
          </a:prstGeom>
          <a:noFill/>
        </p:spPr>
        <p:txBody>
          <a:bodyPr wrap="none" rtlCol="0">
            <a:spAutoFit/>
          </a:bodyPr>
          <a:lstStyle/>
          <a:p>
            <a:r>
              <a:rPr lang="en-US" sz="2000" dirty="0" smtClean="0">
                <a:solidFill>
                  <a:srgbClr val="000000"/>
                </a:solidFill>
                <a:latin typeface="Comic Sans MS" pitchFamily="66" charset="0"/>
              </a:rPr>
              <a:t>Arrows indicate CO</a:t>
            </a:r>
            <a:r>
              <a:rPr lang="en-US" sz="2000" baseline="-25000" dirty="0" smtClean="0">
                <a:solidFill>
                  <a:srgbClr val="000000"/>
                </a:solidFill>
                <a:latin typeface="Comic Sans MS" pitchFamily="66" charset="0"/>
              </a:rPr>
              <a:t>2</a:t>
            </a:r>
            <a:r>
              <a:rPr lang="en-US" sz="2000" dirty="0" smtClean="0">
                <a:solidFill>
                  <a:srgbClr val="000000"/>
                </a:solidFill>
                <a:latin typeface="Comic Sans MS" pitchFamily="66" charset="0"/>
              </a:rPr>
              <a:t> absorbed or released per year</a:t>
            </a:r>
            <a:endParaRPr lang="en-US" sz="2000" dirty="0">
              <a:solidFill>
                <a:srgbClr val="000000"/>
              </a:solidFill>
              <a:latin typeface="Comic Sans MS" pitchFamily="66" charset="0"/>
            </a:endParaRPr>
          </a:p>
        </p:txBody>
      </p:sp>
      <p:sp>
        <p:nvSpPr>
          <p:cNvPr id="43" name="TextBox 42"/>
          <p:cNvSpPr txBox="1"/>
          <p:nvPr/>
        </p:nvSpPr>
        <p:spPr>
          <a:xfrm>
            <a:off x="7629525" y="2190750"/>
            <a:ext cx="2210926" cy="615553"/>
          </a:xfrm>
          <a:prstGeom prst="rect">
            <a:avLst/>
          </a:prstGeom>
          <a:noFill/>
        </p:spPr>
        <p:txBody>
          <a:bodyPr wrap="none" rtlCol="0">
            <a:spAutoFit/>
          </a:bodyPr>
          <a:lstStyle/>
          <a:p>
            <a:r>
              <a:rPr lang="en-US" sz="1800" b="1" dirty="0" smtClean="0">
                <a:solidFill>
                  <a:srgbClr val="000000"/>
                </a:solidFill>
              </a:rPr>
              <a:t>Year     Human %C</a:t>
            </a:r>
          </a:p>
          <a:p>
            <a:r>
              <a:rPr lang="en-US" sz="1600" dirty="0" smtClean="0">
                <a:solidFill>
                  <a:srgbClr val="0000FF"/>
                </a:solidFill>
              </a:rPr>
              <a:t>&lt;1800          &lt;0.1</a:t>
            </a:r>
            <a:endParaRPr lang="en-GB" sz="1600" dirty="0">
              <a:solidFill>
                <a:srgbClr val="0000FF"/>
              </a:solidFill>
            </a:endParaRPr>
          </a:p>
        </p:txBody>
      </p:sp>
      <p:sp>
        <p:nvSpPr>
          <p:cNvPr id="48" name="Down Arrow 47"/>
          <p:cNvSpPr/>
          <p:nvPr/>
        </p:nvSpPr>
        <p:spPr bwMode="auto">
          <a:xfrm rot="10800000">
            <a:off x="4148505" y="3954339"/>
            <a:ext cx="404445" cy="12954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nvGrpSpPr>
          <p:cNvPr id="51" name="Group 50"/>
          <p:cNvGrpSpPr/>
          <p:nvPr/>
        </p:nvGrpSpPr>
        <p:grpSpPr>
          <a:xfrm>
            <a:off x="1739648" y="3652809"/>
            <a:ext cx="3740158" cy="1577880"/>
            <a:chOff x="1539623" y="3471834"/>
            <a:chExt cx="3740158" cy="1577880"/>
          </a:xfrm>
        </p:grpSpPr>
        <p:grpSp>
          <p:nvGrpSpPr>
            <p:cNvPr id="13" name="Group 40"/>
            <p:cNvGrpSpPr/>
            <p:nvPr/>
          </p:nvGrpSpPr>
          <p:grpSpPr>
            <a:xfrm>
              <a:off x="1838326" y="4101612"/>
              <a:ext cx="3441455" cy="580361"/>
              <a:chOff x="2705101" y="3206262"/>
              <a:chExt cx="3441455" cy="580361"/>
            </a:xfrm>
          </p:grpSpPr>
          <p:sp>
            <p:nvSpPr>
              <p:cNvPr id="39" name="TextBox 38"/>
              <p:cNvSpPr txBox="1"/>
              <p:nvPr/>
            </p:nvSpPr>
            <p:spPr>
              <a:xfrm>
                <a:off x="2705101" y="3206262"/>
                <a:ext cx="712176" cy="461665"/>
              </a:xfrm>
              <a:prstGeom prst="rect">
                <a:avLst/>
              </a:prstGeom>
              <a:noFill/>
            </p:spPr>
            <p:txBody>
              <a:bodyPr wrap="square" rtlCol="0">
                <a:spAutoFit/>
              </a:bodyPr>
              <a:lstStyle/>
              <a:p>
                <a:r>
                  <a:rPr lang="en-US" sz="2400" b="1" dirty="0" smtClean="0">
                    <a:solidFill>
                      <a:srgbClr val="008000"/>
                    </a:solidFill>
                  </a:rPr>
                  <a:t>121</a:t>
                </a:r>
                <a:endParaRPr lang="en-GB" sz="2400" b="1" dirty="0">
                  <a:solidFill>
                    <a:srgbClr val="008000"/>
                  </a:solidFill>
                </a:endParaRPr>
              </a:p>
            </p:txBody>
          </p:sp>
          <p:sp>
            <p:nvSpPr>
              <p:cNvPr id="40" name="TextBox 39"/>
              <p:cNvSpPr txBox="1"/>
              <p:nvPr/>
            </p:nvSpPr>
            <p:spPr>
              <a:xfrm>
                <a:off x="5554540" y="3324958"/>
                <a:ext cx="592016" cy="461665"/>
              </a:xfrm>
              <a:prstGeom prst="rect">
                <a:avLst/>
              </a:prstGeom>
              <a:noFill/>
            </p:spPr>
            <p:txBody>
              <a:bodyPr wrap="square" rtlCol="0">
                <a:spAutoFit/>
              </a:bodyPr>
              <a:lstStyle/>
              <a:p>
                <a:r>
                  <a:rPr lang="en-US" sz="2400" b="1" dirty="0" smtClean="0">
                    <a:solidFill>
                      <a:srgbClr val="008000"/>
                    </a:solidFill>
                  </a:rPr>
                  <a:t>90</a:t>
                </a:r>
                <a:endParaRPr lang="en-GB" sz="2400" b="1" dirty="0">
                  <a:solidFill>
                    <a:srgbClr val="008000"/>
                  </a:solidFill>
                </a:endParaRPr>
              </a:p>
            </p:txBody>
          </p:sp>
        </p:grpSp>
        <p:sp>
          <p:nvSpPr>
            <p:cNvPr id="49" name="Down Arrow 48"/>
            <p:cNvSpPr/>
            <p:nvPr/>
          </p:nvSpPr>
          <p:spPr bwMode="auto">
            <a:xfrm>
              <a:off x="4333875" y="3754314"/>
              <a:ext cx="504825" cy="1295400"/>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50" name="Down Arrow 49"/>
            <p:cNvSpPr/>
            <p:nvPr/>
          </p:nvSpPr>
          <p:spPr bwMode="auto">
            <a:xfrm rot="1179315">
              <a:off x="1539623" y="3471834"/>
              <a:ext cx="548268" cy="13364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pic>
        <p:nvPicPr>
          <p:cNvPr id="3006470" name="Picture 6" descr="http://www.ca4h.org/4hresource/clipart/plants/pics/tree%20pine.gif"/>
          <p:cNvPicPr>
            <a:picLocks noChangeAspect="1" noChangeArrowheads="1"/>
          </p:cNvPicPr>
          <p:nvPr/>
        </p:nvPicPr>
        <p:blipFill>
          <a:blip r:embed="rId6" cstate="print"/>
          <a:srcRect/>
          <a:stretch>
            <a:fillRect/>
          </a:stretch>
        </p:blipFill>
        <p:spPr bwMode="auto">
          <a:xfrm>
            <a:off x="282576" y="4400550"/>
            <a:ext cx="641350" cy="939799"/>
          </a:xfrm>
          <a:prstGeom prst="rect">
            <a:avLst/>
          </a:prstGeom>
          <a:noFill/>
        </p:spPr>
      </p:pic>
      <p:pic>
        <p:nvPicPr>
          <p:cNvPr id="60" name="Picture 6" descr="http://www.ca4h.org/4hresource/clipart/plants/pics/tree%20pine.gif"/>
          <p:cNvPicPr>
            <a:picLocks noChangeAspect="1" noChangeArrowheads="1"/>
          </p:cNvPicPr>
          <p:nvPr/>
        </p:nvPicPr>
        <p:blipFill>
          <a:blip r:embed="rId6" cstate="print"/>
          <a:srcRect/>
          <a:stretch>
            <a:fillRect/>
          </a:stretch>
        </p:blipFill>
        <p:spPr bwMode="auto">
          <a:xfrm>
            <a:off x="854076" y="4724400"/>
            <a:ext cx="393872" cy="615949"/>
          </a:xfrm>
          <a:prstGeom prst="rect">
            <a:avLst/>
          </a:prstGeom>
          <a:noFill/>
        </p:spPr>
      </p:pic>
      <p:pic>
        <p:nvPicPr>
          <p:cNvPr id="62" name="Picture 6" descr="http://www.ca4h.org/4hresource/clipart/plants/pics/tree%20pine.gif"/>
          <p:cNvPicPr>
            <a:picLocks noChangeAspect="1" noChangeArrowheads="1"/>
          </p:cNvPicPr>
          <p:nvPr/>
        </p:nvPicPr>
        <p:blipFill>
          <a:blip r:embed="rId6" cstate="print"/>
          <a:srcRect/>
          <a:stretch>
            <a:fillRect/>
          </a:stretch>
        </p:blipFill>
        <p:spPr bwMode="auto">
          <a:xfrm>
            <a:off x="1473201" y="5019675"/>
            <a:ext cx="250824" cy="320674"/>
          </a:xfrm>
          <a:prstGeom prst="rect">
            <a:avLst/>
          </a:prstGeom>
          <a:noFill/>
        </p:spPr>
      </p:pic>
      <p:pic>
        <p:nvPicPr>
          <p:cNvPr id="63" name="Picture 6" descr="http://www.ca4h.org/4hresource/clipart/plants/pics/tree%20pine.gif"/>
          <p:cNvPicPr>
            <a:picLocks noChangeAspect="1" noChangeArrowheads="1"/>
          </p:cNvPicPr>
          <p:nvPr/>
        </p:nvPicPr>
        <p:blipFill>
          <a:blip r:embed="rId6" cstate="print"/>
          <a:srcRect/>
          <a:stretch>
            <a:fillRect/>
          </a:stretch>
        </p:blipFill>
        <p:spPr bwMode="auto">
          <a:xfrm>
            <a:off x="1216026" y="4867275"/>
            <a:ext cx="393872" cy="473074"/>
          </a:xfrm>
          <a:prstGeom prst="rect">
            <a:avLst/>
          </a:prstGeom>
          <a:noFill/>
        </p:spPr>
      </p:pic>
      <p:pic>
        <p:nvPicPr>
          <p:cNvPr id="66" name="Picture 6" descr="http://www.ca4h.org/4hresource/clipart/plants/pics/tree%20pine.gif"/>
          <p:cNvPicPr>
            <a:picLocks noChangeAspect="1" noChangeArrowheads="1"/>
          </p:cNvPicPr>
          <p:nvPr/>
        </p:nvPicPr>
        <p:blipFill>
          <a:blip r:embed="rId6" cstate="print"/>
          <a:srcRect/>
          <a:stretch>
            <a:fillRect/>
          </a:stretch>
        </p:blipFill>
        <p:spPr bwMode="auto">
          <a:xfrm>
            <a:off x="1749426" y="5162550"/>
            <a:ext cx="250824" cy="177799"/>
          </a:xfrm>
          <a:prstGeom prst="rect">
            <a:avLst/>
          </a:prstGeom>
          <a:noFill/>
        </p:spPr>
      </p:pic>
      <p:pic>
        <p:nvPicPr>
          <p:cNvPr id="67" name="Picture 6" descr="http://www.ca4h.org/4hresource/clipart/plants/pics/tree%20pine.gif"/>
          <p:cNvPicPr>
            <a:picLocks noChangeAspect="1" noChangeArrowheads="1"/>
          </p:cNvPicPr>
          <p:nvPr/>
        </p:nvPicPr>
        <p:blipFill>
          <a:blip r:embed="rId6" cstate="print"/>
          <a:srcRect/>
          <a:stretch>
            <a:fillRect/>
          </a:stretch>
        </p:blipFill>
        <p:spPr bwMode="auto">
          <a:xfrm>
            <a:off x="2016126" y="5162550"/>
            <a:ext cx="250824" cy="177799"/>
          </a:xfrm>
          <a:prstGeom prst="rect">
            <a:avLst/>
          </a:prstGeom>
          <a:noFill/>
        </p:spPr>
      </p:pic>
      <p:pic>
        <p:nvPicPr>
          <p:cNvPr id="68" name="Picture 6" descr="http://www.ca4h.org/4hresource/clipart/plants/pics/tree%20pine.gif"/>
          <p:cNvPicPr>
            <a:picLocks noChangeAspect="1" noChangeArrowheads="1"/>
          </p:cNvPicPr>
          <p:nvPr/>
        </p:nvPicPr>
        <p:blipFill>
          <a:blip r:embed="rId6" cstate="print"/>
          <a:srcRect/>
          <a:stretch>
            <a:fillRect/>
          </a:stretch>
        </p:blipFill>
        <p:spPr bwMode="auto">
          <a:xfrm>
            <a:off x="2216151" y="5162550"/>
            <a:ext cx="250824" cy="177799"/>
          </a:xfrm>
          <a:prstGeom prst="rect">
            <a:avLst/>
          </a:prstGeom>
          <a:noFill/>
        </p:spPr>
      </p:pic>
      <p:pic>
        <p:nvPicPr>
          <p:cNvPr id="69" name="Picture 6" descr="http://www.ca4h.org/4hresource/clipart/plants/pics/tree%20pine.gif"/>
          <p:cNvPicPr>
            <a:picLocks noChangeAspect="1" noChangeArrowheads="1"/>
          </p:cNvPicPr>
          <p:nvPr/>
        </p:nvPicPr>
        <p:blipFill>
          <a:blip r:embed="rId6" cstate="print"/>
          <a:srcRect/>
          <a:stretch>
            <a:fillRect/>
          </a:stretch>
        </p:blipFill>
        <p:spPr bwMode="auto">
          <a:xfrm>
            <a:off x="1663701" y="5162550"/>
            <a:ext cx="250824" cy="177799"/>
          </a:xfrm>
          <a:prstGeom prst="rect">
            <a:avLst/>
          </a:prstGeom>
          <a:noFill/>
        </p:spPr>
      </p:pic>
      <p:grpSp>
        <p:nvGrpSpPr>
          <p:cNvPr id="84" name="Group 83"/>
          <p:cNvGrpSpPr/>
          <p:nvPr/>
        </p:nvGrpSpPr>
        <p:grpSpPr>
          <a:xfrm>
            <a:off x="1737185" y="3639282"/>
            <a:ext cx="3798303" cy="1591407"/>
            <a:chOff x="1737185" y="3658332"/>
            <a:chExt cx="3798303" cy="1591407"/>
          </a:xfrm>
        </p:grpSpPr>
        <p:grpSp>
          <p:nvGrpSpPr>
            <p:cNvPr id="2" name="Group 37"/>
            <p:cNvGrpSpPr/>
            <p:nvPr/>
          </p:nvGrpSpPr>
          <p:grpSpPr>
            <a:xfrm>
              <a:off x="2161442" y="4062779"/>
              <a:ext cx="3374046" cy="575234"/>
              <a:chOff x="1370867" y="3815129"/>
              <a:chExt cx="3374046" cy="575234"/>
            </a:xfrm>
          </p:grpSpPr>
          <p:sp>
            <p:nvSpPr>
              <p:cNvPr id="14" name="TextBox 13"/>
              <p:cNvSpPr txBox="1"/>
              <p:nvPr/>
            </p:nvSpPr>
            <p:spPr>
              <a:xfrm>
                <a:off x="4059112" y="3928698"/>
                <a:ext cx="685801" cy="461665"/>
              </a:xfrm>
              <a:prstGeom prst="rect">
                <a:avLst/>
              </a:prstGeom>
              <a:noFill/>
            </p:spPr>
            <p:txBody>
              <a:bodyPr wrap="square" rtlCol="0">
                <a:spAutoFit/>
              </a:bodyPr>
              <a:lstStyle/>
              <a:p>
                <a:r>
                  <a:rPr lang="en-US" sz="2400" b="1" dirty="0" smtClean="0">
                    <a:solidFill>
                      <a:srgbClr val="0000FF"/>
                    </a:solidFill>
                  </a:rPr>
                  <a:t>88</a:t>
                </a:r>
                <a:endParaRPr lang="en-GB" sz="2400" b="1" dirty="0">
                  <a:solidFill>
                    <a:srgbClr val="0000FF"/>
                  </a:solidFill>
                </a:endParaRPr>
              </a:p>
            </p:txBody>
          </p:sp>
          <p:sp>
            <p:nvSpPr>
              <p:cNvPr id="20" name="TextBox 19"/>
              <p:cNvSpPr txBox="1"/>
              <p:nvPr/>
            </p:nvSpPr>
            <p:spPr>
              <a:xfrm>
                <a:off x="1370867" y="3815129"/>
                <a:ext cx="712176" cy="461665"/>
              </a:xfrm>
              <a:prstGeom prst="rect">
                <a:avLst/>
              </a:prstGeom>
              <a:noFill/>
            </p:spPr>
            <p:txBody>
              <a:bodyPr wrap="square" rtlCol="0">
                <a:spAutoFit/>
              </a:bodyPr>
              <a:lstStyle/>
              <a:p>
                <a:r>
                  <a:rPr lang="en-US" sz="2400" b="1" dirty="0" smtClean="0">
                    <a:solidFill>
                      <a:srgbClr val="0000FF"/>
                    </a:solidFill>
                  </a:rPr>
                  <a:t>119</a:t>
                </a:r>
                <a:endParaRPr lang="en-GB" sz="2400" b="1" dirty="0">
                  <a:solidFill>
                    <a:srgbClr val="0000FF"/>
                  </a:solidFill>
                </a:endParaRPr>
              </a:p>
            </p:txBody>
          </p:sp>
        </p:grpSp>
        <p:sp>
          <p:nvSpPr>
            <p:cNvPr id="24" name="Down Arrow 23"/>
            <p:cNvSpPr/>
            <p:nvPr/>
          </p:nvSpPr>
          <p:spPr bwMode="auto">
            <a:xfrm>
              <a:off x="4577130" y="3954339"/>
              <a:ext cx="404445" cy="12954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70" name="Down Arrow 69"/>
            <p:cNvSpPr/>
            <p:nvPr/>
          </p:nvSpPr>
          <p:spPr bwMode="auto">
            <a:xfrm rot="1175950">
              <a:off x="1737185" y="3658332"/>
              <a:ext cx="492398" cy="133644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grpSp>
        <p:nvGrpSpPr>
          <p:cNvPr id="76" name="Group 75"/>
          <p:cNvGrpSpPr/>
          <p:nvPr/>
        </p:nvGrpSpPr>
        <p:grpSpPr>
          <a:xfrm>
            <a:off x="7447084" y="895350"/>
            <a:ext cx="2420817" cy="1190625"/>
            <a:chOff x="7399459" y="1276350"/>
            <a:chExt cx="2420817" cy="1190625"/>
          </a:xfrm>
        </p:grpSpPr>
        <p:grpSp>
          <p:nvGrpSpPr>
            <p:cNvPr id="5" name="Group 33"/>
            <p:cNvGrpSpPr/>
            <p:nvPr/>
          </p:nvGrpSpPr>
          <p:grpSpPr>
            <a:xfrm>
              <a:off x="7399459" y="1304192"/>
              <a:ext cx="2301388" cy="1008185"/>
              <a:chOff x="7399459" y="1304192"/>
              <a:chExt cx="2301388" cy="1008185"/>
            </a:xfrm>
          </p:grpSpPr>
          <p:grpSp>
            <p:nvGrpSpPr>
              <p:cNvPr id="10" name="Group 28"/>
              <p:cNvGrpSpPr/>
              <p:nvPr/>
            </p:nvGrpSpPr>
            <p:grpSpPr>
              <a:xfrm>
                <a:off x="8238392" y="1304192"/>
                <a:ext cx="1462455" cy="1008185"/>
                <a:chOff x="2998177" y="1365738"/>
                <a:chExt cx="1462455" cy="1008185"/>
              </a:xfrm>
            </p:grpSpPr>
            <p:sp>
              <p:nvSpPr>
                <p:cNvPr id="26" name="Curved Right Arrow 25"/>
                <p:cNvSpPr/>
                <p:nvPr/>
              </p:nvSpPr>
              <p:spPr bwMode="auto">
                <a:xfrm>
                  <a:off x="2998177" y="1441938"/>
                  <a:ext cx="580293" cy="931985"/>
                </a:xfrm>
                <a:prstGeom prst="curved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27" name="Curved Right Arrow 26"/>
                <p:cNvSpPr/>
                <p:nvPr/>
              </p:nvSpPr>
              <p:spPr bwMode="auto">
                <a:xfrm rot="10800000">
                  <a:off x="3880339" y="1365738"/>
                  <a:ext cx="580293" cy="931985"/>
                </a:xfrm>
                <a:prstGeom prst="curved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28" name="TextBox 27"/>
                <p:cNvSpPr txBox="1"/>
                <p:nvPr/>
              </p:nvSpPr>
              <p:spPr>
                <a:xfrm>
                  <a:off x="3367454" y="1582616"/>
                  <a:ext cx="747346" cy="461665"/>
                </a:xfrm>
                <a:prstGeom prst="rect">
                  <a:avLst/>
                </a:prstGeom>
                <a:noFill/>
              </p:spPr>
              <p:txBody>
                <a:bodyPr wrap="square" rtlCol="0">
                  <a:spAutoFit/>
                </a:bodyPr>
                <a:lstStyle/>
                <a:p>
                  <a:r>
                    <a:rPr lang="en-US" sz="2400" b="1" dirty="0" smtClean="0">
                      <a:solidFill>
                        <a:srgbClr val="000000"/>
                      </a:solidFill>
                    </a:rPr>
                    <a:t>207</a:t>
                  </a:r>
                  <a:endParaRPr lang="en-GB" sz="2400" b="1" dirty="0">
                    <a:solidFill>
                      <a:srgbClr val="000000"/>
                    </a:solidFill>
                  </a:endParaRPr>
                </a:p>
              </p:txBody>
            </p:sp>
          </p:grpSp>
          <p:sp>
            <p:nvSpPr>
              <p:cNvPr id="33" name="TextBox 32"/>
              <p:cNvSpPr txBox="1"/>
              <p:nvPr/>
            </p:nvSpPr>
            <p:spPr>
              <a:xfrm>
                <a:off x="7399459" y="1599466"/>
                <a:ext cx="801823" cy="523220"/>
              </a:xfrm>
              <a:prstGeom prst="rect">
                <a:avLst/>
              </a:prstGeom>
              <a:noFill/>
            </p:spPr>
            <p:txBody>
              <a:bodyPr wrap="none" rtlCol="0">
                <a:spAutoFit/>
              </a:bodyPr>
              <a:lstStyle/>
              <a:p>
                <a:r>
                  <a:rPr lang="en-US" b="1" dirty="0" smtClean="0">
                    <a:solidFill>
                      <a:srgbClr val="000000"/>
                    </a:solidFill>
                  </a:rPr>
                  <a:t>Natural</a:t>
                </a:r>
              </a:p>
              <a:p>
                <a:r>
                  <a:rPr lang="en-US" b="1" dirty="0" smtClean="0">
                    <a:solidFill>
                      <a:srgbClr val="000000"/>
                    </a:solidFill>
                  </a:rPr>
                  <a:t> Cycle</a:t>
                </a:r>
                <a:endParaRPr lang="en-GB" b="1" dirty="0">
                  <a:solidFill>
                    <a:srgbClr val="000000"/>
                  </a:solidFill>
                </a:endParaRPr>
              </a:p>
            </p:txBody>
          </p:sp>
        </p:grpSp>
        <p:sp>
          <p:nvSpPr>
            <p:cNvPr id="75" name="Rectangle 74"/>
            <p:cNvSpPr/>
            <p:nvPr/>
          </p:nvSpPr>
          <p:spPr bwMode="auto">
            <a:xfrm>
              <a:off x="7419976" y="1276350"/>
              <a:ext cx="2400300" cy="1190625"/>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grpSp>
        <p:nvGrpSpPr>
          <p:cNvPr id="72" name="Group 36"/>
          <p:cNvGrpSpPr/>
          <p:nvPr/>
        </p:nvGrpSpPr>
        <p:grpSpPr>
          <a:xfrm>
            <a:off x="7520205" y="3834180"/>
            <a:ext cx="461750" cy="672066"/>
            <a:chOff x="8228713" y="3179886"/>
            <a:chExt cx="405734" cy="672066"/>
          </a:xfrm>
        </p:grpSpPr>
        <p:sp>
          <p:nvSpPr>
            <p:cNvPr id="73" name="Down Arrow 72"/>
            <p:cNvSpPr/>
            <p:nvPr/>
          </p:nvSpPr>
          <p:spPr bwMode="auto">
            <a:xfrm rot="8265565" flipH="1">
              <a:off x="8228713" y="3239345"/>
              <a:ext cx="170662" cy="612607"/>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74" name="TextBox 73"/>
            <p:cNvSpPr txBox="1"/>
            <p:nvPr/>
          </p:nvSpPr>
          <p:spPr>
            <a:xfrm>
              <a:off x="8305796" y="3179886"/>
              <a:ext cx="328651" cy="461665"/>
            </a:xfrm>
            <a:prstGeom prst="rect">
              <a:avLst/>
            </a:prstGeom>
            <a:noFill/>
          </p:spPr>
          <p:txBody>
            <a:bodyPr wrap="square" rtlCol="0">
              <a:spAutoFit/>
            </a:bodyPr>
            <a:lstStyle/>
            <a:p>
              <a:r>
                <a:rPr lang="en-US" sz="2400" b="1" dirty="0" smtClean="0">
                  <a:solidFill>
                    <a:srgbClr val="008000"/>
                  </a:solidFill>
                </a:rPr>
                <a:t>8</a:t>
              </a:r>
              <a:endParaRPr lang="en-GB" sz="2400" b="1" dirty="0">
                <a:solidFill>
                  <a:srgbClr val="008000"/>
                </a:solidFill>
              </a:endParaRPr>
            </a:p>
          </p:txBody>
        </p:sp>
      </p:grpSp>
      <p:grpSp>
        <p:nvGrpSpPr>
          <p:cNvPr id="80" name="Group 79"/>
          <p:cNvGrpSpPr/>
          <p:nvPr/>
        </p:nvGrpSpPr>
        <p:grpSpPr>
          <a:xfrm>
            <a:off x="7454900" y="4025196"/>
            <a:ext cx="2451100" cy="1269158"/>
            <a:chOff x="7473950" y="4092441"/>
            <a:chExt cx="2451100" cy="1269158"/>
          </a:xfrm>
        </p:grpSpPr>
        <p:pic>
          <p:nvPicPr>
            <p:cNvPr id="2077698" name="Picture 2" descr="http://upload.wikimedia.org/wikipedia/commons/thumb/b/b6/Factory_1b.svg/400px-Factory_1b.svg.png"/>
            <p:cNvPicPr>
              <a:picLocks noChangeAspect="1" noChangeArrowheads="1"/>
            </p:cNvPicPr>
            <p:nvPr/>
          </p:nvPicPr>
          <p:blipFill>
            <a:blip r:embed="rId7" cstate="print"/>
            <a:srcRect/>
            <a:stretch>
              <a:fillRect/>
            </a:stretch>
          </p:blipFill>
          <p:spPr bwMode="auto">
            <a:xfrm flipH="1">
              <a:off x="8724899" y="4092441"/>
              <a:ext cx="1200151" cy="1269158"/>
            </a:xfrm>
            <a:prstGeom prst="rect">
              <a:avLst/>
            </a:prstGeom>
            <a:noFill/>
          </p:spPr>
        </p:pic>
        <p:pic>
          <p:nvPicPr>
            <p:cNvPr id="3006476" name="Picture 12" descr="http://www.clipartheaven.com/clipart/business_&amp;_office/people/businessman_2.gif"/>
            <p:cNvPicPr>
              <a:picLocks noChangeAspect="1" noChangeArrowheads="1"/>
            </p:cNvPicPr>
            <p:nvPr/>
          </p:nvPicPr>
          <p:blipFill>
            <a:blip r:embed="rId8" cstate="print"/>
            <a:srcRect/>
            <a:stretch>
              <a:fillRect/>
            </a:stretch>
          </p:blipFill>
          <p:spPr bwMode="auto">
            <a:xfrm>
              <a:off x="7854950" y="4619434"/>
              <a:ext cx="378057" cy="663575"/>
            </a:xfrm>
            <a:prstGeom prst="rect">
              <a:avLst/>
            </a:prstGeom>
            <a:noFill/>
          </p:spPr>
        </p:pic>
        <p:pic>
          <p:nvPicPr>
            <p:cNvPr id="3006478" name="Picture 14" descr="http://www.clipartheaven.com/clipart/business_&amp;_office/people/businesswoman_06.gif"/>
            <p:cNvPicPr>
              <a:picLocks noChangeAspect="1" noChangeArrowheads="1"/>
            </p:cNvPicPr>
            <p:nvPr/>
          </p:nvPicPr>
          <p:blipFill>
            <a:blip r:embed="rId9" cstate="print"/>
            <a:srcRect/>
            <a:stretch>
              <a:fillRect/>
            </a:stretch>
          </p:blipFill>
          <p:spPr bwMode="auto">
            <a:xfrm flipH="1">
              <a:off x="7473950" y="4722559"/>
              <a:ext cx="374650" cy="550736"/>
            </a:xfrm>
            <a:prstGeom prst="rect">
              <a:avLst/>
            </a:prstGeom>
            <a:noFill/>
          </p:spPr>
        </p:pic>
        <p:pic>
          <p:nvPicPr>
            <p:cNvPr id="3006480" name="Picture 16" descr="http://www.arthursclipart.org/toys/toyscol/car01.gif"/>
            <p:cNvPicPr>
              <a:picLocks noChangeAspect="1" noChangeArrowheads="1"/>
            </p:cNvPicPr>
            <p:nvPr/>
          </p:nvPicPr>
          <p:blipFill>
            <a:blip r:embed="rId10" cstate="print"/>
            <a:srcRect/>
            <a:stretch>
              <a:fillRect/>
            </a:stretch>
          </p:blipFill>
          <p:spPr bwMode="auto">
            <a:xfrm>
              <a:off x="8265682" y="5000435"/>
              <a:ext cx="506933" cy="225423"/>
            </a:xfrm>
            <a:prstGeom prst="rect">
              <a:avLst/>
            </a:prstGeom>
            <a:noFill/>
          </p:spPr>
        </p:pic>
      </p:grpSp>
      <p:sp>
        <p:nvSpPr>
          <p:cNvPr id="82" name="TextBox 81"/>
          <p:cNvSpPr txBox="1"/>
          <p:nvPr/>
        </p:nvSpPr>
        <p:spPr>
          <a:xfrm>
            <a:off x="7734300" y="2724150"/>
            <a:ext cx="1496323" cy="338554"/>
          </a:xfrm>
          <a:prstGeom prst="rect">
            <a:avLst/>
          </a:prstGeom>
          <a:noFill/>
        </p:spPr>
        <p:txBody>
          <a:bodyPr wrap="none" rtlCol="0">
            <a:spAutoFit/>
          </a:bodyPr>
          <a:lstStyle/>
          <a:p>
            <a:r>
              <a:rPr lang="en-US" sz="1600" b="1" dirty="0" smtClean="0">
                <a:solidFill>
                  <a:srgbClr val="008000"/>
                </a:solidFill>
              </a:rPr>
              <a:t>2007             4</a:t>
            </a:r>
            <a:endParaRPr lang="en-GB" sz="1600" b="1" dirty="0">
              <a:solidFill>
                <a:srgbClr val="008000"/>
              </a:solidFill>
            </a:endParaRPr>
          </a:p>
        </p:txBody>
      </p:sp>
      <p:sp>
        <p:nvSpPr>
          <p:cNvPr id="83" name="TextBox 82"/>
          <p:cNvSpPr txBox="1"/>
          <p:nvPr/>
        </p:nvSpPr>
        <p:spPr>
          <a:xfrm>
            <a:off x="7629525" y="2981325"/>
            <a:ext cx="1617751" cy="338554"/>
          </a:xfrm>
          <a:prstGeom prst="rect">
            <a:avLst/>
          </a:prstGeom>
          <a:noFill/>
        </p:spPr>
        <p:txBody>
          <a:bodyPr wrap="none" rtlCol="0">
            <a:spAutoFit/>
          </a:bodyPr>
          <a:lstStyle/>
          <a:p>
            <a:r>
              <a:rPr lang="en-US" sz="1600" b="1" dirty="0" smtClean="0">
                <a:solidFill>
                  <a:srgbClr val="C00000"/>
                </a:solidFill>
              </a:rPr>
              <a:t>  2100           15</a:t>
            </a:r>
            <a:endParaRPr lang="en-GB" sz="1600" b="1" dirty="0">
              <a:solidFill>
                <a:srgbClr val="C00000"/>
              </a:solidFill>
            </a:endParaRPr>
          </a:p>
        </p:txBody>
      </p:sp>
      <p:grpSp>
        <p:nvGrpSpPr>
          <p:cNvPr id="90" name="Group 89"/>
          <p:cNvGrpSpPr/>
          <p:nvPr/>
        </p:nvGrpSpPr>
        <p:grpSpPr>
          <a:xfrm>
            <a:off x="1724528" y="3611797"/>
            <a:ext cx="4143828" cy="1656992"/>
            <a:chOff x="1715003" y="3573697"/>
            <a:chExt cx="4143828" cy="1656992"/>
          </a:xfrm>
        </p:grpSpPr>
        <p:sp>
          <p:nvSpPr>
            <p:cNvPr id="86" name="TextBox 85"/>
            <p:cNvSpPr txBox="1"/>
            <p:nvPr/>
          </p:nvSpPr>
          <p:spPr>
            <a:xfrm>
              <a:off x="4972050" y="4695825"/>
              <a:ext cx="886781" cy="461665"/>
            </a:xfrm>
            <a:prstGeom prst="rect">
              <a:avLst/>
            </a:prstGeom>
            <a:noFill/>
          </p:spPr>
          <p:txBody>
            <a:bodyPr wrap="none" rtlCol="0">
              <a:spAutoFit/>
            </a:bodyPr>
            <a:lstStyle/>
            <a:p>
              <a:r>
                <a:rPr lang="en-US" sz="2400" b="1" dirty="0" smtClean="0">
                  <a:solidFill>
                    <a:srgbClr val="FF0000"/>
                  </a:solidFill>
                </a:rPr>
                <a:t>100?</a:t>
              </a:r>
              <a:endParaRPr lang="en-GB" sz="2400" b="1" dirty="0">
                <a:solidFill>
                  <a:srgbClr val="FF0000"/>
                </a:solidFill>
              </a:endParaRPr>
            </a:p>
          </p:txBody>
        </p:sp>
        <p:sp>
          <p:nvSpPr>
            <p:cNvPr id="87" name="TextBox 86"/>
            <p:cNvSpPr txBox="1"/>
            <p:nvPr/>
          </p:nvSpPr>
          <p:spPr>
            <a:xfrm>
              <a:off x="2019300" y="4562475"/>
              <a:ext cx="886781" cy="461665"/>
            </a:xfrm>
            <a:prstGeom prst="rect">
              <a:avLst/>
            </a:prstGeom>
            <a:noFill/>
          </p:spPr>
          <p:txBody>
            <a:bodyPr wrap="none" rtlCol="0">
              <a:spAutoFit/>
            </a:bodyPr>
            <a:lstStyle/>
            <a:p>
              <a:r>
                <a:rPr lang="en-US" sz="2400" b="1" dirty="0" smtClean="0">
                  <a:solidFill>
                    <a:srgbClr val="FF0000"/>
                  </a:solidFill>
                </a:rPr>
                <a:t>125?</a:t>
              </a:r>
              <a:endParaRPr lang="en-GB" sz="2400" b="1" dirty="0">
                <a:solidFill>
                  <a:srgbClr val="FF0000"/>
                </a:solidFill>
              </a:endParaRPr>
            </a:p>
          </p:txBody>
        </p:sp>
        <p:sp>
          <p:nvSpPr>
            <p:cNvPr id="88" name="Down Arrow 87"/>
            <p:cNvSpPr/>
            <p:nvPr/>
          </p:nvSpPr>
          <p:spPr bwMode="auto">
            <a:xfrm rot="1175950">
              <a:off x="1715003" y="3573697"/>
              <a:ext cx="545223" cy="1383678"/>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
          <p:nvSpPr>
            <p:cNvPr id="89" name="Down Arrow 88"/>
            <p:cNvSpPr/>
            <p:nvPr/>
          </p:nvSpPr>
          <p:spPr bwMode="auto">
            <a:xfrm>
              <a:off x="4481880" y="3819525"/>
              <a:ext cx="547320" cy="1411164"/>
            </a:xfrm>
            <a:prstGeom prst="downArrow">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grpSp>
      <p:sp>
        <p:nvSpPr>
          <p:cNvPr id="91" name="Rectangle 90"/>
          <p:cNvSpPr/>
          <p:nvPr/>
        </p:nvSpPr>
        <p:spPr bwMode="auto">
          <a:xfrm>
            <a:off x="7467600" y="2133600"/>
            <a:ext cx="2400300" cy="1228725"/>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54063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1"/>
                                        </p:tgtEl>
                                      </p:cBhvr>
                                    </p:animEffect>
                                    <p:set>
                                      <p:cBhvr>
                                        <p:cTn id="18" dur="1" fill="hold">
                                          <p:stCondLst>
                                            <p:cond delay="499"/>
                                          </p:stCondLst>
                                        </p:cTn>
                                        <p:tgtEl>
                                          <p:spTgt spid="7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0"/>
                                        <p:tgtEl>
                                          <p:spTgt spid="72"/>
                                        </p:tgtEl>
                                      </p:cBhvr>
                                    </p:animEffect>
                                  </p:childTnLst>
                                </p:cTn>
                              </p:par>
                              <p:par>
                                <p:cTn id="29" presetID="10" presetClass="exit" presetSubtype="0" fill="hold" nodeType="withEffect">
                                  <p:stCondLst>
                                    <p:cond delay="0"/>
                                  </p:stCondLst>
                                  <p:childTnLst>
                                    <p:animEffect transition="out" filter="fade">
                                      <p:cBhvr>
                                        <p:cTn id="30" dur="1000"/>
                                        <p:tgtEl>
                                          <p:spTgt spid="84"/>
                                        </p:tgtEl>
                                      </p:cBhvr>
                                    </p:animEffect>
                                    <p:set>
                                      <p:cBhvr>
                                        <p:cTn id="31" dur="1" fill="hold">
                                          <p:stCondLst>
                                            <p:cond delay="999"/>
                                          </p:stCondLst>
                                        </p:cTn>
                                        <p:tgtEl>
                                          <p:spTgt spid="8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2"/>
                                        </p:tgtEl>
                                      </p:cBhvr>
                                    </p:animEffect>
                                    <p:set>
                                      <p:cBhvr>
                                        <p:cTn id="42" dur="1" fill="hold">
                                          <p:stCondLst>
                                            <p:cond delay="499"/>
                                          </p:stCondLst>
                                        </p:cTn>
                                        <p:tgtEl>
                                          <p:spTgt spid="7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1"/>
                                        </p:tgtEl>
                                      </p:cBhvr>
                                    </p:animEffect>
                                    <p:set>
                                      <p:cBhvr>
                                        <p:cTn id="45" dur="1" fill="hold">
                                          <p:stCondLst>
                                            <p:cond delay="499"/>
                                          </p:stCondLst>
                                        </p:cTn>
                                        <p:tgtEl>
                                          <p:spTgt spid="51"/>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par>
                                <p:cTn id="52" presetID="10" presetClass="entr" presetSubtype="0" fill="hold"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2" grpId="0"/>
      <p:bldP spid="83" grpId="0"/>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226" y="125413"/>
            <a:ext cx="4314824" cy="1235075"/>
          </a:xfrm>
        </p:spPr>
        <p:txBody>
          <a:bodyPr/>
          <a:lstStyle/>
          <a:p>
            <a:r>
              <a:rPr lang="en-US" sz="4000" dirty="0" smtClean="0">
                <a:solidFill>
                  <a:srgbClr val="FFFF66"/>
                </a:solidFill>
                <a:latin typeface="Comic Sans MS" pitchFamily="66" charset="0"/>
              </a:rPr>
              <a:t>CO</a:t>
            </a:r>
            <a:r>
              <a:rPr lang="en-US" sz="4000" baseline="-25000" dirty="0" smtClean="0">
                <a:solidFill>
                  <a:srgbClr val="FFFF66"/>
                </a:solidFill>
                <a:latin typeface="Comic Sans MS" pitchFamily="66" charset="0"/>
              </a:rPr>
              <a:t>2</a:t>
            </a:r>
            <a:r>
              <a:rPr lang="en-US" sz="4000" dirty="0" smtClean="0">
                <a:solidFill>
                  <a:srgbClr val="FFFF66"/>
                </a:solidFill>
                <a:latin typeface="Comic Sans MS" pitchFamily="66" charset="0"/>
              </a:rPr>
              <a:t> Emissions?</a:t>
            </a:r>
            <a:endParaRPr lang="en-GB" sz="4000" dirty="0">
              <a:solidFill>
                <a:srgbClr val="FFFF66"/>
              </a:solidFill>
              <a:latin typeface="Comic Sans MS" pitchFamily="66" charset="0"/>
            </a:endParaRPr>
          </a:p>
        </p:txBody>
      </p:sp>
      <p:grpSp>
        <p:nvGrpSpPr>
          <p:cNvPr id="11" name="Group 10"/>
          <p:cNvGrpSpPr/>
          <p:nvPr/>
        </p:nvGrpSpPr>
        <p:grpSpPr>
          <a:xfrm>
            <a:off x="142875" y="114300"/>
            <a:ext cx="5305425" cy="7235825"/>
            <a:chOff x="142875" y="114300"/>
            <a:chExt cx="5305425" cy="7235825"/>
          </a:xfrm>
        </p:grpSpPr>
        <p:sp>
          <p:nvSpPr>
            <p:cNvPr id="9" name="Rectangle 8"/>
            <p:cNvSpPr/>
            <p:nvPr/>
          </p:nvSpPr>
          <p:spPr bwMode="auto">
            <a:xfrm>
              <a:off x="142875" y="114300"/>
              <a:ext cx="5305425" cy="723582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Arial" pitchFamily="34" charset="0"/>
              </a:endParaRPr>
            </a:p>
          </p:txBody>
        </p:sp>
        <p:pic>
          <p:nvPicPr>
            <p:cNvPr id="3041281" name="Picture 1" descr="F:\CO2\Globalview CO2\F1_large.jpg"/>
            <p:cNvPicPr>
              <a:picLocks noChangeAspect="1" noChangeArrowheads="1"/>
            </p:cNvPicPr>
            <p:nvPr/>
          </p:nvPicPr>
          <p:blipFill>
            <a:blip r:embed="rId3" cstate="print"/>
            <a:srcRect/>
            <a:stretch>
              <a:fillRect/>
            </a:stretch>
          </p:blipFill>
          <p:spPr bwMode="auto">
            <a:xfrm>
              <a:off x="266699" y="225196"/>
              <a:ext cx="5095875" cy="6983641"/>
            </a:xfrm>
            <a:prstGeom prst="rect">
              <a:avLst/>
            </a:prstGeom>
            <a:noFill/>
          </p:spPr>
        </p:pic>
        <p:grpSp>
          <p:nvGrpSpPr>
            <p:cNvPr id="13" name="Group 12"/>
            <p:cNvGrpSpPr/>
            <p:nvPr/>
          </p:nvGrpSpPr>
          <p:grpSpPr>
            <a:xfrm>
              <a:off x="190989" y="3762375"/>
              <a:ext cx="5219212" cy="3524250"/>
              <a:chOff x="-57443" y="1578149"/>
              <a:chExt cx="8088923" cy="5485592"/>
            </a:xfrm>
          </p:grpSpPr>
          <p:pic>
            <p:nvPicPr>
              <p:cNvPr id="3" name="Picture 2" descr="SRES and emissions.jpg"/>
              <p:cNvPicPr>
                <a:picLocks noChangeAspect="1"/>
              </p:cNvPicPr>
              <p:nvPr/>
            </p:nvPicPr>
            <p:blipFill>
              <a:blip r:embed="rId4" cstate="print"/>
              <a:stretch>
                <a:fillRect/>
              </a:stretch>
            </p:blipFill>
            <p:spPr>
              <a:xfrm>
                <a:off x="-57443" y="1578149"/>
                <a:ext cx="8088923" cy="5485592"/>
              </a:xfrm>
              <a:prstGeom prst="rect">
                <a:avLst/>
              </a:prstGeom>
            </p:spPr>
          </p:pic>
          <p:sp>
            <p:nvSpPr>
              <p:cNvPr id="7" name="Oval 6"/>
              <p:cNvSpPr/>
              <p:nvPr/>
            </p:nvSpPr>
            <p:spPr bwMode="auto">
              <a:xfrm>
                <a:off x="6276299" y="3437494"/>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ndParaRPr>
              </a:p>
            </p:txBody>
          </p:sp>
          <p:sp>
            <p:nvSpPr>
              <p:cNvPr id="10" name="Oval 9"/>
              <p:cNvSpPr/>
              <p:nvPr/>
            </p:nvSpPr>
            <p:spPr bwMode="auto">
              <a:xfrm>
                <a:off x="6602989" y="3201851"/>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ndParaRPr>
              </a:p>
            </p:txBody>
          </p:sp>
          <p:sp>
            <p:nvSpPr>
              <p:cNvPr id="12" name="Oval 11"/>
              <p:cNvSpPr/>
              <p:nvPr/>
            </p:nvSpPr>
            <p:spPr bwMode="auto">
              <a:xfrm>
                <a:off x="6928731" y="3062299"/>
                <a:ext cx="136867" cy="129540"/>
              </a:xfrm>
              <a:prstGeom prst="ellipse">
                <a:avLst/>
              </a:prstGeom>
              <a:solidFill>
                <a:srgbClr val="00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ndParaRPr>
              </a:p>
            </p:txBody>
          </p:sp>
        </p:grpSp>
      </p:grpSp>
      <p:cxnSp>
        <p:nvCxnSpPr>
          <p:cNvPr id="18" name="Straight Connector 17"/>
          <p:cNvCxnSpPr/>
          <p:nvPr/>
        </p:nvCxnSpPr>
        <p:spPr bwMode="auto">
          <a:xfrm rot="10800000">
            <a:off x="5743575" y="1533525"/>
            <a:ext cx="390525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9" name="TextBox 18"/>
          <p:cNvSpPr txBox="1"/>
          <p:nvPr/>
        </p:nvSpPr>
        <p:spPr>
          <a:xfrm>
            <a:off x="5753100" y="1647825"/>
            <a:ext cx="4302954" cy="2062103"/>
          </a:xfrm>
          <a:prstGeom prst="rect">
            <a:avLst/>
          </a:prstGeom>
          <a:noFill/>
        </p:spPr>
        <p:txBody>
          <a:bodyPr wrap="square" rtlCol="0">
            <a:spAutoFit/>
          </a:bodyPr>
          <a:lstStyle/>
          <a:p>
            <a:pPr>
              <a:buFont typeface="Arial" pitchFamily="34" charset="0"/>
              <a:buChar char="•"/>
            </a:pPr>
            <a:r>
              <a:rPr lang="en-US" sz="1600" dirty="0" smtClean="0">
                <a:solidFill>
                  <a:srgbClr val="FFFFFF"/>
                </a:solidFill>
              </a:rPr>
              <a:t>  Various scenarios</a:t>
            </a:r>
            <a:br>
              <a:rPr lang="en-US" sz="1600" dirty="0" smtClean="0">
                <a:solidFill>
                  <a:srgbClr val="FFFFFF"/>
                </a:solidFill>
              </a:rPr>
            </a:br>
            <a:endParaRPr lang="en-US" sz="1600" dirty="0" smtClean="0">
              <a:solidFill>
                <a:srgbClr val="FFFFFF"/>
              </a:solidFill>
            </a:endParaRPr>
          </a:p>
          <a:p>
            <a:pPr>
              <a:buFont typeface="Arial" pitchFamily="34" charset="0"/>
              <a:buChar char="•"/>
            </a:pPr>
            <a:r>
              <a:rPr lang="en-US" sz="1600" dirty="0" smtClean="0">
                <a:solidFill>
                  <a:srgbClr val="FFFFFF"/>
                </a:solidFill>
              </a:rPr>
              <a:t>  Current emissions high, increasing</a:t>
            </a:r>
            <a:br>
              <a:rPr lang="en-US" sz="1600" dirty="0" smtClean="0">
                <a:solidFill>
                  <a:srgbClr val="FFFFFF"/>
                </a:solidFill>
              </a:rPr>
            </a:br>
            <a:endParaRPr lang="en-US" sz="1600" dirty="0" smtClean="0">
              <a:solidFill>
                <a:srgbClr val="FFFFFF"/>
              </a:solidFill>
            </a:endParaRPr>
          </a:p>
          <a:p>
            <a:pPr>
              <a:buFont typeface="Arial" pitchFamily="34" charset="0"/>
              <a:buChar char="•"/>
            </a:pPr>
            <a:r>
              <a:rPr lang="en-US" sz="1600" dirty="0" smtClean="0">
                <a:solidFill>
                  <a:srgbClr val="FFFFFF"/>
                </a:solidFill>
              </a:rPr>
              <a:t>  Climate-agreements / legislation</a:t>
            </a:r>
            <a:br>
              <a:rPr lang="en-US" sz="1600" dirty="0" smtClean="0">
                <a:solidFill>
                  <a:srgbClr val="FFFFFF"/>
                </a:solidFill>
              </a:rPr>
            </a:br>
            <a:endParaRPr lang="en-US" sz="1600" dirty="0" smtClean="0">
              <a:solidFill>
                <a:srgbClr val="FFFFFF"/>
              </a:solidFill>
            </a:endParaRPr>
          </a:p>
          <a:p>
            <a:pPr>
              <a:buFont typeface="Arial" pitchFamily="34" charset="0"/>
              <a:buChar char="•"/>
            </a:pPr>
            <a:r>
              <a:rPr lang="en-US" sz="1600" dirty="0" smtClean="0">
                <a:solidFill>
                  <a:srgbClr val="FFFFFF"/>
                </a:solidFill>
              </a:rPr>
              <a:t>  High emissions = more ocean acidification</a:t>
            </a:r>
          </a:p>
          <a:p>
            <a:pPr>
              <a:buFont typeface="Arial" pitchFamily="34" charset="0"/>
              <a:buChar char="•"/>
            </a:pPr>
            <a:endParaRPr lang="en-GB" sz="1600" dirty="0">
              <a:solidFill>
                <a:srgbClr val="FFFFFF"/>
              </a:solidFill>
            </a:endParaRPr>
          </a:p>
        </p:txBody>
      </p:sp>
      <p:grpSp>
        <p:nvGrpSpPr>
          <p:cNvPr id="36" name="Group 35"/>
          <p:cNvGrpSpPr/>
          <p:nvPr/>
        </p:nvGrpSpPr>
        <p:grpSpPr>
          <a:xfrm>
            <a:off x="958851" y="2273300"/>
            <a:ext cx="4162422" cy="1657353"/>
            <a:chOff x="958851" y="2273300"/>
            <a:chExt cx="4162422" cy="1657353"/>
          </a:xfrm>
        </p:grpSpPr>
        <p:sp>
          <p:nvSpPr>
            <p:cNvPr id="14" name="Rectangle 13"/>
            <p:cNvSpPr/>
            <p:nvPr/>
          </p:nvSpPr>
          <p:spPr bwMode="auto">
            <a:xfrm>
              <a:off x="3340100" y="2276475"/>
              <a:ext cx="336550" cy="495300"/>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cxnSp>
          <p:nvCxnSpPr>
            <p:cNvPr id="16" name="Straight Connector 15"/>
            <p:cNvCxnSpPr/>
            <p:nvPr/>
          </p:nvCxnSpPr>
          <p:spPr bwMode="auto">
            <a:xfrm rot="10800000" flipV="1">
              <a:off x="958851" y="2273300"/>
              <a:ext cx="2378075" cy="1657350"/>
            </a:xfrm>
            <a:prstGeom prst="line">
              <a:avLst/>
            </a:prstGeom>
            <a:solidFill>
              <a:schemeClr val="accent1"/>
            </a:solidFill>
            <a:ln w="3175" cap="flat" cmpd="sng" algn="ctr">
              <a:solidFill>
                <a:srgbClr val="000000"/>
              </a:solidFill>
              <a:prstDash val="sysDash"/>
              <a:round/>
              <a:headEnd type="none" w="med" len="med"/>
              <a:tailEnd type="none" w="med" len="med"/>
            </a:ln>
            <a:effectLst/>
          </p:spPr>
        </p:cxnSp>
        <p:cxnSp>
          <p:nvCxnSpPr>
            <p:cNvPr id="20" name="Straight Connector 19"/>
            <p:cNvCxnSpPr/>
            <p:nvPr/>
          </p:nvCxnSpPr>
          <p:spPr bwMode="auto">
            <a:xfrm rot="16200000" flipH="1">
              <a:off x="3579812" y="2376487"/>
              <a:ext cx="1635124" cy="1447799"/>
            </a:xfrm>
            <a:prstGeom prst="line">
              <a:avLst/>
            </a:prstGeom>
            <a:solidFill>
              <a:schemeClr val="accent1"/>
            </a:solidFill>
            <a:ln w="3175"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rot="5400000">
              <a:off x="2422525" y="3006725"/>
              <a:ext cx="1168400" cy="679450"/>
            </a:xfrm>
            <a:prstGeom prst="line">
              <a:avLst/>
            </a:prstGeom>
            <a:solidFill>
              <a:schemeClr val="accent1"/>
            </a:solidFill>
            <a:ln w="3175" cap="flat" cmpd="sng" algn="ctr">
              <a:solidFill>
                <a:srgbClr val="000000"/>
              </a:solidFill>
              <a:prstDash val="sysDash"/>
              <a:round/>
              <a:headEnd type="none" w="med" len="med"/>
              <a:tailEnd type="none" w="med" len="med"/>
            </a:ln>
            <a:effectLst/>
          </p:spPr>
        </p:cxnSp>
        <p:cxnSp>
          <p:nvCxnSpPr>
            <p:cNvPr id="27" name="Straight Connector 26"/>
            <p:cNvCxnSpPr/>
            <p:nvPr/>
          </p:nvCxnSpPr>
          <p:spPr bwMode="auto">
            <a:xfrm rot="16200000" flipH="1">
              <a:off x="3298824" y="3140074"/>
              <a:ext cx="1168404" cy="412753"/>
            </a:xfrm>
            <a:prstGeom prst="line">
              <a:avLst/>
            </a:prstGeom>
            <a:solidFill>
              <a:schemeClr val="accent1"/>
            </a:solidFill>
            <a:ln w="3175" cap="flat" cmpd="sng" algn="ctr">
              <a:solidFill>
                <a:srgbClr val="000000"/>
              </a:solidFill>
              <a:prstDash val="solid"/>
              <a:round/>
              <a:headEnd type="none" w="med" len="med"/>
              <a:tailEnd type="none" w="med" len="med"/>
            </a:ln>
            <a:effectLst/>
          </p:spPr>
        </p:cxnSp>
      </p:grpSp>
      <p:sp>
        <p:nvSpPr>
          <p:cNvPr id="4" name="Rectangle 3"/>
          <p:cNvSpPr/>
          <p:nvPr/>
        </p:nvSpPr>
        <p:spPr bwMode="auto">
          <a:xfrm>
            <a:off x="0" y="3720447"/>
            <a:ext cx="5692952" cy="3671891"/>
          </a:xfrm>
          <a:prstGeom prst="rect">
            <a:avLst/>
          </a:prstGeom>
          <a:gradFill flip="none" rotWithShape="1">
            <a:gsLst>
              <a:gs pos="0">
                <a:srgbClr val="000066"/>
              </a:gs>
              <a:gs pos="100000">
                <a:srgbClr val="0000CC"/>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138000"/>
                    </a14:imgEffect>
                    <a14:imgEffect>
                      <a14:brightnessContrast bright="20000" contrast="14000"/>
                    </a14:imgEffect>
                  </a14:imgLayer>
                </a14:imgProps>
              </a:ext>
            </a:extLst>
          </a:blip>
          <a:stretch>
            <a:fillRect/>
          </a:stretch>
        </p:blipFill>
        <p:spPr>
          <a:xfrm>
            <a:off x="5592776" y="4153746"/>
            <a:ext cx="4403725" cy="2932881"/>
          </a:xfrm>
          <a:prstGeom prst="rect">
            <a:avLst/>
          </a:prstGeom>
        </p:spPr>
      </p:pic>
    </p:spTree>
    <p:extLst>
      <p:ext uri="{BB962C8B-B14F-4D97-AF65-F5344CB8AC3E}">
        <p14:creationId xmlns:p14="http://schemas.microsoft.com/office/powerpoint/2010/main" val="1524432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22" presetClass="exit" presetSubtype="1" fill="hold" grpId="0" nodeType="afterEffect">
                                  <p:stCondLst>
                                    <p:cond delay="0"/>
                                  </p:stCondLst>
                                  <p:childTnLst>
                                    <p:animEffect transition="out" filter="wipe(up)">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455"/>
          <p:cNvSpPr txBox="1">
            <a:spLocks noChangeArrowheads="1"/>
          </p:cNvSpPr>
          <p:nvPr/>
        </p:nvSpPr>
        <p:spPr bwMode="auto">
          <a:xfrm>
            <a:off x="106677" y="125170"/>
            <a:ext cx="4248984" cy="11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3300" b="1" dirty="0" smtClean="0">
                <a:solidFill>
                  <a:srgbClr val="FFFFFF"/>
                </a:solidFill>
                <a:latin typeface="맑은 고딕" charset="0"/>
                <a:cs typeface="맑은 고딕" charset="0"/>
              </a:rPr>
              <a:t>Fossil fuel CO</a:t>
            </a:r>
            <a:r>
              <a:rPr lang="en-US" altLang="ko-KR" sz="3300" b="1" baseline="-25000" dirty="0" smtClean="0">
                <a:solidFill>
                  <a:srgbClr val="FFFFFF"/>
                </a:solidFill>
                <a:latin typeface="맑은 고딕" charset="0"/>
                <a:cs typeface="맑은 고딕" charset="0"/>
              </a:rPr>
              <a:t>2</a:t>
            </a:r>
          </a:p>
          <a:p>
            <a:pPr eaLnBrk="1" latinLnBrk="1" hangingPunct="1"/>
            <a:r>
              <a:rPr lang="en-US" altLang="ko-KR" sz="3300" b="1" dirty="0">
                <a:solidFill>
                  <a:srgbClr val="FFFFFF"/>
                </a:solidFill>
                <a:latin typeface="맑은 고딕" charset="0"/>
                <a:cs typeface="맑은 고딕" charset="0"/>
              </a:rPr>
              <a:t>i</a:t>
            </a:r>
            <a:r>
              <a:rPr lang="en-US" altLang="ko-KR" sz="3300" b="1" dirty="0" smtClean="0">
                <a:solidFill>
                  <a:srgbClr val="FFFFFF"/>
                </a:solidFill>
                <a:latin typeface="맑은 고딕" charset="0"/>
                <a:cs typeface="맑은 고딕" charset="0"/>
              </a:rPr>
              <a:t>n the oceans (1994)</a:t>
            </a:r>
            <a:r>
              <a:rPr lang="en-US" altLang="ko-KR" sz="3300" b="1" baseline="-25000" dirty="0" smtClean="0">
                <a:solidFill>
                  <a:srgbClr val="FFFFFF"/>
                </a:solidFill>
                <a:latin typeface="맑은 고딕" charset="0"/>
                <a:cs typeface="맑은 고딕" charset="0"/>
              </a:rPr>
              <a:t> </a:t>
            </a:r>
            <a:endParaRPr lang="ko-KR" altLang="en-US" sz="3300" baseline="-25000" dirty="0">
              <a:solidFill>
                <a:srgbClr val="000000"/>
              </a:solidFill>
            </a:endParaRPr>
          </a:p>
        </p:txBody>
      </p:sp>
      <p:sp>
        <p:nvSpPr>
          <p:cNvPr id="34823" name="TextBox 455"/>
          <p:cNvSpPr txBox="1">
            <a:spLocks noChangeArrowheads="1"/>
          </p:cNvSpPr>
          <p:nvPr/>
        </p:nvSpPr>
        <p:spPr bwMode="auto">
          <a:xfrm>
            <a:off x="3318704" y="1556663"/>
            <a:ext cx="1393909" cy="498962"/>
          </a:xfrm>
          <a:prstGeom prst="rect">
            <a:avLst/>
          </a:prstGeom>
          <a:noFill/>
          <a:ln w="9525">
            <a:noFill/>
            <a:miter lim="800000"/>
            <a:headEnd/>
            <a:tailEnd/>
          </a:ln>
        </p:spPr>
        <p:txBody>
          <a:bodyPr wrap="none" lIns="100840" tIns="50420" rIns="100840" bIns="50420">
            <a:spAutoFit/>
          </a:bodyPr>
          <a:lstStyle/>
          <a:p>
            <a:pPr latinLnBrk="1">
              <a:defRPr/>
            </a:pPr>
            <a:r>
              <a:rPr lang="en-US" altLang="ko-KR" sz="2600" b="1"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rPr>
              <a:t>Atlantic</a:t>
            </a:r>
            <a:endParaRPr lang="ko-KR" altLang="ko-KR"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endParaRPr>
          </a:p>
        </p:txBody>
      </p:sp>
      <p:sp>
        <p:nvSpPr>
          <p:cNvPr id="34824" name="TextBox 455"/>
          <p:cNvSpPr txBox="1">
            <a:spLocks noChangeArrowheads="1"/>
          </p:cNvSpPr>
          <p:nvPr/>
        </p:nvSpPr>
        <p:spPr bwMode="auto">
          <a:xfrm>
            <a:off x="3512953" y="3639714"/>
            <a:ext cx="1200112" cy="497248"/>
          </a:xfrm>
          <a:prstGeom prst="rect">
            <a:avLst/>
          </a:prstGeom>
          <a:noFill/>
          <a:ln w="9525">
            <a:noFill/>
            <a:miter lim="800000"/>
            <a:headEnd/>
            <a:tailEnd/>
          </a:ln>
        </p:spPr>
        <p:txBody>
          <a:bodyPr wrap="none" lIns="100840" tIns="50420" rIns="100840" bIns="50420">
            <a:spAutoFit/>
          </a:bodyPr>
          <a:lstStyle/>
          <a:p>
            <a:pPr latinLnBrk="1">
              <a:defRPr/>
            </a:pPr>
            <a:r>
              <a:rPr lang="en-US" altLang="ko-KR" sz="2600" b="1"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rPr>
              <a:t>Pacific</a:t>
            </a:r>
            <a:endParaRPr lang="ko-KR" altLang="ko-KR"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endParaRPr>
          </a:p>
        </p:txBody>
      </p:sp>
      <p:sp>
        <p:nvSpPr>
          <p:cNvPr id="34825" name="TextBox 455"/>
          <p:cNvSpPr txBox="1">
            <a:spLocks noChangeArrowheads="1"/>
          </p:cNvSpPr>
          <p:nvPr/>
        </p:nvSpPr>
        <p:spPr bwMode="auto">
          <a:xfrm>
            <a:off x="3527894" y="5925828"/>
            <a:ext cx="1185889" cy="497248"/>
          </a:xfrm>
          <a:prstGeom prst="rect">
            <a:avLst/>
          </a:prstGeom>
          <a:noFill/>
          <a:ln w="9525">
            <a:noFill/>
            <a:miter lim="800000"/>
            <a:headEnd/>
            <a:tailEnd/>
          </a:ln>
        </p:spPr>
        <p:txBody>
          <a:bodyPr wrap="none" lIns="100840" tIns="50420" rIns="100840" bIns="50420">
            <a:spAutoFit/>
          </a:bodyPr>
          <a:lstStyle/>
          <a:p>
            <a:pPr latinLnBrk="1">
              <a:defRPr/>
            </a:pPr>
            <a:r>
              <a:rPr lang="en-US" altLang="ko-KR" sz="2600" b="1"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rPr>
              <a:t>Indian</a:t>
            </a:r>
            <a:endParaRPr lang="ko-KR" altLang="ko-KR" dirty="0">
              <a:solidFill>
                <a:srgbClr val="FFFFCC"/>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endParaRPr>
          </a:p>
        </p:txBody>
      </p:sp>
      <p:sp>
        <p:nvSpPr>
          <p:cNvPr id="20" name="Text Box 20"/>
          <p:cNvSpPr txBox="1">
            <a:spLocks noChangeArrowheads="1"/>
          </p:cNvSpPr>
          <p:nvPr/>
        </p:nvSpPr>
        <p:spPr bwMode="auto">
          <a:xfrm>
            <a:off x="7615326" y="7090007"/>
            <a:ext cx="2625637" cy="317268"/>
          </a:xfrm>
          <a:prstGeom prst="rect">
            <a:avLst/>
          </a:prstGeom>
          <a:noFill/>
          <a:ln w="9525">
            <a:noFill/>
            <a:miter lim="800000"/>
            <a:headEnd/>
            <a:tailEnd/>
          </a:ln>
        </p:spPr>
        <p:txBody>
          <a:bodyPr wrap="none" lIns="100840" tIns="50420" rIns="100840" bIns="50420">
            <a:spAutoFit/>
          </a:bodyPr>
          <a:lstStyle/>
          <a:p>
            <a:pPr latinLnBrk="1">
              <a:defRPr/>
            </a:pPr>
            <a:r>
              <a:rPr lang="en-US" altLang="ko-KR" dirty="0">
                <a:solidFill>
                  <a:srgbClr val="00B050"/>
                </a:solidFill>
                <a:effectLst>
                  <a:outerShdw blurRad="38100" dist="38100" dir="2700000" algn="tl">
                    <a:srgbClr val="000000">
                      <a:alpha val="43137"/>
                    </a:srgbClr>
                  </a:outerShdw>
                </a:effectLst>
                <a:latin typeface="Comic Sans MS" pitchFamily="66" charset="0"/>
                <a:ea typeface="굴림" charset="-127"/>
                <a:cs typeface="Times New Roman" pitchFamily="18" charset="0"/>
              </a:rPr>
              <a:t>[Sabine et al. </a:t>
            </a:r>
            <a:r>
              <a:rPr lang="en-US" altLang="ko-KR" i="1" dirty="0">
                <a:solidFill>
                  <a:srgbClr val="00B050"/>
                </a:solidFill>
                <a:effectLst>
                  <a:outerShdw blurRad="38100" dist="38100" dir="2700000" algn="tl">
                    <a:srgbClr val="000000">
                      <a:alpha val="43137"/>
                    </a:srgbClr>
                  </a:outerShdw>
                </a:effectLst>
                <a:latin typeface="Comic Sans MS" pitchFamily="66" charset="0"/>
                <a:ea typeface="굴림" charset="-127"/>
                <a:cs typeface="Times New Roman" pitchFamily="18" charset="0"/>
              </a:rPr>
              <a:t>Science</a:t>
            </a:r>
            <a:r>
              <a:rPr lang="en-US" altLang="ko-KR" dirty="0">
                <a:solidFill>
                  <a:srgbClr val="00B050"/>
                </a:solidFill>
                <a:effectLst>
                  <a:outerShdw blurRad="38100" dist="38100" dir="2700000" algn="tl">
                    <a:srgbClr val="000000">
                      <a:alpha val="43137"/>
                    </a:srgbClr>
                  </a:outerShdw>
                </a:effectLst>
                <a:latin typeface="Comic Sans MS" pitchFamily="66" charset="0"/>
                <a:ea typeface="굴림" charset="-127"/>
                <a:cs typeface="Times New Roman" pitchFamily="18" charset="0"/>
              </a:rPr>
              <a:t>, 2004]</a:t>
            </a:r>
            <a:endParaRPr lang="ko-KR" altLang="ko-KR" dirty="0">
              <a:solidFill>
                <a:srgbClr val="00B050"/>
              </a:solidFill>
              <a:effectLst>
                <a:outerShdw blurRad="38100" dist="38100" dir="2700000" algn="tl">
                  <a:srgbClr val="000000">
                    <a:alpha val="43137"/>
                  </a:srgbClr>
                </a:outerShdw>
              </a:effectLst>
              <a:latin typeface="Comic Sans MS" pitchFamily="66" charset="0"/>
              <a:ea typeface="굴림" charset="-127"/>
              <a:cs typeface="Times New Roman" pitchFamily="18" charset="0"/>
            </a:endParaRPr>
          </a:p>
        </p:txBody>
      </p:sp>
      <p:grpSp>
        <p:nvGrpSpPr>
          <p:cNvPr id="2" name="Group 1"/>
          <p:cNvGrpSpPr/>
          <p:nvPr/>
        </p:nvGrpSpPr>
        <p:grpSpPr>
          <a:xfrm>
            <a:off x="236401" y="1840132"/>
            <a:ext cx="1351238" cy="3367249"/>
            <a:chOff x="1088102" y="1735541"/>
            <a:chExt cx="1351238" cy="3367249"/>
          </a:xfrm>
        </p:grpSpPr>
        <p:sp>
          <p:nvSpPr>
            <p:cNvPr id="22" name="직사각형 21"/>
            <p:cNvSpPr/>
            <p:nvPr/>
          </p:nvSpPr>
          <p:spPr>
            <a:xfrm>
              <a:off x="1088102" y="1759228"/>
              <a:ext cx="1351238" cy="334356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latinLnBrk="1">
                <a:defRPr/>
              </a:pPr>
              <a:endParaRPr lang="ko-KR" altLang="en-US"/>
            </a:p>
          </p:txBody>
        </p:sp>
        <p:grpSp>
          <p:nvGrpSpPr>
            <p:cNvPr id="27657" name="그룹 90"/>
            <p:cNvGrpSpPr>
              <a:grpSpLocks/>
            </p:cNvGrpSpPr>
            <p:nvPr/>
          </p:nvGrpSpPr>
          <p:grpSpPr bwMode="auto">
            <a:xfrm>
              <a:off x="2030412" y="2119304"/>
              <a:ext cx="351378" cy="2702464"/>
              <a:chOff x="1813049" y="1961945"/>
              <a:chExt cx="314126" cy="2503062"/>
            </a:xfrm>
          </p:grpSpPr>
          <p:sp>
            <p:nvSpPr>
              <p:cNvPr id="27668" name="Text Box 13"/>
              <p:cNvSpPr txBox="1">
                <a:spLocks noChangeArrowheads="1"/>
              </p:cNvSpPr>
              <p:nvPr/>
            </p:nvSpPr>
            <p:spPr bwMode="auto">
              <a:xfrm>
                <a:off x="1813049" y="1961945"/>
                <a:ext cx="314126"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50</a:t>
                </a:r>
                <a:endParaRPr lang="en-US" sz="1300">
                  <a:solidFill>
                    <a:schemeClr val="bg1"/>
                  </a:solidFill>
                  <a:latin typeface="Times New Roman" charset="0"/>
                </a:endParaRPr>
              </a:p>
            </p:txBody>
          </p:sp>
          <p:sp>
            <p:nvSpPr>
              <p:cNvPr id="27669" name="Text Box 14"/>
              <p:cNvSpPr txBox="1">
                <a:spLocks noChangeArrowheads="1"/>
              </p:cNvSpPr>
              <p:nvPr/>
            </p:nvSpPr>
            <p:spPr bwMode="auto">
              <a:xfrm>
                <a:off x="1813049" y="2420888"/>
                <a:ext cx="314126"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40</a:t>
                </a:r>
                <a:endParaRPr lang="en-US" sz="1300">
                  <a:solidFill>
                    <a:schemeClr val="bg1"/>
                  </a:solidFill>
                  <a:latin typeface="Times New Roman" charset="0"/>
                </a:endParaRPr>
              </a:p>
            </p:txBody>
          </p:sp>
          <p:sp>
            <p:nvSpPr>
              <p:cNvPr id="27670" name="Text Box 15"/>
              <p:cNvSpPr txBox="1">
                <a:spLocks noChangeArrowheads="1"/>
              </p:cNvSpPr>
              <p:nvPr/>
            </p:nvSpPr>
            <p:spPr bwMode="auto">
              <a:xfrm>
                <a:off x="1813049" y="2857680"/>
                <a:ext cx="314126"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30</a:t>
                </a:r>
                <a:endParaRPr lang="en-US" sz="1300">
                  <a:solidFill>
                    <a:schemeClr val="bg1"/>
                  </a:solidFill>
                  <a:latin typeface="Times New Roman" charset="0"/>
                </a:endParaRPr>
              </a:p>
            </p:txBody>
          </p:sp>
          <p:sp>
            <p:nvSpPr>
              <p:cNvPr id="27671" name="Text Box 16"/>
              <p:cNvSpPr txBox="1">
                <a:spLocks noChangeArrowheads="1"/>
              </p:cNvSpPr>
              <p:nvPr/>
            </p:nvSpPr>
            <p:spPr bwMode="auto">
              <a:xfrm>
                <a:off x="1813049" y="3303202"/>
                <a:ext cx="314126"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20</a:t>
                </a:r>
                <a:endParaRPr lang="en-US" sz="1300">
                  <a:solidFill>
                    <a:schemeClr val="bg1"/>
                  </a:solidFill>
                  <a:latin typeface="Times New Roman" charset="0"/>
                </a:endParaRPr>
              </a:p>
            </p:txBody>
          </p:sp>
          <p:sp>
            <p:nvSpPr>
              <p:cNvPr id="27672" name="Text Box 17"/>
              <p:cNvSpPr txBox="1">
                <a:spLocks noChangeArrowheads="1"/>
              </p:cNvSpPr>
              <p:nvPr/>
            </p:nvSpPr>
            <p:spPr bwMode="auto">
              <a:xfrm>
                <a:off x="1813049" y="3754993"/>
                <a:ext cx="314126"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10</a:t>
                </a:r>
                <a:endParaRPr lang="en-US" sz="1300">
                  <a:solidFill>
                    <a:schemeClr val="bg1"/>
                  </a:solidFill>
                  <a:latin typeface="Times New Roman" charset="0"/>
                </a:endParaRPr>
              </a:p>
            </p:txBody>
          </p:sp>
          <p:sp>
            <p:nvSpPr>
              <p:cNvPr id="27673" name="Text Box 18"/>
              <p:cNvSpPr txBox="1">
                <a:spLocks noChangeArrowheads="1"/>
              </p:cNvSpPr>
              <p:nvPr/>
            </p:nvSpPr>
            <p:spPr bwMode="auto">
              <a:xfrm>
                <a:off x="1813049" y="4194193"/>
                <a:ext cx="239607" cy="2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eaLnBrk="1" latinLnBrk="1" hangingPunct="1"/>
                <a:r>
                  <a:rPr lang="en-US" altLang="ko-KR" sz="1300">
                    <a:solidFill>
                      <a:schemeClr val="bg1"/>
                    </a:solidFill>
                    <a:latin typeface="Times New Roman" charset="0"/>
                  </a:rPr>
                  <a:t>0</a:t>
                </a:r>
                <a:endParaRPr lang="en-US" sz="1300">
                  <a:solidFill>
                    <a:schemeClr val="bg1"/>
                  </a:solidFill>
                  <a:latin typeface="Times New Roman" charset="0"/>
                </a:endParaRPr>
              </a:p>
            </p:txBody>
          </p:sp>
        </p:grpSp>
        <p:sp>
          <p:nvSpPr>
            <p:cNvPr id="27658" name="TextBox 7"/>
            <p:cNvSpPr txBox="1">
              <a:spLocks noChangeArrowheads="1"/>
            </p:cNvSpPr>
            <p:nvPr/>
          </p:nvSpPr>
          <p:spPr bwMode="auto">
            <a:xfrm rot="-5400000">
              <a:off x="-239044" y="3086809"/>
              <a:ext cx="3358359" cy="65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40" tIns="50420" rIns="100840" bIns="50420">
              <a:spAutoFit/>
            </a:bodyPr>
            <a:lstStyle>
              <a:lvl1pPr eaLnBrk="0" hangingPunct="0">
                <a:defRPr kumimoji="1">
                  <a:solidFill>
                    <a:schemeClr val="tx1"/>
                  </a:solidFill>
                  <a:latin typeface="굴림" charset="0"/>
                  <a:ea typeface="굴림" charset="0"/>
                  <a:cs typeface="굴림" charset="0"/>
                </a:defRPr>
              </a:lvl1pPr>
              <a:lvl2pPr marL="742950" indent="-285750" eaLnBrk="0" hangingPunct="0">
                <a:defRPr kumimoji="1">
                  <a:solidFill>
                    <a:schemeClr val="tx1"/>
                  </a:solidFill>
                  <a:latin typeface="굴림" charset="0"/>
                  <a:ea typeface="굴림" charset="0"/>
                  <a:cs typeface="굴림" charset="0"/>
                </a:defRPr>
              </a:lvl2pPr>
              <a:lvl3pPr marL="1143000" indent="-228600" eaLnBrk="0" hangingPunct="0">
                <a:defRPr kumimoji="1">
                  <a:solidFill>
                    <a:schemeClr val="tx1"/>
                  </a:solidFill>
                  <a:latin typeface="굴림" charset="0"/>
                  <a:ea typeface="굴림" charset="0"/>
                  <a:cs typeface="굴림" charset="0"/>
                </a:defRPr>
              </a:lvl3pPr>
              <a:lvl4pPr marL="1600200" indent="-228600" eaLnBrk="0" hangingPunct="0">
                <a:defRPr kumimoji="1">
                  <a:solidFill>
                    <a:schemeClr val="tx1"/>
                  </a:solidFill>
                  <a:latin typeface="굴림" charset="0"/>
                  <a:ea typeface="굴림" charset="0"/>
                  <a:cs typeface="굴림" charset="0"/>
                </a:defRPr>
              </a:lvl4pPr>
              <a:lvl5pPr marL="2057400" indent="-228600" eaLnBrk="0" hangingPunct="0">
                <a:defRPr kumimoji="1">
                  <a:solidFill>
                    <a:schemeClr val="tx1"/>
                  </a:solidFill>
                  <a:latin typeface="굴림" charset="0"/>
                  <a:ea typeface="굴림" charset="0"/>
                  <a:cs typeface="굴림" charset="0"/>
                </a:defRPr>
              </a:lvl5pPr>
              <a:lvl6pPr marL="2514600" indent="-228600" eaLnBrk="0" fontAlgn="base" hangingPunct="0">
                <a:spcBef>
                  <a:spcPct val="0"/>
                </a:spcBef>
                <a:spcAft>
                  <a:spcPct val="0"/>
                </a:spcAft>
                <a:defRPr kumimoji="1">
                  <a:solidFill>
                    <a:schemeClr val="tx1"/>
                  </a:solidFill>
                  <a:latin typeface="굴림" charset="0"/>
                  <a:ea typeface="굴림" charset="0"/>
                  <a:cs typeface="굴림" charset="0"/>
                </a:defRPr>
              </a:lvl6pPr>
              <a:lvl7pPr marL="2971800" indent="-228600" eaLnBrk="0" fontAlgn="base" hangingPunct="0">
                <a:spcBef>
                  <a:spcPct val="0"/>
                </a:spcBef>
                <a:spcAft>
                  <a:spcPct val="0"/>
                </a:spcAft>
                <a:defRPr kumimoji="1">
                  <a:solidFill>
                    <a:schemeClr val="tx1"/>
                  </a:solidFill>
                  <a:latin typeface="굴림" charset="0"/>
                  <a:ea typeface="굴림" charset="0"/>
                  <a:cs typeface="굴림" charset="0"/>
                </a:defRPr>
              </a:lvl7pPr>
              <a:lvl8pPr marL="3429000" indent="-228600" eaLnBrk="0" fontAlgn="base" hangingPunct="0">
                <a:spcBef>
                  <a:spcPct val="0"/>
                </a:spcBef>
                <a:spcAft>
                  <a:spcPct val="0"/>
                </a:spcAft>
                <a:defRPr kumimoji="1">
                  <a:solidFill>
                    <a:schemeClr val="tx1"/>
                  </a:solidFill>
                  <a:latin typeface="굴림" charset="0"/>
                  <a:ea typeface="굴림" charset="0"/>
                  <a:cs typeface="굴림" charset="0"/>
                </a:defRPr>
              </a:lvl8pPr>
              <a:lvl9pPr marL="3886200" indent="-228600" eaLnBrk="0" fontAlgn="base" hangingPunct="0">
                <a:spcBef>
                  <a:spcPct val="0"/>
                </a:spcBef>
                <a:spcAft>
                  <a:spcPct val="0"/>
                </a:spcAft>
                <a:defRPr kumimoji="1">
                  <a:solidFill>
                    <a:schemeClr val="tx1"/>
                  </a:solidFill>
                  <a:latin typeface="굴림" charset="0"/>
                  <a:ea typeface="굴림" charset="0"/>
                  <a:cs typeface="굴림" charset="0"/>
                </a:defRPr>
              </a:lvl9pPr>
            </a:lstStyle>
            <a:p>
              <a:pPr algn="ctr" eaLnBrk="1" latinLnBrk="1" hangingPunct="1"/>
              <a:r>
                <a:rPr kumimoji="0" lang="en-US" altLang="ko-KR" sz="1800">
                  <a:solidFill>
                    <a:schemeClr val="bg1"/>
                  </a:solidFill>
                  <a:latin typeface="Times New Roman" charset="0"/>
                  <a:ea typeface="맑은 고딕" charset="0"/>
                  <a:cs typeface="Times New Roman" charset="0"/>
                </a:rPr>
                <a:t>Anthropogenic CO</a:t>
              </a:r>
              <a:r>
                <a:rPr kumimoji="0" lang="en-US" altLang="ko-KR" sz="1800" baseline="-25000">
                  <a:solidFill>
                    <a:schemeClr val="bg1"/>
                  </a:solidFill>
                  <a:latin typeface="Times New Roman" charset="0"/>
                  <a:ea typeface="맑은 고딕" charset="0"/>
                  <a:cs typeface="Times New Roman" charset="0"/>
                </a:rPr>
                <a:t>2</a:t>
              </a:r>
              <a:r>
                <a:rPr kumimoji="0" lang="en-US" altLang="ko-KR" sz="1800">
                  <a:solidFill>
                    <a:schemeClr val="bg1"/>
                  </a:solidFill>
                  <a:latin typeface="Times New Roman" charset="0"/>
                  <a:ea typeface="맑은 고딕" charset="0"/>
                  <a:cs typeface="Times New Roman" charset="0"/>
                </a:rPr>
                <a:t> concentration</a:t>
              </a:r>
            </a:p>
            <a:p>
              <a:pPr algn="ctr" eaLnBrk="1" latinLnBrk="1" hangingPunct="1"/>
              <a:r>
                <a:rPr kumimoji="0" lang="en-US" altLang="ko-KR" sz="1800">
                  <a:solidFill>
                    <a:schemeClr val="bg1"/>
                  </a:solidFill>
                  <a:latin typeface="Times New Roman" charset="0"/>
                  <a:ea typeface="맑은 고딕" charset="0"/>
                  <a:cs typeface="Times New Roman" charset="0"/>
                </a:rPr>
                <a:t>(</a:t>
              </a:r>
              <a:r>
                <a:rPr kumimoji="0" lang="el-GR" altLang="ko-KR" sz="1800">
                  <a:solidFill>
                    <a:schemeClr val="bg1"/>
                  </a:solidFill>
                  <a:latin typeface="맑은 고딕" charset="0"/>
                  <a:ea typeface="맑은 고딕" charset="0"/>
                  <a:cs typeface="Times New Roman" charset="0"/>
                </a:rPr>
                <a:t>μ</a:t>
              </a:r>
              <a:r>
                <a:rPr kumimoji="0" lang="en-US" altLang="ko-KR" sz="1800">
                  <a:solidFill>
                    <a:schemeClr val="bg1"/>
                  </a:solidFill>
                  <a:latin typeface="Times New Roman" charset="0"/>
                  <a:ea typeface="맑은 고딕" charset="0"/>
                  <a:cs typeface="Times New Roman" charset="0"/>
                </a:rPr>
                <a:t>mol kg</a:t>
              </a:r>
              <a:r>
                <a:rPr kumimoji="0" lang="en-US" altLang="ko-KR" sz="1800" baseline="30000">
                  <a:solidFill>
                    <a:schemeClr val="bg1"/>
                  </a:solidFill>
                  <a:latin typeface="Times New Roman" charset="0"/>
                  <a:ea typeface="맑은 고딕" charset="0"/>
                  <a:cs typeface="Times New Roman" charset="0"/>
                </a:rPr>
                <a:t>-1</a:t>
              </a:r>
              <a:r>
                <a:rPr kumimoji="0" lang="en-US" altLang="ko-KR" sz="1800">
                  <a:solidFill>
                    <a:schemeClr val="bg1"/>
                  </a:solidFill>
                  <a:latin typeface="Times New Roman" charset="0"/>
                  <a:ea typeface="맑은 고딕" charset="0"/>
                  <a:cs typeface="Times New Roman" charset="0"/>
                </a:rPr>
                <a:t>)</a:t>
              </a:r>
              <a:endParaRPr kumimoji="0" lang="ko-KR" altLang="en-US" sz="1800">
                <a:solidFill>
                  <a:schemeClr val="bg1"/>
                </a:solidFill>
                <a:latin typeface="Times New Roman" charset="0"/>
                <a:ea typeface="맑은 고딕" charset="0"/>
                <a:cs typeface="Times New Roman" charset="0"/>
              </a:endParaRPr>
            </a:p>
          </p:txBody>
        </p:sp>
        <p:pic>
          <p:nvPicPr>
            <p:cNvPr id="27659" name="Picture 2" descr="http://www.pmel.noaa.gov/co2/gif/3basin_aco2.jpg"/>
            <p:cNvPicPr>
              <a:picLocks noChangeAspect="1" noChangeArrowheads="1"/>
            </p:cNvPicPr>
            <p:nvPr/>
          </p:nvPicPr>
          <p:blipFill>
            <a:blip r:embed="rId2">
              <a:extLst>
                <a:ext uri="{28A0092B-C50C-407E-A947-70E740481C1C}">
                  <a14:useLocalDpi xmlns:a14="http://schemas.microsoft.com/office/drawing/2010/main" val="0"/>
                </a:ext>
              </a:extLst>
            </a:blip>
            <a:srcRect l="72345" t="65541" r="24626" b="1324"/>
            <a:stretch>
              <a:fillRect/>
            </a:stretch>
          </p:blipFill>
          <p:spPr bwMode="auto">
            <a:xfrm>
              <a:off x="1813505" y="1915262"/>
              <a:ext cx="216909" cy="303321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95" name="모서리가 둥근 직사각형 94"/>
          <p:cNvSpPr/>
          <p:nvPr/>
        </p:nvSpPr>
        <p:spPr>
          <a:xfrm>
            <a:off x="4716889" y="534970"/>
            <a:ext cx="5403174" cy="2175888"/>
          </a:xfrm>
          <a:prstGeom prst="roundRect">
            <a:avLst>
              <a:gd name="adj" fmla="val 5704"/>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latinLnBrk="1">
              <a:defRPr/>
            </a:pPr>
            <a:endParaRPr lang="ko-KR" altLang="en-US"/>
          </a:p>
        </p:txBody>
      </p:sp>
      <p:sp>
        <p:nvSpPr>
          <p:cNvPr id="96" name="모서리가 둥근 직사각형 95"/>
          <p:cNvSpPr/>
          <p:nvPr/>
        </p:nvSpPr>
        <p:spPr>
          <a:xfrm>
            <a:off x="4716889" y="4948472"/>
            <a:ext cx="3952371" cy="2371357"/>
          </a:xfrm>
          <a:prstGeom prst="roundRect">
            <a:avLst>
              <a:gd name="adj" fmla="val 5704"/>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latinLnBrk="1">
              <a:defRPr/>
            </a:pPr>
            <a:endParaRPr lang="ko-KR" altLang="en-US"/>
          </a:p>
        </p:txBody>
      </p:sp>
      <p:sp>
        <p:nvSpPr>
          <p:cNvPr id="97" name="모서리가 둥근 직사각형 96"/>
          <p:cNvSpPr/>
          <p:nvPr/>
        </p:nvSpPr>
        <p:spPr>
          <a:xfrm>
            <a:off x="4716889" y="2741722"/>
            <a:ext cx="5081367" cy="2175886"/>
          </a:xfrm>
          <a:prstGeom prst="roundRect">
            <a:avLst>
              <a:gd name="adj" fmla="val 5704"/>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latinLnBrk="1">
              <a:defRPr/>
            </a:pPr>
            <a:endParaRPr lang="ko-KR" altLang="en-US"/>
          </a:p>
        </p:txBody>
      </p:sp>
      <p:grpSp>
        <p:nvGrpSpPr>
          <p:cNvPr id="27663" name="그룹 93"/>
          <p:cNvGrpSpPr>
            <a:grpSpLocks/>
          </p:cNvGrpSpPr>
          <p:nvPr/>
        </p:nvGrpSpPr>
        <p:grpSpPr bwMode="auto">
          <a:xfrm>
            <a:off x="4915961" y="601842"/>
            <a:ext cx="5083202" cy="6510337"/>
            <a:chOff x="4355395" y="512532"/>
            <a:chExt cx="4572581" cy="6165793"/>
          </a:xfrm>
        </p:grpSpPr>
        <p:pic>
          <p:nvPicPr>
            <p:cNvPr id="27665" name="Picture 2" descr="http://www.pmel.noaa.gov/co2/gif/3basin_aco2.jpg"/>
            <p:cNvPicPr>
              <a:picLocks noChangeAspect="1" noChangeArrowheads="1"/>
            </p:cNvPicPr>
            <p:nvPr/>
          </p:nvPicPr>
          <p:blipFill>
            <a:blip r:embed="rId2">
              <a:extLst>
                <a:ext uri="{28A0092B-C50C-407E-A947-70E740481C1C}">
                  <a14:useLocalDpi xmlns:a14="http://schemas.microsoft.com/office/drawing/2010/main" val="0"/>
                </a:ext>
              </a:extLst>
            </a:blip>
            <a:srcRect t="32121" r="7063" b="34885"/>
            <a:stretch>
              <a:fillRect/>
            </a:stretch>
          </p:blipFill>
          <p:spPr bwMode="auto">
            <a:xfrm>
              <a:off x="4355395" y="2504047"/>
              <a:ext cx="4249053" cy="200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2" descr="http://www.pmel.noaa.gov/co2/gif/3basin_aco2.jpg"/>
            <p:cNvPicPr>
              <a:picLocks noChangeAspect="1" noChangeArrowheads="1"/>
            </p:cNvPicPr>
            <p:nvPr/>
          </p:nvPicPr>
          <p:blipFill>
            <a:blip r:embed="rId2">
              <a:extLst>
                <a:ext uri="{28A0092B-C50C-407E-A947-70E740481C1C}">
                  <a14:useLocalDpi xmlns:a14="http://schemas.microsoft.com/office/drawing/2010/main" val="0"/>
                </a:ext>
              </a:extLst>
            </a:blip>
            <a:srcRect t="64896" r="29208"/>
            <a:stretch>
              <a:fillRect/>
            </a:stretch>
          </p:blipFill>
          <p:spPr bwMode="auto">
            <a:xfrm>
              <a:off x="4355976" y="4545046"/>
              <a:ext cx="3236624" cy="21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 descr="http://www.pmel.noaa.gov/co2/gif/3basin_aco2.jpg"/>
            <p:cNvPicPr>
              <a:picLocks noChangeAspect="1" noChangeArrowheads="1"/>
            </p:cNvPicPr>
            <p:nvPr/>
          </p:nvPicPr>
          <p:blipFill>
            <a:blip r:embed="rId2">
              <a:extLst>
                <a:ext uri="{28A0092B-C50C-407E-A947-70E740481C1C}">
                  <a14:useLocalDpi xmlns:a14="http://schemas.microsoft.com/office/drawing/2010/main" val="0"/>
                </a:ext>
              </a:extLst>
            </a:blip>
            <a:srcRect b="67879"/>
            <a:stretch>
              <a:fillRect/>
            </a:stretch>
          </p:blipFill>
          <p:spPr bwMode="auto">
            <a:xfrm>
              <a:off x="4355976" y="512532"/>
              <a:ext cx="4572000" cy="19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줄무늬가 있는 오른쪽 화살표 24"/>
          <p:cNvSpPr/>
          <p:nvPr/>
        </p:nvSpPr>
        <p:spPr>
          <a:xfrm rot="5400000">
            <a:off x="8614756" y="1365699"/>
            <a:ext cx="1478026" cy="241801"/>
          </a:xfrm>
          <a:prstGeom prst="striped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latinLnBrk="1">
              <a:defRPr/>
            </a:pPr>
            <a:endParaRPr lang="ko-KR"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6" name="Picture 2" descr="http://www.pmel.noaa.gov/home/images/Fig.1.jpg"/>
          <p:cNvPicPr>
            <a:picLocks noChangeAspect="1" noChangeArrowheads="1"/>
          </p:cNvPicPr>
          <p:nvPr/>
        </p:nvPicPr>
        <p:blipFill>
          <a:blip r:embed="rId3" cstate="print"/>
          <a:srcRect/>
          <a:stretch>
            <a:fillRect/>
          </a:stretch>
        </p:blipFill>
        <p:spPr bwMode="auto">
          <a:xfrm>
            <a:off x="120143" y="5438486"/>
            <a:ext cx="3375406" cy="1847850"/>
          </a:xfrm>
          <a:prstGeom prst="rect">
            <a:avLst/>
          </a:prstGeom>
          <a:noFill/>
        </p:spPr>
      </p:pic>
    </p:spTree>
    <p:extLst>
      <p:ext uri="{BB962C8B-B14F-4D97-AF65-F5344CB8AC3E}">
        <p14:creationId xmlns:p14="http://schemas.microsoft.com/office/powerpoint/2010/main" val="3460454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www.reefresilience.org/images/COA_CarbSystem_Linkages.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0000"/>
                    </a14:imgEffect>
                    <a14:imgEffect>
                      <a14:colorTemperature colorTemp="6016"/>
                    </a14:imgEffect>
                    <a14:imgEffect>
                      <a14:saturation sat="146000"/>
                    </a14:imgEffect>
                    <a14:imgEffect>
                      <a14:brightnessContrast bright="-25000" contrast="33000"/>
                    </a14:imgEffect>
                  </a14:imgLayer>
                </a14:imgProps>
              </a:ext>
              <a:ext uri="{28A0092B-C50C-407E-A947-70E740481C1C}">
                <a14:useLocalDpi xmlns:a14="http://schemas.microsoft.com/office/drawing/2010/main" val="0"/>
              </a:ext>
            </a:extLst>
          </a:blip>
          <a:srcRect/>
          <a:stretch>
            <a:fillRect/>
          </a:stretch>
        </p:blipFill>
        <p:spPr bwMode="auto">
          <a:xfrm>
            <a:off x="0" y="0"/>
            <a:ext cx="1026763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009" y="77160"/>
            <a:ext cx="720067" cy="54011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lIns="100840" tIns="50420" rIns="100840" bIns="50420" anchor="ctr"/>
          <a:lstStyle/>
          <a:p>
            <a:pPr algn="ctr" fontAlgn="auto">
              <a:spcBef>
                <a:spcPts val="0"/>
              </a:spcBef>
              <a:spcAft>
                <a:spcPts val="0"/>
              </a:spcAft>
              <a:defRPr/>
            </a:pPr>
            <a:endParaRPr lang="en-AU"/>
          </a:p>
        </p:txBody>
      </p:sp>
    </p:spTree>
    <p:extLst>
      <p:ext uri="{BB962C8B-B14F-4D97-AF65-F5344CB8AC3E}">
        <p14:creationId xmlns:p14="http://schemas.microsoft.com/office/powerpoint/2010/main" val="242798987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20082</TotalTime>
  <Words>1765</Words>
  <Application>Microsoft Office PowerPoint</Application>
  <PresentationFormat>Custom</PresentationFormat>
  <Paragraphs>368</Paragraphs>
  <Slides>38</Slides>
  <Notes>32</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Beach Tmp 04</vt:lpstr>
      <vt:lpstr>SPW 10.0 Graph</vt:lpstr>
      <vt:lpstr>SPW 9.0 Graph</vt:lpstr>
      <vt:lpstr>PowerPoint Presentation</vt:lpstr>
      <vt:lpstr>PowerPoint Presentation</vt:lpstr>
      <vt:lpstr>PowerPoint Presentation</vt:lpstr>
      <vt:lpstr>PowerPoint Presentation</vt:lpstr>
      <vt:lpstr>PowerPoint Presentation</vt:lpstr>
      <vt:lpstr>PowerPoint Presentation</vt:lpstr>
      <vt:lpstr>CO2 Emissions?</vt:lpstr>
      <vt:lpstr>PowerPoint Presentation</vt:lpstr>
      <vt:lpstr>PowerPoint Presentation</vt:lpstr>
      <vt:lpstr>PowerPoint Presentation</vt:lpstr>
      <vt:lpstr>PowerPoint Presentation</vt:lpstr>
      <vt:lpstr>PowerPoint Presentation</vt:lpstr>
      <vt:lpstr>Environmental Stress, Ecosystems, and Society</vt:lpstr>
      <vt:lpstr>PowerPoint Presentation</vt:lpstr>
      <vt:lpstr>Are CO2-related stresses severe for deep-sea animals?</vt:lpstr>
      <vt:lpstr>Acid-Base Regulation</vt:lpstr>
      <vt:lpstr>PowerPoint Presentation</vt:lpstr>
      <vt:lpstr>Ocean chemistry and the future of coral reefs?</vt:lpstr>
      <vt:lpstr>PowerPoint Presentation</vt:lpstr>
      <vt:lpstr>PowerPoint Presentation</vt:lpstr>
      <vt:lpstr>PowerPoint Presentation</vt:lpstr>
      <vt:lpstr>PowerPoint Presentation</vt:lpstr>
      <vt:lpstr>PowerPoint Presentation</vt:lpstr>
      <vt:lpstr>Will Ocean Acidification disrupt energy flow through marine food webs?  </vt:lpstr>
      <vt:lpstr>PowerPoint Presentation</vt:lpstr>
      <vt:lpstr>PowerPoint Presentation</vt:lpstr>
      <vt:lpstr>PowerPoint Presentation</vt:lpstr>
      <vt:lpstr>PowerPoint Presentation</vt:lpstr>
      <vt:lpstr>Latitudinal range of carbonate (coral) reefs</vt:lpstr>
      <vt:lpstr>Many uncertainties concerning the effects of ocean acidification</vt:lpstr>
      <vt:lpstr>PowerPoint Presentation</vt:lpstr>
      <vt:lpstr>Types of studies: published 2007-2010</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DETERMINING THE EFFECTS OF CO2 OCEAN DISPOSAL ON DEEP-SEA ORGANISMS</dc:title>
  <dc:creator>mario</dc:creator>
  <dc:description>Template Design from_x000d_Digital Artware™ vol. 1_x000d_©1998 Vicious Fishes Software™</dc:description>
  <cp:lastModifiedBy>barry</cp:lastModifiedBy>
  <cp:revision>841</cp:revision>
  <cp:lastPrinted>2000-01-13T23:37:11Z</cp:lastPrinted>
  <dcterms:created xsi:type="dcterms:W3CDTF">2010-11-05T05:39:48Z</dcterms:created>
  <dcterms:modified xsi:type="dcterms:W3CDTF">2011-02-01T21:53:21Z</dcterms:modified>
</cp:coreProperties>
</file>