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02" r:id="rId4"/>
  </p:sldMasterIdLst>
  <p:notesMasterIdLst>
    <p:notesMasterId r:id="rId18"/>
  </p:notesMasterIdLst>
  <p:sldIdLst>
    <p:sldId id="293" r:id="rId5"/>
    <p:sldId id="284" r:id="rId6"/>
    <p:sldId id="286" r:id="rId7"/>
    <p:sldId id="279" r:id="rId8"/>
    <p:sldId id="271" r:id="rId9"/>
    <p:sldId id="295" r:id="rId10"/>
    <p:sldId id="258" r:id="rId11"/>
    <p:sldId id="257" r:id="rId12"/>
    <p:sldId id="260" r:id="rId13"/>
    <p:sldId id="289" r:id="rId14"/>
    <p:sldId id="290" r:id="rId15"/>
    <p:sldId id="292" r:id="rId16"/>
    <p:sldId id="294" r:id="rId17"/>
  </p:sldIdLst>
  <p:sldSz cx="9144000" cy="6858000" type="screen4x3"/>
  <p:notesSz cx="6858000" cy="9144000"/>
  <p:defaultTextStyle>
    <a:defPPr>
      <a:defRPr lang="en-US"/>
    </a:defPPr>
    <a:lvl1pPr marL="0" algn="l" defTabSz="914055" rtl="0" eaLnBrk="1" latinLnBrk="0" hangingPunct="1">
      <a:defRPr sz="1800" kern="1200">
        <a:solidFill>
          <a:schemeClr val="tx1"/>
        </a:solidFill>
        <a:latin typeface="+mn-lt"/>
        <a:ea typeface="+mn-ea"/>
        <a:cs typeface="+mn-cs"/>
      </a:defRPr>
    </a:lvl1pPr>
    <a:lvl2pPr marL="457028" algn="l" defTabSz="914055" rtl="0" eaLnBrk="1" latinLnBrk="0" hangingPunct="1">
      <a:defRPr sz="1800" kern="1200">
        <a:solidFill>
          <a:schemeClr val="tx1"/>
        </a:solidFill>
        <a:latin typeface="+mn-lt"/>
        <a:ea typeface="+mn-ea"/>
        <a:cs typeface="+mn-cs"/>
      </a:defRPr>
    </a:lvl2pPr>
    <a:lvl3pPr marL="914055" algn="l" defTabSz="914055" rtl="0" eaLnBrk="1" latinLnBrk="0" hangingPunct="1">
      <a:defRPr sz="1800" kern="1200">
        <a:solidFill>
          <a:schemeClr val="tx1"/>
        </a:solidFill>
        <a:latin typeface="+mn-lt"/>
        <a:ea typeface="+mn-ea"/>
        <a:cs typeface="+mn-cs"/>
      </a:defRPr>
    </a:lvl3pPr>
    <a:lvl4pPr marL="1371083" algn="l" defTabSz="914055" rtl="0" eaLnBrk="1" latinLnBrk="0" hangingPunct="1">
      <a:defRPr sz="1800" kern="1200">
        <a:solidFill>
          <a:schemeClr val="tx1"/>
        </a:solidFill>
        <a:latin typeface="+mn-lt"/>
        <a:ea typeface="+mn-ea"/>
        <a:cs typeface="+mn-cs"/>
      </a:defRPr>
    </a:lvl4pPr>
    <a:lvl5pPr marL="1828109" algn="l" defTabSz="914055" rtl="0" eaLnBrk="1" latinLnBrk="0" hangingPunct="1">
      <a:defRPr sz="1800" kern="1200">
        <a:solidFill>
          <a:schemeClr val="tx1"/>
        </a:solidFill>
        <a:latin typeface="+mn-lt"/>
        <a:ea typeface="+mn-ea"/>
        <a:cs typeface="+mn-cs"/>
      </a:defRPr>
    </a:lvl5pPr>
    <a:lvl6pPr marL="2285138" algn="l" defTabSz="914055" rtl="0" eaLnBrk="1" latinLnBrk="0" hangingPunct="1">
      <a:defRPr sz="1800" kern="1200">
        <a:solidFill>
          <a:schemeClr val="tx1"/>
        </a:solidFill>
        <a:latin typeface="+mn-lt"/>
        <a:ea typeface="+mn-ea"/>
        <a:cs typeface="+mn-cs"/>
      </a:defRPr>
    </a:lvl6pPr>
    <a:lvl7pPr marL="2742165" algn="l" defTabSz="914055" rtl="0" eaLnBrk="1" latinLnBrk="0" hangingPunct="1">
      <a:defRPr sz="1800" kern="1200">
        <a:solidFill>
          <a:schemeClr val="tx1"/>
        </a:solidFill>
        <a:latin typeface="+mn-lt"/>
        <a:ea typeface="+mn-ea"/>
        <a:cs typeface="+mn-cs"/>
      </a:defRPr>
    </a:lvl7pPr>
    <a:lvl8pPr marL="3199192" algn="l" defTabSz="914055" rtl="0" eaLnBrk="1" latinLnBrk="0" hangingPunct="1">
      <a:defRPr sz="1800" kern="1200">
        <a:solidFill>
          <a:schemeClr val="tx1"/>
        </a:solidFill>
        <a:latin typeface="+mn-lt"/>
        <a:ea typeface="+mn-ea"/>
        <a:cs typeface="+mn-cs"/>
      </a:defRPr>
    </a:lvl8pPr>
    <a:lvl9pPr marL="3656219" algn="l" defTabSz="91405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FF"/>
    <a:srgbClr val="000000"/>
    <a:srgbClr val="FFFFFF"/>
    <a:srgbClr val="C0C0C0"/>
    <a:srgbClr val="00FF00"/>
    <a:srgbClr val="FFFFCC"/>
    <a:srgbClr val="FFCC99"/>
    <a:srgbClr val="008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60" autoAdjust="0"/>
  </p:normalViewPr>
  <p:slideViewPr>
    <p:cSldViewPr>
      <p:cViewPr varScale="1">
        <p:scale>
          <a:sx n="80" d="100"/>
          <a:sy n="80" d="100"/>
        </p:scale>
        <p:origin x="-1328" y="-112"/>
      </p:cViewPr>
      <p:guideLst>
        <p:guide orient="horz" pos="2160"/>
        <p:guide pos="2880"/>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0720375954438344"/>
          <c:y val="0.0605445980090058"/>
          <c:w val="0.840426410368116"/>
          <c:h val="0.895422967075353"/>
        </c:manualLayout>
      </c:layout>
      <c:pieChart>
        <c:varyColors val="1"/>
        <c:ser>
          <c:idx val="0"/>
          <c:order val="0"/>
          <c:explosion val="9"/>
          <c:dPt>
            <c:idx val="0"/>
            <c:bubble3D val="0"/>
            <c:spPr>
              <a:solidFill>
                <a:srgbClr val="FFFF00"/>
              </a:solidFill>
            </c:spPr>
          </c:dPt>
          <c:dPt>
            <c:idx val="1"/>
            <c:bubble3D val="0"/>
            <c:spPr>
              <a:solidFill>
                <a:srgbClr val="008000"/>
              </a:solidFill>
            </c:spPr>
          </c:dPt>
          <c:dPt>
            <c:idx val="2"/>
            <c:bubble3D val="0"/>
            <c:spPr>
              <a:solidFill>
                <a:srgbClr val="FF0000"/>
              </a:solidFill>
            </c:spPr>
          </c:dPt>
          <c:val>
            <c:numRef>
              <c:f>Sheet1!$C$15:$C$17</c:f>
              <c:numCache>
                <c:formatCode>General</c:formatCode>
                <c:ptCount val="3"/>
                <c:pt idx="0">
                  <c:v>25.0</c:v>
                </c:pt>
                <c:pt idx="1">
                  <c:v>30.0</c:v>
                </c:pt>
                <c:pt idx="2">
                  <c:v>45.0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1"/>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1"/>
    <c:plotArea>
      <c:layout/>
      <c:pieChart>
        <c:varyColors val="1"/>
        <c:ser>
          <c:idx val="0"/>
          <c:order val="0"/>
          <c:spPr>
            <a:ln>
              <a:noFill/>
            </a:ln>
          </c:spPr>
          <c:explosion val="13"/>
          <c:dPt>
            <c:idx val="0"/>
            <c:bubble3D val="0"/>
            <c:explosion val="7"/>
            <c:spPr>
              <a:solidFill>
                <a:srgbClr val="FFFF00"/>
              </a:solidFill>
              <a:ln>
                <a:noFill/>
              </a:ln>
            </c:spPr>
          </c:dPt>
          <c:dPt>
            <c:idx val="1"/>
            <c:bubble3D val="0"/>
            <c:explosion val="9"/>
            <c:spPr>
              <a:solidFill>
                <a:srgbClr val="008000"/>
              </a:solidFill>
              <a:ln>
                <a:noFill/>
              </a:ln>
            </c:spPr>
          </c:dPt>
          <c:dPt>
            <c:idx val="2"/>
            <c:bubble3D val="0"/>
            <c:explosion val="11"/>
            <c:spPr>
              <a:solidFill>
                <a:srgbClr val="FF0000"/>
              </a:solidFill>
              <a:ln>
                <a:noFill/>
              </a:ln>
            </c:spPr>
          </c:dPt>
          <c:val>
            <c:numRef>
              <c:f>Sheet1!$E$15:$E$17</c:f>
              <c:numCache>
                <c:formatCode>General</c:formatCode>
                <c:ptCount val="3"/>
                <c:pt idx="0">
                  <c:v>15.0</c:v>
                </c:pt>
                <c:pt idx="1">
                  <c:v>15.0</c:v>
                </c:pt>
                <c:pt idx="2">
                  <c:v>70.0</c:v>
                </c:pt>
              </c:numCache>
            </c:numRef>
          </c:val>
        </c:ser>
        <c:dLbls>
          <c:showLegendKey val="0"/>
          <c:showVal val="0"/>
          <c:showCatName val="0"/>
          <c:showSerName val="0"/>
          <c:showPercent val="0"/>
          <c:showBubbleSize val="0"/>
          <c:showLeaderLines val="1"/>
        </c:dLbls>
        <c:firstSliceAng val="0"/>
      </c:pieChart>
      <c:spPr>
        <a:ln>
          <a:noFill/>
        </a:ln>
      </c:spPr>
    </c:plotArea>
    <c:plotVisOnly val="1"/>
    <c:dispBlanksAs val="zero"/>
    <c:showDLblsOverMax val="1"/>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EF2A1CA2-DE4D-4A2A-8C36-6BD404D8565E}" type="datetimeFigureOut">
              <a:rPr lang="en-US" smtClean="0"/>
              <a:pPr/>
              <a:t>9/1/11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201FDE85-21DA-43EA-A14B-1187F9D32E16}" type="slidenum">
              <a:rPr lang="en-US" smtClean="0"/>
              <a:pPr/>
              <a:t>‹#›</a:t>
            </a:fld>
            <a:endParaRPr lang="en-US" dirty="0"/>
          </a:p>
        </p:txBody>
      </p:sp>
    </p:spTree>
    <p:extLst>
      <p:ext uri="{BB962C8B-B14F-4D97-AF65-F5344CB8AC3E}">
        <p14:creationId xmlns:p14="http://schemas.microsoft.com/office/powerpoint/2010/main" val="151997402"/>
      </p:ext>
    </p:extLst>
  </p:cSld>
  <p:clrMap bg1="lt1" tx1="dk1" bg2="lt2" tx2="dk2" accent1="accent1" accent2="accent2" accent3="accent3" accent4="accent4" accent5="accent5" accent6="accent6" hlink="hlink" folHlink="folHlink"/>
  <p:notesStyle>
    <a:lvl1pPr marL="0" algn="l" defTabSz="914055" rtl="0" eaLnBrk="1" latinLnBrk="0" hangingPunct="1">
      <a:defRPr sz="1200" kern="1200">
        <a:solidFill>
          <a:schemeClr val="tx1"/>
        </a:solidFill>
        <a:latin typeface="Arial" pitchFamily="34" charset="0"/>
        <a:ea typeface="+mn-ea"/>
        <a:cs typeface="+mn-cs"/>
      </a:defRPr>
    </a:lvl1pPr>
    <a:lvl2pPr marL="457028" algn="l" defTabSz="914055" rtl="0" eaLnBrk="1" latinLnBrk="0" hangingPunct="1">
      <a:defRPr sz="1200" kern="1200">
        <a:solidFill>
          <a:schemeClr val="tx1"/>
        </a:solidFill>
        <a:latin typeface="Arial" pitchFamily="34" charset="0"/>
        <a:ea typeface="+mn-ea"/>
        <a:cs typeface="+mn-cs"/>
      </a:defRPr>
    </a:lvl2pPr>
    <a:lvl3pPr marL="914055" algn="l" defTabSz="914055" rtl="0" eaLnBrk="1" latinLnBrk="0" hangingPunct="1">
      <a:defRPr sz="1200" kern="1200">
        <a:solidFill>
          <a:schemeClr val="tx1"/>
        </a:solidFill>
        <a:latin typeface="Arial" pitchFamily="34" charset="0"/>
        <a:ea typeface="+mn-ea"/>
        <a:cs typeface="+mn-cs"/>
      </a:defRPr>
    </a:lvl3pPr>
    <a:lvl4pPr marL="1371083" algn="l" defTabSz="914055" rtl="0" eaLnBrk="1" latinLnBrk="0" hangingPunct="1">
      <a:defRPr sz="1200" kern="1200">
        <a:solidFill>
          <a:schemeClr val="tx1"/>
        </a:solidFill>
        <a:latin typeface="Arial" pitchFamily="34" charset="0"/>
        <a:ea typeface="+mn-ea"/>
        <a:cs typeface="+mn-cs"/>
      </a:defRPr>
    </a:lvl4pPr>
    <a:lvl5pPr marL="1828109" algn="l" defTabSz="914055" rtl="0" eaLnBrk="1" latinLnBrk="0" hangingPunct="1">
      <a:defRPr sz="1200" kern="1200">
        <a:solidFill>
          <a:schemeClr val="tx1"/>
        </a:solidFill>
        <a:latin typeface="Arial" pitchFamily="34" charset="0"/>
        <a:ea typeface="+mn-ea"/>
        <a:cs typeface="+mn-cs"/>
      </a:defRPr>
    </a:lvl5pPr>
    <a:lvl6pPr marL="2285138" algn="l" defTabSz="914055" rtl="0" eaLnBrk="1" latinLnBrk="0" hangingPunct="1">
      <a:defRPr sz="1200" kern="1200">
        <a:solidFill>
          <a:schemeClr val="tx1"/>
        </a:solidFill>
        <a:latin typeface="+mn-lt"/>
        <a:ea typeface="+mn-ea"/>
        <a:cs typeface="+mn-cs"/>
      </a:defRPr>
    </a:lvl6pPr>
    <a:lvl7pPr marL="2742165" algn="l" defTabSz="914055" rtl="0" eaLnBrk="1" latinLnBrk="0" hangingPunct="1">
      <a:defRPr sz="1200" kern="1200">
        <a:solidFill>
          <a:schemeClr val="tx1"/>
        </a:solidFill>
        <a:latin typeface="+mn-lt"/>
        <a:ea typeface="+mn-ea"/>
        <a:cs typeface="+mn-cs"/>
      </a:defRPr>
    </a:lvl7pPr>
    <a:lvl8pPr marL="3199192" algn="l" defTabSz="914055" rtl="0" eaLnBrk="1" latinLnBrk="0" hangingPunct="1">
      <a:defRPr sz="1200" kern="1200">
        <a:solidFill>
          <a:schemeClr val="tx1"/>
        </a:solidFill>
        <a:latin typeface="+mn-lt"/>
        <a:ea typeface="+mn-ea"/>
        <a:cs typeface="+mn-cs"/>
      </a:defRPr>
    </a:lvl8pPr>
    <a:lvl9pPr marL="3656219" algn="l" defTabSz="9140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Jim Barry, a scientist at MBARI in Monterey Bay.  My research focuses on how marine organisms are affected by ocean acidification and other environmental changes.  Today, I’ll be giving you a quick overview of ocean </a:t>
            </a:r>
            <a:r>
              <a:rPr lang="en-US" baseline="0" dirty="0" err="1" smtClean="0"/>
              <a:t>acificiation</a:t>
            </a:r>
            <a:r>
              <a:rPr lang="en-US" baseline="0" dirty="0" smtClean="0"/>
              <a:t> – Ocean Acidification 101, what is ocean acidification and how does it affect organisms, ecosystems, and society.</a:t>
            </a:r>
          </a:p>
          <a:p>
            <a:endParaRPr lang="en-US" baseline="0" dirty="0" smtClean="0"/>
          </a:p>
          <a:p>
            <a:r>
              <a:rPr lang="en-US" baseline="0" dirty="0" smtClean="0"/>
              <a:t>There are 3 main messages I’d like you to leave with.</a:t>
            </a:r>
          </a:p>
          <a:p>
            <a:endParaRPr lang="en-US" baseline="0" dirty="0" smtClean="0"/>
          </a:p>
          <a:p>
            <a:r>
              <a:rPr lang="en-US" baseline="0" dirty="0" smtClean="0"/>
              <a:t>1 – Ocean acidification is global in scale and related to CO2 emissions, but is also caused by local to regional processes linked to human activities</a:t>
            </a:r>
          </a:p>
          <a:p>
            <a:r>
              <a:rPr lang="en-US" baseline="0" dirty="0" smtClean="0"/>
              <a:t>2 – Ocean acidification affects the physiological function of organisms, leading to consequences for marine ecosystems and society</a:t>
            </a:r>
          </a:p>
          <a:p>
            <a:r>
              <a:rPr lang="en-US" baseline="0" dirty="0" smtClean="0"/>
              <a:t>3 – Management of local to regional stressors on marine ecosystems, including those linked to ocean acidification as well as others (e.g. overfishing, pollution), can reduce or delay the impacts of OA.</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1</a:t>
            </a:fld>
            <a:endParaRPr lang="en-US" dirty="0"/>
          </a:p>
        </p:txBody>
      </p:sp>
    </p:spTree>
    <p:extLst>
      <p:ext uri="{BB962C8B-B14F-4D97-AF65-F5344CB8AC3E}">
        <p14:creationId xmlns:p14="http://schemas.microsoft.com/office/powerpoint/2010/main" val="363475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xfrm>
            <a:off x="1150938" y="682625"/>
            <a:ext cx="4556125" cy="3416300"/>
          </a:xfrm>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The</a:t>
            </a:r>
            <a:r>
              <a:rPr lang="en-US" baseline="0" dirty="0" smtClean="0">
                <a:latin typeface="Arial" charset="0"/>
              </a:rPr>
              <a:t> function and efficiency of food webs can / will be affected by changes in the abundance or productivity of key prey species.</a:t>
            </a:r>
          </a:p>
          <a:p>
            <a:r>
              <a:rPr lang="en-US" baseline="0" dirty="0" smtClean="0">
                <a:latin typeface="Arial" charset="0"/>
              </a:rPr>
              <a:t>	E.g. marine sea butterfly (</a:t>
            </a:r>
            <a:r>
              <a:rPr lang="en-US" baseline="0" dirty="0" err="1" smtClean="0">
                <a:latin typeface="Arial" charset="0"/>
              </a:rPr>
              <a:t>pteropods</a:t>
            </a:r>
            <a:r>
              <a:rPr lang="en-US" baseline="0" dirty="0" smtClean="0">
                <a:latin typeface="Arial" charset="0"/>
              </a:rPr>
              <a:t>).  Salmon depend upon </a:t>
            </a:r>
            <a:r>
              <a:rPr lang="en-US" baseline="0" dirty="0" err="1" smtClean="0">
                <a:latin typeface="Arial" charset="0"/>
              </a:rPr>
              <a:t>pteropods</a:t>
            </a:r>
            <a:r>
              <a:rPr lang="en-US" baseline="0" dirty="0" smtClean="0">
                <a:latin typeface="Arial" charset="0"/>
              </a:rPr>
              <a:t>, which are vulnerable to ocean </a:t>
            </a:r>
            <a:r>
              <a:rPr lang="en-US" baseline="0" dirty="0" err="1" smtClean="0">
                <a:latin typeface="Arial" charset="0"/>
              </a:rPr>
              <a:t>acidiciation</a:t>
            </a:r>
            <a:r>
              <a:rPr lang="en-US" baseline="0" dirty="0" smtClean="0">
                <a:latin typeface="Arial" charset="0"/>
              </a:rPr>
              <a:t> (shells dissolve).</a:t>
            </a:r>
          </a:p>
          <a:p>
            <a:r>
              <a:rPr lang="en-US" baseline="0" dirty="0" smtClean="0">
                <a:latin typeface="Arial" charset="0"/>
              </a:rPr>
              <a:t>	Loss of </a:t>
            </a:r>
            <a:r>
              <a:rPr lang="en-US" baseline="0" dirty="0" err="1" smtClean="0">
                <a:latin typeface="Arial" charset="0"/>
              </a:rPr>
              <a:t>pteropods</a:t>
            </a:r>
            <a:r>
              <a:rPr lang="en-US" baseline="0" dirty="0" smtClean="0">
                <a:latin typeface="Arial" charset="0"/>
              </a:rPr>
              <a:t> – will other large zooplankton ‘pick up the slack”?</a:t>
            </a:r>
          </a:p>
          <a:p>
            <a:r>
              <a:rPr lang="en-US" baseline="0" dirty="0" smtClean="0">
                <a:latin typeface="Arial" charset="0"/>
              </a:rPr>
              <a:t>	Loss of all large ZP?  Will energy flow continue?</a:t>
            </a:r>
            <a:endParaRPr lang="en-US" dirty="0">
              <a:latin typeface="Arial"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50" eaLnBrk="0" hangingPunct="0">
              <a:defRPr sz="1400">
                <a:solidFill>
                  <a:schemeClr val="tx1"/>
                </a:solidFill>
                <a:latin typeface="Arial" charset="0"/>
                <a:ea typeface="ＭＳ Ｐゴシック" charset="0"/>
                <a:cs typeface="ＭＳ Ｐゴシック" charset="0"/>
              </a:defRPr>
            </a:lvl1pPr>
            <a:lvl2pPr marL="729800" indent="-280692" defTabSz="912250" eaLnBrk="0" hangingPunct="0">
              <a:defRPr sz="1400">
                <a:solidFill>
                  <a:schemeClr val="tx1"/>
                </a:solidFill>
                <a:latin typeface="Arial" charset="0"/>
                <a:ea typeface="ＭＳ Ｐゴシック" charset="0"/>
              </a:defRPr>
            </a:lvl2pPr>
            <a:lvl3pPr marL="1122769" indent="-224554" defTabSz="912250" eaLnBrk="0" hangingPunct="0">
              <a:defRPr sz="1400">
                <a:solidFill>
                  <a:schemeClr val="tx1"/>
                </a:solidFill>
                <a:latin typeface="Arial" charset="0"/>
                <a:ea typeface="ＭＳ Ｐゴシック" charset="0"/>
              </a:defRPr>
            </a:lvl3pPr>
            <a:lvl4pPr marL="1571876" indent="-224554" defTabSz="912250" eaLnBrk="0" hangingPunct="0">
              <a:defRPr sz="1400">
                <a:solidFill>
                  <a:schemeClr val="tx1"/>
                </a:solidFill>
                <a:latin typeface="Arial" charset="0"/>
                <a:ea typeface="ＭＳ Ｐゴシック" charset="0"/>
              </a:defRPr>
            </a:lvl4pPr>
            <a:lvl5pPr marL="2020984" indent="-224554" defTabSz="912250" eaLnBrk="0" hangingPunct="0">
              <a:defRPr sz="1400">
                <a:solidFill>
                  <a:schemeClr val="tx1"/>
                </a:solidFill>
                <a:latin typeface="Arial" charset="0"/>
                <a:ea typeface="ＭＳ Ｐゴシック" charset="0"/>
              </a:defRPr>
            </a:lvl5pPr>
            <a:lvl6pPr marL="2470092" indent="-224554" defTabSz="912250" eaLnBrk="0" fontAlgn="base" hangingPunct="0">
              <a:spcBef>
                <a:spcPct val="0"/>
              </a:spcBef>
              <a:spcAft>
                <a:spcPct val="0"/>
              </a:spcAft>
              <a:defRPr sz="1400">
                <a:solidFill>
                  <a:schemeClr val="tx1"/>
                </a:solidFill>
                <a:latin typeface="Arial" charset="0"/>
                <a:ea typeface="ＭＳ Ｐゴシック" charset="0"/>
              </a:defRPr>
            </a:lvl6pPr>
            <a:lvl7pPr marL="2919199" indent="-224554" defTabSz="912250" eaLnBrk="0" fontAlgn="base" hangingPunct="0">
              <a:spcBef>
                <a:spcPct val="0"/>
              </a:spcBef>
              <a:spcAft>
                <a:spcPct val="0"/>
              </a:spcAft>
              <a:defRPr sz="1400">
                <a:solidFill>
                  <a:schemeClr val="tx1"/>
                </a:solidFill>
                <a:latin typeface="Arial" charset="0"/>
                <a:ea typeface="ＭＳ Ｐゴシック" charset="0"/>
              </a:defRPr>
            </a:lvl7pPr>
            <a:lvl8pPr marL="3368307" indent="-224554" defTabSz="912250" eaLnBrk="0" fontAlgn="base" hangingPunct="0">
              <a:spcBef>
                <a:spcPct val="0"/>
              </a:spcBef>
              <a:spcAft>
                <a:spcPct val="0"/>
              </a:spcAft>
              <a:defRPr sz="1400">
                <a:solidFill>
                  <a:schemeClr val="tx1"/>
                </a:solidFill>
                <a:latin typeface="Arial" charset="0"/>
                <a:ea typeface="ＭＳ Ｐゴシック" charset="0"/>
              </a:defRPr>
            </a:lvl8pPr>
            <a:lvl9pPr marL="3817414" indent="-224554" defTabSz="912250" eaLnBrk="0" fontAlgn="base" hangingPunct="0">
              <a:spcBef>
                <a:spcPct val="0"/>
              </a:spcBef>
              <a:spcAft>
                <a:spcPct val="0"/>
              </a:spcAft>
              <a:defRPr sz="1400">
                <a:solidFill>
                  <a:schemeClr val="tx1"/>
                </a:solidFill>
                <a:latin typeface="Arial" charset="0"/>
                <a:ea typeface="ＭＳ Ｐゴシック" charset="0"/>
              </a:defRPr>
            </a:lvl9pPr>
          </a:lstStyle>
          <a:p>
            <a:fld id="{29A43554-1D8B-F346-BD76-1BF59877873D}" type="slidenum">
              <a:rPr lang="en-US" sz="1200">
                <a:solidFill>
                  <a:prstClr val="black"/>
                </a:solidFill>
                <a:latin typeface="Times New Roman" charset="0"/>
                <a:ea typeface="Arial Unicode MS" pitchFamily="34" charset="-128"/>
                <a:cs typeface="Arial Unicode MS" pitchFamily="34" charset="-128"/>
              </a:rPr>
              <a:pPr/>
              <a:t>10</a:t>
            </a:fld>
            <a:endParaRPr lang="en-US" sz="1200" dirty="0">
              <a:solidFill>
                <a:prstClr val="black"/>
              </a:solidFill>
              <a:latin typeface="Times New Roman" charset="0"/>
              <a:ea typeface="Arial Unicode MS" pitchFamily="34" charset="-128"/>
              <a:cs typeface="Arial Unicode MS"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we do about it?</a:t>
            </a:r>
          </a:p>
          <a:p>
            <a:r>
              <a:rPr lang="en-US" dirty="0" smtClean="0"/>
              <a:t>	We may not be able to more very fast</a:t>
            </a:r>
            <a:r>
              <a:rPr lang="en-US" baseline="0" dirty="0" smtClean="0"/>
              <a:t> on the global CO2 problem, but we can manage the local to regional issues</a:t>
            </a:r>
          </a:p>
          <a:p>
            <a:r>
              <a:rPr lang="en-US" baseline="0" dirty="0" smtClean="0"/>
              <a:t>		Reducing erosion, runoff, and pollution sources of ocean acidification can decrease the total impact and buy time for global action.</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11</a:t>
            </a:fld>
            <a:endParaRPr lang="en-US" dirty="0"/>
          </a:p>
        </p:txBody>
      </p:sp>
    </p:spTree>
    <p:extLst>
      <p:ext uri="{BB962C8B-B14F-4D97-AF65-F5344CB8AC3E}">
        <p14:creationId xmlns:p14="http://schemas.microsoft.com/office/powerpoint/2010/main" val="223160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Management</a:t>
            </a:r>
            <a:r>
              <a:rPr lang="en-US" baseline="0" dirty="0" smtClean="0"/>
              <a:t> of local to regional human impacts unrelated to OA will also help with OA impacts.  </a:t>
            </a:r>
          </a:p>
          <a:p>
            <a:r>
              <a:rPr lang="en-US" baseline="0" dirty="0" smtClean="0"/>
              <a:t>	Preservation of marine </a:t>
            </a:r>
            <a:r>
              <a:rPr lang="en-US" baseline="0" dirty="0" err="1" smtClean="0"/>
              <a:t>biodiveristy</a:t>
            </a:r>
            <a:r>
              <a:rPr lang="en-US" baseline="0" dirty="0" smtClean="0"/>
              <a:t> will help maintain ecosystem health, which couples direction to human benefits from the oceans.</a:t>
            </a:r>
          </a:p>
          <a:p>
            <a:r>
              <a:rPr lang="en-US" baseline="0" dirty="0" smtClean="0"/>
              <a:t>		Elements of local / regional action</a:t>
            </a:r>
          </a:p>
          <a:p>
            <a:r>
              <a:rPr lang="en-US" baseline="0" dirty="0" smtClean="0"/>
              <a:t>			Ecosystem based management</a:t>
            </a:r>
          </a:p>
          <a:p>
            <a:r>
              <a:rPr lang="en-US" baseline="0" dirty="0" smtClean="0"/>
              <a:t>			Marine spatial planning</a:t>
            </a:r>
          </a:p>
          <a:p>
            <a:r>
              <a:rPr lang="en-US" baseline="0" dirty="0" smtClean="0"/>
              <a:t>			Marine protected areas</a:t>
            </a:r>
          </a:p>
          <a:p>
            <a:endParaRPr lang="en-US" baseline="0" dirty="0" smtClean="0"/>
          </a:p>
          <a:p>
            <a:r>
              <a:rPr lang="en-US" baseline="0" dirty="0" smtClean="0"/>
              <a:t>Summary</a:t>
            </a:r>
          </a:p>
          <a:p>
            <a:r>
              <a:rPr lang="en-US" baseline="0" dirty="0" smtClean="0"/>
              <a:t>	Ocean acidification arises from global, regional, and local sources and is linked to human activities</a:t>
            </a:r>
          </a:p>
          <a:p>
            <a:r>
              <a:rPr lang="en-US" baseline="0" dirty="0" smtClean="0"/>
              <a:t>		Inshore areas can be affected greatly</a:t>
            </a:r>
          </a:p>
          <a:p>
            <a:r>
              <a:rPr lang="en-US" baseline="0" dirty="0" smtClean="0"/>
              <a:t>	OA affects the physiological performance of organisms, with consequences for ecosystems and society</a:t>
            </a:r>
          </a:p>
          <a:p>
            <a:r>
              <a:rPr lang="en-US" baseline="0" dirty="0" smtClean="0"/>
              <a:t>	</a:t>
            </a:r>
          </a:p>
          <a:p>
            <a:r>
              <a:rPr lang="en-US" baseline="0" dirty="0" smtClean="0"/>
              <a:t>	Management of regional and local stressors can help reduce the overall impacts of ocean acidification and buy time to develop action on the </a:t>
            </a:r>
            <a:r>
              <a:rPr lang="en-US" baseline="0" smtClean="0"/>
              <a:t>global problem</a:t>
            </a:r>
            <a:endParaRPr lang="en-US"/>
          </a:p>
        </p:txBody>
      </p:sp>
      <p:sp>
        <p:nvSpPr>
          <p:cNvPr id="4" name="Slide Number Placeholder 3"/>
          <p:cNvSpPr>
            <a:spLocks noGrp="1"/>
          </p:cNvSpPr>
          <p:nvPr>
            <p:ph type="sldNum" sz="quarter" idx="10"/>
          </p:nvPr>
        </p:nvSpPr>
        <p:spPr/>
        <p:txBody>
          <a:bodyPr/>
          <a:lstStyle/>
          <a:p>
            <a:fld id="{201FDE85-21DA-43EA-A14B-1187F9D32E16}" type="slidenum">
              <a:rPr lang="en-US" smtClean="0"/>
              <a:pPr/>
              <a:t>12</a:t>
            </a:fld>
            <a:endParaRPr lang="en-US" dirty="0"/>
          </a:p>
        </p:txBody>
      </p:sp>
    </p:spTree>
    <p:extLst>
      <p:ext uri="{BB962C8B-B14F-4D97-AF65-F5344CB8AC3E}">
        <p14:creationId xmlns:p14="http://schemas.microsoft.com/office/powerpoint/2010/main" val="311615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simplified</a:t>
            </a:r>
            <a:r>
              <a:rPr lang="en-US" baseline="0" dirty="0" smtClean="0"/>
              <a:t> overview of the global process of passive carbon dioxide invasion from the </a:t>
            </a:r>
            <a:r>
              <a:rPr lang="en-US" baseline="0" dirty="0" err="1" smtClean="0"/>
              <a:t>atmsophere</a:t>
            </a:r>
            <a:r>
              <a:rPr lang="en-US" baseline="0" dirty="0" smtClean="0"/>
              <a:t> to the oceans.</a:t>
            </a:r>
          </a:p>
          <a:p>
            <a:r>
              <a:rPr lang="en-US" baseline="0" dirty="0" smtClean="0"/>
              <a:t>We emit billions of tons of CO2 into the atmosphere each year.</a:t>
            </a:r>
          </a:p>
          <a:p>
            <a:r>
              <a:rPr lang="en-US" baseline="0" dirty="0" smtClean="0"/>
              <a:t>Roughly 1/3</a:t>
            </a:r>
            <a:r>
              <a:rPr lang="en-US" baseline="30000" dirty="0" smtClean="0"/>
              <a:t>rd</a:t>
            </a:r>
            <a:r>
              <a:rPr lang="en-US" baseline="0" dirty="0" smtClean="0"/>
              <a:t> of our emissions are absorbed through the surface of the ocean</a:t>
            </a:r>
          </a:p>
          <a:p>
            <a:r>
              <a:rPr lang="en-US" baseline="0" dirty="0" smtClean="0"/>
              <a:t>While little chemistry occurs in the atmosphere, CO2 in the ocean reacts immediately with seawater to produce carbonic acid (soda water).</a:t>
            </a:r>
          </a:p>
          <a:p>
            <a:r>
              <a:rPr lang="en-US" baseline="0" dirty="0" smtClean="0"/>
              <a:t>I won’t discuss the chemistry further, other than to say that 2 important changes occur</a:t>
            </a:r>
          </a:p>
          <a:p>
            <a:r>
              <a:rPr lang="en-US" baseline="0" dirty="0" smtClean="0"/>
              <a:t>	1 – as CO2 increases, oceans become more acidic</a:t>
            </a:r>
          </a:p>
          <a:p>
            <a:r>
              <a:rPr lang="en-US" baseline="0" dirty="0" smtClean="0"/>
              <a:t>	2 – as CO2 increases, there is a decrease in the levels of minerals critical for shell formation in many animals (clams, corals, snails, etc.)</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2</a:t>
            </a:fld>
            <a:endParaRPr lang="en-US" dirty="0"/>
          </a:p>
        </p:txBody>
      </p:sp>
    </p:spTree>
    <p:extLst>
      <p:ext uri="{BB962C8B-B14F-4D97-AF65-F5344CB8AC3E}">
        <p14:creationId xmlns:p14="http://schemas.microsoft.com/office/powerpoint/2010/main" val="88912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Ocean</a:t>
            </a:r>
            <a:r>
              <a:rPr lang="en-US" baseline="0" dirty="0" smtClean="0"/>
              <a:t> chemistry is very well understood and the amount of carbon dioxide emissions now in the oceans, as well as their effects on ocean chemistry, are highly measurable.</a:t>
            </a:r>
          </a:p>
          <a:p>
            <a:endParaRPr lang="en-US" baseline="0" dirty="0" smtClean="0"/>
          </a:p>
          <a:p>
            <a:r>
              <a:rPr lang="en-US" baseline="0" dirty="0" smtClean="0"/>
              <a:t>CO2 levels in the atmosphere are rising rapidly</a:t>
            </a:r>
          </a:p>
          <a:p>
            <a:r>
              <a:rPr lang="en-US" baseline="0" dirty="0" smtClean="0"/>
              <a:t>CO2 in the ocean surface waters are ‘tracking ‘ atmospheric CO2</a:t>
            </a:r>
          </a:p>
          <a:p>
            <a:r>
              <a:rPr lang="en-US" baseline="0" dirty="0" smtClean="0"/>
              <a:t>Ocean pH (Acidity) is mirroring ocean / atmospheric CO2</a:t>
            </a:r>
          </a:p>
          <a:p>
            <a:endParaRPr lang="en-US" baseline="0" dirty="0" smtClean="0"/>
          </a:p>
          <a:p>
            <a:r>
              <a:rPr lang="en-US" baseline="0" dirty="0" smtClean="0"/>
              <a:t>Levels of minerals used for shell formation are falling rapidly through this century and will be very low by ~2100</a:t>
            </a:r>
          </a:p>
          <a:p>
            <a:r>
              <a:rPr lang="en-US" baseline="0" dirty="0" smtClean="0"/>
              <a:t>	Blue indicates high levels of minerals in 1885</a:t>
            </a:r>
          </a:p>
          <a:p>
            <a:r>
              <a:rPr lang="en-US" baseline="0" dirty="0" smtClean="0"/>
              <a:t>	By ~2100, levels are low (orange), or even corrosive (exposed shells will dissolve) – even harder to make or maintain shells</a:t>
            </a:r>
          </a:p>
          <a:p>
            <a:r>
              <a:rPr lang="en-US" baseline="0" dirty="0" smtClean="0"/>
              <a:t>	Could have very </a:t>
            </a:r>
            <a:r>
              <a:rPr lang="en-US" baseline="0" dirty="0" err="1" smtClean="0"/>
              <a:t>imortant</a:t>
            </a:r>
            <a:r>
              <a:rPr lang="en-US" baseline="0" dirty="0" smtClean="0"/>
              <a:t> impacts on </a:t>
            </a:r>
            <a:r>
              <a:rPr lang="en-US" baseline="0" dirty="0" err="1" smtClean="0"/>
              <a:t>organimss</a:t>
            </a:r>
            <a:endParaRPr lang="en-US" baseline="0" dirty="0" smtClean="0"/>
          </a:p>
          <a:p>
            <a:r>
              <a:rPr lang="en-US" baseline="0" dirty="0" smtClean="0"/>
              <a:t>	This is a massive and rapid change in ocean chemistry different than known on Earth for 25+ million years.</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3</a:t>
            </a:fld>
            <a:endParaRPr lang="en-US" dirty="0"/>
          </a:p>
        </p:txBody>
      </p:sp>
    </p:spTree>
    <p:extLst>
      <p:ext uri="{BB962C8B-B14F-4D97-AF65-F5344CB8AC3E}">
        <p14:creationId xmlns:p14="http://schemas.microsoft.com/office/powerpoint/2010/main" val="180977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California coast is special</a:t>
            </a:r>
            <a:r>
              <a:rPr lang="en-US" baseline="0" dirty="0" smtClean="0"/>
              <a:t> – coastal upwelling (nutrients brought from deep water by coastal winds) promotes incredible biological productivity in surface waters, but also leads to decomposition of all of the sinking organic debris.  This decomposition creates low oxygen waters with very high CO2 levels ~200+ m below the surface.  Coastal upwelling brings some of these </a:t>
            </a:r>
            <a:r>
              <a:rPr lang="en-US" baseline="0" dirty="0" err="1" smtClean="0"/>
              <a:t>watesr</a:t>
            </a:r>
            <a:r>
              <a:rPr lang="en-US" baseline="0" dirty="0" smtClean="0"/>
              <a:t> to near the surface and the coastline – as these water absorb more fossil fuel emissions, it makes the waters even more acidic.  As they reach the coastline, it can be more stressful for coastal organisms .</a:t>
            </a:r>
          </a:p>
          <a:p>
            <a:endParaRPr lang="en-US" baseline="0" dirty="0" smtClean="0"/>
          </a:p>
          <a:p>
            <a:r>
              <a:rPr lang="en-US" baseline="0" dirty="0" smtClean="0"/>
              <a:t>These corrosive water events observed over the past </a:t>
            </a:r>
            <a:r>
              <a:rPr lang="en-US" baseline="0" dirty="0" err="1" smtClean="0"/>
              <a:t>sevearl</a:t>
            </a:r>
            <a:r>
              <a:rPr lang="en-US" baseline="0" dirty="0" smtClean="0"/>
              <a:t> years as related to the failure of oyster breeding / rearing over </a:t>
            </a:r>
            <a:r>
              <a:rPr lang="en-US" baseline="0" dirty="0" err="1" smtClean="0"/>
              <a:t>thepast</a:t>
            </a:r>
            <a:r>
              <a:rPr lang="en-US" baseline="0" dirty="0" smtClean="0"/>
              <a:t> several years.</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4</a:t>
            </a:fld>
            <a:endParaRPr lang="en-US" dirty="0"/>
          </a:p>
        </p:txBody>
      </p:sp>
    </p:spTree>
    <p:extLst>
      <p:ext uri="{BB962C8B-B14F-4D97-AF65-F5344CB8AC3E}">
        <p14:creationId xmlns:p14="http://schemas.microsoft.com/office/powerpoint/2010/main" val="366965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and regional processes</a:t>
            </a:r>
            <a:r>
              <a:rPr lang="en-US" baseline="0" dirty="0" smtClean="0"/>
              <a:t> related to our activities can also cause or amplify ocean acidification</a:t>
            </a:r>
          </a:p>
          <a:p>
            <a:r>
              <a:rPr lang="en-US" baseline="0" dirty="0" smtClean="0"/>
              <a:t>	Runoff, erosion, and pollution can add nutrients, pollutants, and even acids to the oceans that make the increase ocean acidification.</a:t>
            </a:r>
          </a:p>
          <a:p>
            <a:r>
              <a:rPr lang="en-US" baseline="0" dirty="0" smtClean="0"/>
              <a:t>	Coastal areas and inshore waters (estuaries, </a:t>
            </a:r>
            <a:r>
              <a:rPr lang="en-US" baseline="0" dirty="0" err="1" smtClean="0"/>
              <a:t>etc</a:t>
            </a:r>
            <a:r>
              <a:rPr lang="en-US" baseline="0" dirty="0" smtClean="0"/>
              <a:t>) are particularly at risk for this because circulation is restricted and these sources are so near.</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5</a:t>
            </a:fld>
            <a:endParaRPr lang="en-US" dirty="0"/>
          </a:p>
        </p:txBody>
      </p:sp>
    </p:spTree>
    <p:extLst>
      <p:ext uri="{BB962C8B-B14F-4D97-AF65-F5344CB8AC3E}">
        <p14:creationId xmlns:p14="http://schemas.microsoft.com/office/powerpoint/2010/main" val="113999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and regional processes</a:t>
            </a:r>
            <a:r>
              <a:rPr lang="en-US" baseline="0" dirty="0" smtClean="0"/>
              <a:t> related to our activities can also cause or amplify ocean acidification</a:t>
            </a:r>
          </a:p>
          <a:p>
            <a:r>
              <a:rPr lang="en-US" baseline="0" dirty="0" smtClean="0"/>
              <a:t>	Runoff, erosion, and pollution can add nutrients, pollutants, and even acids to the oceans that make the increase ocean acidification.</a:t>
            </a:r>
          </a:p>
          <a:p>
            <a:r>
              <a:rPr lang="en-US" baseline="0" dirty="0" smtClean="0"/>
              <a:t>	Coastal areas and inshore waters (estuaries, </a:t>
            </a:r>
            <a:r>
              <a:rPr lang="en-US" baseline="0" dirty="0" err="1" smtClean="0"/>
              <a:t>etc</a:t>
            </a:r>
            <a:r>
              <a:rPr lang="en-US" baseline="0" dirty="0" smtClean="0"/>
              <a:t>) are particularly at risk for this because circulation is restricted and these sources are so near.</a:t>
            </a:r>
            <a:endParaRPr lang="en-US" dirty="0"/>
          </a:p>
        </p:txBody>
      </p:sp>
      <p:sp>
        <p:nvSpPr>
          <p:cNvPr id="4" name="Slide Number Placeholder 3"/>
          <p:cNvSpPr>
            <a:spLocks noGrp="1"/>
          </p:cNvSpPr>
          <p:nvPr>
            <p:ph type="sldNum" sz="quarter" idx="10"/>
          </p:nvPr>
        </p:nvSpPr>
        <p:spPr/>
        <p:txBody>
          <a:bodyPr/>
          <a:lstStyle/>
          <a:p>
            <a:fld id="{201FDE85-21DA-43EA-A14B-1187F9D32E16}" type="slidenum">
              <a:rPr lang="en-US" smtClean="0"/>
              <a:pPr/>
              <a:t>6</a:t>
            </a:fld>
            <a:endParaRPr lang="en-US" dirty="0"/>
          </a:p>
        </p:txBody>
      </p:sp>
    </p:spTree>
    <p:extLst>
      <p:ext uri="{BB962C8B-B14F-4D97-AF65-F5344CB8AC3E}">
        <p14:creationId xmlns:p14="http://schemas.microsoft.com/office/powerpoint/2010/main" val="1139996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82625"/>
            <a:ext cx="4556125" cy="3416300"/>
          </a:xfrm>
        </p:spPr>
      </p:sp>
      <p:sp>
        <p:nvSpPr>
          <p:cNvPr id="3" name="Notes Placeholder 2"/>
          <p:cNvSpPr>
            <a:spLocks noGrp="1"/>
          </p:cNvSpPr>
          <p:nvPr>
            <p:ph type="body" idx="1"/>
          </p:nvPr>
        </p:nvSpPr>
        <p:spPr/>
        <p:txBody>
          <a:bodyPr>
            <a:normAutofit/>
          </a:bodyPr>
          <a:lstStyle/>
          <a:p>
            <a:r>
              <a:rPr lang="en-US" dirty="0" smtClean="0"/>
              <a:t>Organisms</a:t>
            </a:r>
            <a:r>
              <a:rPr lang="en-US" baseline="0" dirty="0" smtClean="0"/>
              <a:t> and populations can respond to ocean acidification in several ways</a:t>
            </a:r>
            <a:endParaRPr lang="en-US" dirty="0"/>
          </a:p>
        </p:txBody>
      </p:sp>
      <p:sp>
        <p:nvSpPr>
          <p:cNvPr id="4" name="Slide Number Placeholder 3"/>
          <p:cNvSpPr>
            <a:spLocks noGrp="1"/>
          </p:cNvSpPr>
          <p:nvPr>
            <p:ph type="sldNum" sz="quarter" idx="10"/>
          </p:nvPr>
        </p:nvSpPr>
        <p:spPr/>
        <p:txBody>
          <a:bodyPr/>
          <a:lstStyle/>
          <a:p>
            <a:fld id="{7294D045-7943-4776-A566-122162FA653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82625"/>
            <a:ext cx="4556125" cy="3416300"/>
          </a:xfrm>
        </p:spPr>
      </p:sp>
      <p:sp>
        <p:nvSpPr>
          <p:cNvPr id="3" name="Notes Placeholder 2"/>
          <p:cNvSpPr>
            <a:spLocks noGrp="1"/>
          </p:cNvSpPr>
          <p:nvPr>
            <p:ph type="body" idx="1"/>
          </p:nvPr>
        </p:nvSpPr>
        <p:spPr/>
        <p:txBody>
          <a:bodyPr>
            <a:normAutofit/>
          </a:bodyPr>
          <a:lstStyle/>
          <a:p>
            <a:r>
              <a:rPr lang="en-US" baseline="0" dirty="0" smtClean="0"/>
              <a:t>The front line of coping is always coupled to the physiology of individual organisms –</a:t>
            </a:r>
          </a:p>
          <a:p>
            <a:r>
              <a:rPr lang="en-US" baseline="0" dirty="0" smtClean="0"/>
              <a:t>Our physiology is the ‘window to the world” for all organisms.  No matter what the environmental change is, organisms can only react based on physiological adaptations shaped during their evolutionary history.</a:t>
            </a:r>
          </a:p>
          <a:p>
            <a:endParaRPr lang="en-US" baseline="0" dirty="0" smtClean="0"/>
          </a:p>
          <a:p>
            <a:r>
              <a:rPr lang="en-US" baseline="0" dirty="0" smtClean="0"/>
              <a:t>Changes in physiology due to the environment lead to changes in </a:t>
            </a:r>
            <a:r>
              <a:rPr lang="en-US" baseline="0" dirty="0" err="1" smtClean="0"/>
              <a:t>growht</a:t>
            </a:r>
            <a:r>
              <a:rPr lang="en-US" baseline="0" dirty="0" smtClean="0"/>
              <a:t>, </a:t>
            </a:r>
            <a:r>
              <a:rPr lang="en-US" baseline="0" dirty="0" err="1" smtClean="0"/>
              <a:t>repdocution</a:t>
            </a:r>
            <a:r>
              <a:rPr lang="en-US" baseline="0" dirty="0" smtClean="0"/>
              <a:t>, and survival, which in turn, affect the function of food webs, and eventually the natural benefits we receive from the oceans.</a:t>
            </a:r>
          </a:p>
          <a:p>
            <a:endParaRPr lang="en-US" dirty="0"/>
          </a:p>
        </p:txBody>
      </p:sp>
      <p:sp>
        <p:nvSpPr>
          <p:cNvPr id="4" name="Slide Number Placeholder 3"/>
          <p:cNvSpPr>
            <a:spLocks noGrp="1"/>
          </p:cNvSpPr>
          <p:nvPr>
            <p:ph type="sldNum" sz="quarter" idx="10"/>
          </p:nvPr>
        </p:nvSpPr>
        <p:spPr/>
        <p:txBody>
          <a:bodyPr/>
          <a:lstStyle/>
          <a:p>
            <a:fld id="{B487DB1B-F3B0-4666-8D89-ADB94BA559E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AutoShape 1"/>
          <p:cNvSpPr>
            <a:spLocks noChangeArrowheads="1"/>
          </p:cNvSpPr>
          <p:nvPr/>
        </p:nvSpPr>
        <p:spPr bwMode="auto">
          <a:xfrm>
            <a:off x="2143319" y="695314"/>
            <a:ext cx="2571362" cy="3429587"/>
          </a:xfrm>
          <a:prstGeom prst="roundRect">
            <a:avLst>
              <a:gd name="adj" fmla="val 60"/>
            </a:avLst>
          </a:prstGeom>
          <a:solidFill>
            <a:srgbClr val="FFFFFF"/>
          </a:solidFill>
          <a:ln w="9360">
            <a:solidFill>
              <a:srgbClr val="000000"/>
            </a:solidFill>
            <a:round/>
            <a:headEnd/>
            <a:tailEnd/>
          </a:ln>
        </p:spPr>
        <p:txBody>
          <a:bodyPr wrap="none" lIns="91430" tIns="45714" rIns="91430" bIns="45714" anchor="ctr"/>
          <a:lstStyle/>
          <a:p>
            <a:pPr eaLnBrk="0" hangingPunct="0">
              <a:defRPr/>
            </a:pPr>
            <a:endParaRPr lang="en-US">
              <a:solidFill>
                <a:prstClr val="black"/>
              </a:solidFill>
              <a:latin typeface="Arial" pitchFamily="34" charset="0"/>
              <a:ea typeface="+mn-ea"/>
              <a:cs typeface="+mn-cs"/>
            </a:endParaRPr>
          </a:p>
        </p:txBody>
      </p:sp>
      <p:sp>
        <p:nvSpPr>
          <p:cNvPr id="51203" name="Rectangle 2"/>
          <p:cNvSpPr>
            <a:spLocks noGrp="1" noChangeArrowheads="1"/>
          </p:cNvSpPr>
          <p:nvPr>
            <p:ph type="body"/>
          </p:nvPr>
        </p:nvSpPr>
        <p:spPr>
          <a:xfrm>
            <a:off x="685490" y="4344144"/>
            <a:ext cx="5482368" cy="4113939"/>
          </a:xfrm>
          <a:noFill/>
          <a:ln/>
        </p:spPr>
        <p:txBody>
          <a:bodyPr wrap="none" anchor="ctr"/>
          <a:lstStyle/>
          <a:p>
            <a:pPr eaLnBrk="1" hangingPunct="1"/>
            <a:r>
              <a:rPr lang="en-US" dirty="0" smtClean="0">
                <a:latin typeface="Arial" charset="0"/>
              </a:rPr>
              <a:t>Stress increases </a:t>
            </a:r>
            <a:r>
              <a:rPr lang="en-US" dirty="0">
                <a:latin typeface="Arial" charset="0"/>
              </a:rPr>
              <a:t>“cost of living”</a:t>
            </a:r>
            <a:r>
              <a:rPr lang="en-US" dirty="0" smtClean="0">
                <a:latin typeface="Arial" charset="0"/>
              </a:rPr>
              <a:t> ,</a:t>
            </a:r>
            <a:r>
              <a:rPr lang="en-US" baseline="0" dirty="0" smtClean="0">
                <a:latin typeface="Arial" charset="0"/>
              </a:rPr>
              <a:t> with </a:t>
            </a:r>
            <a:r>
              <a:rPr lang="en-US" dirty="0" smtClean="0">
                <a:latin typeface="Arial" charset="0"/>
              </a:rPr>
              <a:t>less </a:t>
            </a:r>
            <a:r>
              <a:rPr lang="en-US" dirty="0">
                <a:latin typeface="Arial" charset="0"/>
              </a:rPr>
              <a:t>energy for growth and reproduction. </a:t>
            </a:r>
            <a:r>
              <a:rPr lang="en-US" dirty="0" smtClean="0">
                <a:latin typeface="Arial" charset="0"/>
              </a:rPr>
              <a:t> </a:t>
            </a:r>
          </a:p>
          <a:p>
            <a:pPr eaLnBrk="1" hangingPunct="1"/>
            <a:r>
              <a:rPr lang="en-US" dirty="0" smtClean="0">
                <a:latin typeface="Arial" charset="0"/>
              </a:rPr>
              <a:t>Individuals = reduced 1) survival</a:t>
            </a:r>
            <a:r>
              <a:rPr lang="en-US" dirty="0">
                <a:latin typeface="Arial" charset="0"/>
              </a:rPr>
              <a:t>, 2)</a:t>
            </a:r>
            <a:r>
              <a:rPr lang="en-US" dirty="0" smtClean="0">
                <a:latin typeface="Arial" charset="0"/>
              </a:rPr>
              <a:t> size</a:t>
            </a:r>
            <a:r>
              <a:rPr lang="en-US" dirty="0">
                <a:latin typeface="Arial" charset="0"/>
              </a:rPr>
              <a:t>, 3)</a:t>
            </a:r>
            <a:r>
              <a:rPr lang="en-US" dirty="0" smtClean="0">
                <a:latin typeface="Arial" charset="0"/>
              </a:rPr>
              <a:t> reproductive </a:t>
            </a:r>
            <a:r>
              <a:rPr lang="en-US" dirty="0">
                <a:latin typeface="Arial" charset="0"/>
              </a:rPr>
              <a:t>output. </a:t>
            </a:r>
            <a:r>
              <a:rPr lang="en-US" dirty="0" smtClean="0">
                <a:latin typeface="Arial" charset="0"/>
              </a:rPr>
              <a:t> </a:t>
            </a:r>
          </a:p>
          <a:p>
            <a:pPr eaLnBrk="1" hangingPunct="1"/>
            <a:r>
              <a:rPr lang="en-US" dirty="0" smtClean="0">
                <a:latin typeface="Arial" charset="0"/>
              </a:rPr>
              <a:t>Populations = Reduced</a:t>
            </a:r>
            <a:r>
              <a:rPr lang="en-US" baseline="0" dirty="0" smtClean="0">
                <a:latin typeface="Arial" charset="0"/>
              </a:rPr>
              <a:t> </a:t>
            </a:r>
            <a:r>
              <a:rPr lang="en-US" dirty="0" smtClean="0">
                <a:latin typeface="Arial" charset="0"/>
              </a:rPr>
              <a:t>abundance</a:t>
            </a:r>
            <a:r>
              <a:rPr lang="en-US" dirty="0">
                <a:latin typeface="Arial" charset="0"/>
              </a:rPr>
              <a:t>,</a:t>
            </a:r>
            <a:r>
              <a:rPr lang="en-US" dirty="0" smtClean="0">
                <a:latin typeface="Arial" charset="0"/>
              </a:rPr>
              <a:t> productivity</a:t>
            </a:r>
            <a:r>
              <a:rPr lang="en-US" dirty="0">
                <a:latin typeface="Arial" charset="0"/>
              </a:rPr>
              <a:t>,</a:t>
            </a:r>
            <a:r>
              <a:rPr lang="en-US" dirty="0" smtClean="0">
                <a:latin typeface="Arial" charset="0"/>
              </a:rPr>
              <a:t> resilience, </a:t>
            </a:r>
            <a:r>
              <a:rPr lang="en-US" dirty="0">
                <a:latin typeface="Arial" charset="0"/>
              </a:rPr>
              <a:t>and greater likelihood of extinction.</a:t>
            </a:r>
            <a:r>
              <a:rPr lang="en-US" dirty="0" smtClean="0">
                <a:latin typeface="Arial" charset="0"/>
              </a:rPr>
              <a:t> </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wmf"/><Relationship Id="rId3" Type="http://schemas.openxmlformats.org/officeDocument/2006/relationships/image" Target="../media/image2.w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8" indent="0" algn="ctr">
              <a:buNone/>
              <a:defRPr>
                <a:solidFill>
                  <a:schemeClr val="tx1">
                    <a:tint val="75000"/>
                  </a:schemeClr>
                </a:solidFill>
              </a:defRPr>
            </a:lvl2pPr>
            <a:lvl3pPr marL="914055" indent="0" algn="ctr">
              <a:buNone/>
              <a:defRPr>
                <a:solidFill>
                  <a:schemeClr val="tx1">
                    <a:tint val="75000"/>
                  </a:schemeClr>
                </a:solidFill>
              </a:defRPr>
            </a:lvl3pPr>
            <a:lvl4pPr marL="1371083" indent="0" algn="ctr">
              <a:buNone/>
              <a:defRPr>
                <a:solidFill>
                  <a:schemeClr val="tx1">
                    <a:tint val="75000"/>
                  </a:schemeClr>
                </a:solidFill>
              </a:defRPr>
            </a:lvl4pPr>
            <a:lvl5pPr marL="1828109" indent="0" algn="ctr">
              <a:buNone/>
              <a:defRPr>
                <a:solidFill>
                  <a:schemeClr val="tx1">
                    <a:tint val="75000"/>
                  </a:schemeClr>
                </a:solidFill>
              </a:defRPr>
            </a:lvl5pPr>
            <a:lvl6pPr marL="2285138" indent="0" algn="ctr">
              <a:buNone/>
              <a:defRPr>
                <a:solidFill>
                  <a:schemeClr val="tx1">
                    <a:tint val="75000"/>
                  </a:schemeClr>
                </a:solidFill>
              </a:defRPr>
            </a:lvl6pPr>
            <a:lvl7pPr marL="2742165" indent="0" algn="ctr">
              <a:buNone/>
              <a:defRPr>
                <a:solidFill>
                  <a:schemeClr val="tx1">
                    <a:tint val="75000"/>
                  </a:schemeClr>
                </a:solidFill>
              </a:defRPr>
            </a:lvl7pPr>
            <a:lvl8pPr marL="3199192" indent="0" algn="ctr">
              <a:buNone/>
              <a:defRPr>
                <a:solidFill>
                  <a:schemeClr val="tx1">
                    <a:tint val="75000"/>
                  </a:schemeClr>
                </a:solidFill>
              </a:defRPr>
            </a:lvl8pPr>
            <a:lvl9pPr marL="365621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92650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03321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86648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60" y="305718"/>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47"/>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2"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7"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21"/>
            <a:ext cx="8304866" cy="1846045"/>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none" lIns="82864" tIns="41433" rIns="82864" bIns="41433" anchor="ctr"/>
          <a:lstStyle/>
          <a:p>
            <a:pPr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5"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922" tIns="46960" rIns="93922" bIns="46960" numCol="1" anchor="ctr" anchorCtr="0" compatLnSpc="1">
            <a:prstTxWarp prst="textNoShape">
              <a:avLst/>
            </a:prstTxWarp>
          </a:bodyPr>
          <a:lstStyle>
            <a:lvl1pPr>
              <a:defRPr>
                <a:latin typeface="Arial Unicode MS" pitchFamily="34" charset="-128"/>
              </a:defRPr>
            </a:lvl1pPr>
          </a:lstStyle>
          <a:p>
            <a:r>
              <a:rPr lang="en-US" altLang="en-US" dirty="0"/>
              <a:t>Click to edit Master title style</a:t>
            </a:r>
          </a:p>
        </p:txBody>
      </p:sp>
    </p:spTree>
    <p:extLst>
      <p:ext uri="{BB962C8B-B14F-4D97-AF65-F5344CB8AC3E}">
        <p14:creationId xmlns:p14="http://schemas.microsoft.com/office/powerpoint/2010/main" val="201892509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90645222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64" tIns="41433" rIns="82864" bIns="41433" anchor="t"/>
          <a:lstStyle>
            <a:lvl1pPr algn="l">
              <a:defRPr sz="3600" b="1" cap="all">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902" y="2907229"/>
            <a:ext cx="7771904" cy="1499177"/>
          </a:xfrm>
        </p:spPr>
        <p:txBody>
          <a:bodyPr anchor="b"/>
          <a:lstStyle>
            <a:lvl1pPr marL="0" indent="0">
              <a:buNone/>
              <a:defRPr sz="1800"/>
            </a:lvl1pPr>
            <a:lvl2pPr marL="414324" indent="0">
              <a:buNone/>
              <a:defRPr sz="1600"/>
            </a:lvl2pPr>
            <a:lvl3pPr marL="828649" indent="0">
              <a:buNone/>
              <a:defRPr sz="1400"/>
            </a:lvl3pPr>
            <a:lvl4pPr marL="1242973" indent="0">
              <a:buNone/>
              <a:defRPr sz="1300"/>
            </a:lvl4pPr>
            <a:lvl5pPr marL="1657298" indent="0">
              <a:buNone/>
              <a:defRPr sz="1300"/>
            </a:lvl5pPr>
            <a:lvl6pPr marL="2071621" indent="0">
              <a:buNone/>
              <a:defRPr sz="1300"/>
            </a:lvl6pPr>
            <a:lvl7pPr marL="2485945" indent="0">
              <a:buNone/>
              <a:defRPr sz="1300"/>
            </a:lvl7pPr>
            <a:lvl8pPr marL="2900270" indent="0">
              <a:buNone/>
              <a:defRPr sz="1300"/>
            </a:lvl8pPr>
            <a:lvl9pPr marL="3314593"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69545431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0"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3"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33717587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840" y="1534457"/>
            <a:ext cx="4039746" cy="640826"/>
          </a:xfrm>
        </p:spPr>
        <p:txBody>
          <a:bodyPr anchor="b"/>
          <a:lstStyle>
            <a:lvl1pPr marL="0" indent="0">
              <a:buNone/>
              <a:defRPr sz="2200" b="1"/>
            </a:lvl1pPr>
            <a:lvl2pPr marL="414324" indent="0">
              <a:buNone/>
              <a:defRPr sz="1800" b="1"/>
            </a:lvl2pPr>
            <a:lvl3pPr marL="828649" indent="0">
              <a:buNone/>
              <a:defRPr sz="1600" b="1"/>
            </a:lvl3pPr>
            <a:lvl4pPr marL="1242973" indent="0">
              <a:buNone/>
              <a:defRPr sz="1400" b="1"/>
            </a:lvl4pPr>
            <a:lvl5pPr marL="1657298" indent="0">
              <a:buNone/>
              <a:defRPr sz="1400" b="1"/>
            </a:lvl5pPr>
            <a:lvl6pPr marL="2071621" indent="0">
              <a:buNone/>
              <a:defRPr sz="1400" b="1"/>
            </a:lvl6pPr>
            <a:lvl7pPr marL="2485945" indent="0">
              <a:buNone/>
              <a:defRPr sz="1400" b="1"/>
            </a:lvl7pPr>
            <a:lvl8pPr marL="2900270" indent="0">
              <a:buNone/>
              <a:defRPr sz="1400" b="1"/>
            </a:lvl8pPr>
            <a:lvl9pPr marL="3314593"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40" y="2175279"/>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2" y="1534457"/>
            <a:ext cx="4041163" cy="640826"/>
          </a:xfrm>
        </p:spPr>
        <p:txBody>
          <a:bodyPr anchor="b"/>
          <a:lstStyle>
            <a:lvl1pPr marL="0" indent="0">
              <a:buNone/>
              <a:defRPr sz="2200" b="1"/>
            </a:lvl1pPr>
            <a:lvl2pPr marL="414324" indent="0">
              <a:buNone/>
              <a:defRPr sz="1800" b="1"/>
            </a:lvl2pPr>
            <a:lvl3pPr marL="828649" indent="0">
              <a:buNone/>
              <a:defRPr sz="1600" b="1"/>
            </a:lvl3pPr>
            <a:lvl4pPr marL="1242973" indent="0">
              <a:buNone/>
              <a:defRPr sz="1400" b="1"/>
            </a:lvl4pPr>
            <a:lvl5pPr marL="1657298" indent="0">
              <a:buNone/>
              <a:defRPr sz="1400" b="1"/>
            </a:lvl5pPr>
            <a:lvl6pPr marL="2071621" indent="0">
              <a:buNone/>
              <a:defRPr sz="1400" b="1"/>
            </a:lvl6pPr>
            <a:lvl7pPr marL="2485945" indent="0">
              <a:buNone/>
              <a:defRPr sz="1400" b="1"/>
            </a:lvl7pPr>
            <a:lvl8pPr marL="2900270" indent="0">
              <a:buNone/>
              <a:defRPr sz="1400" b="1"/>
            </a:lvl8pPr>
            <a:lvl9pPr marL="3314593"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2" y="2175279"/>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23480671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56393662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5212620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4" y="273385"/>
            <a:ext cx="3007839" cy="1161127"/>
          </a:xfrm>
          <a:prstGeom prst="rect">
            <a:avLst/>
          </a:prstGeom>
        </p:spPr>
        <p:txBody>
          <a:bodyPr lIns="82864" tIns="41433" rIns="82864" bIns="41433"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4827" y="273381"/>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4" y="1434512"/>
            <a:ext cx="3007839" cy="4691543"/>
          </a:xfrm>
        </p:spPr>
        <p:txBody>
          <a:bodyPr/>
          <a:lstStyle>
            <a:lvl1pPr marL="0" indent="0">
              <a:buNone/>
              <a:defRPr sz="1300"/>
            </a:lvl1pPr>
            <a:lvl2pPr marL="414324" indent="0">
              <a:buNone/>
              <a:defRPr sz="1100"/>
            </a:lvl2pPr>
            <a:lvl3pPr marL="828649" indent="0">
              <a:buNone/>
              <a:defRPr sz="900"/>
            </a:lvl3pPr>
            <a:lvl4pPr marL="1242973" indent="0">
              <a:buNone/>
              <a:defRPr sz="900"/>
            </a:lvl4pPr>
            <a:lvl5pPr marL="1657298" indent="0">
              <a:buNone/>
              <a:defRPr sz="900"/>
            </a:lvl5pPr>
            <a:lvl6pPr marL="2071621" indent="0">
              <a:buNone/>
              <a:defRPr sz="900"/>
            </a:lvl6pPr>
            <a:lvl7pPr marL="2485945" indent="0">
              <a:buNone/>
              <a:defRPr sz="900"/>
            </a:lvl7pPr>
            <a:lvl8pPr marL="2900270" indent="0">
              <a:buNone/>
              <a:defRPr sz="900"/>
            </a:lvl8pPr>
            <a:lvl9pPr marL="331459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0291967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340E4-B237-40F2-B9CA-86F32D1659A6}" type="datetimeFigureOut">
              <a:rPr lang="en-US" smtClean="0"/>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2864831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69" y="4800306"/>
            <a:ext cx="5486967" cy="567336"/>
          </a:xfrm>
          <a:prstGeom prst="rect">
            <a:avLst/>
          </a:prstGeom>
        </p:spPr>
        <p:txBody>
          <a:bodyPr lIns="82864" tIns="41433" rIns="82864" bIns="41433"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1669" y="612900"/>
            <a:ext cx="5486967" cy="4115388"/>
          </a:xfrm>
        </p:spPr>
        <p:txBody>
          <a:bodyPr/>
          <a:lstStyle>
            <a:lvl1pPr marL="0" indent="0">
              <a:buNone/>
              <a:defRPr sz="2900"/>
            </a:lvl1pPr>
            <a:lvl2pPr marL="414324" indent="0">
              <a:buNone/>
              <a:defRPr sz="2600"/>
            </a:lvl2pPr>
            <a:lvl3pPr marL="828649" indent="0">
              <a:buNone/>
              <a:defRPr sz="2200"/>
            </a:lvl3pPr>
            <a:lvl4pPr marL="1242973" indent="0">
              <a:buNone/>
              <a:defRPr sz="1800"/>
            </a:lvl4pPr>
            <a:lvl5pPr marL="1657298" indent="0">
              <a:buNone/>
              <a:defRPr sz="1800"/>
            </a:lvl5pPr>
            <a:lvl6pPr marL="2071621" indent="0">
              <a:buNone/>
              <a:defRPr sz="1800"/>
            </a:lvl6pPr>
            <a:lvl7pPr marL="2485945" indent="0">
              <a:buNone/>
              <a:defRPr sz="1800"/>
            </a:lvl7pPr>
            <a:lvl8pPr marL="2900270" indent="0">
              <a:buNone/>
              <a:defRPr sz="1800"/>
            </a:lvl8pPr>
            <a:lvl9pPr marL="3314593" indent="0">
              <a:buNone/>
              <a:defRPr sz="1800"/>
            </a:lvl9pPr>
          </a:lstStyle>
          <a:p>
            <a:endParaRPr lang="en-US"/>
          </a:p>
        </p:txBody>
      </p:sp>
      <p:sp>
        <p:nvSpPr>
          <p:cNvPr id="4" name="Text Placeholder 3"/>
          <p:cNvSpPr>
            <a:spLocks noGrp="1"/>
          </p:cNvSpPr>
          <p:nvPr>
            <p:ph type="body" sz="half" idx="2"/>
          </p:nvPr>
        </p:nvSpPr>
        <p:spPr>
          <a:xfrm>
            <a:off x="1791669" y="5367648"/>
            <a:ext cx="5486967" cy="803971"/>
          </a:xfrm>
        </p:spPr>
        <p:txBody>
          <a:bodyPr/>
          <a:lstStyle>
            <a:lvl1pPr marL="0" indent="0">
              <a:buNone/>
              <a:defRPr sz="1300"/>
            </a:lvl1pPr>
            <a:lvl2pPr marL="414324" indent="0">
              <a:buNone/>
              <a:defRPr sz="1100"/>
            </a:lvl2pPr>
            <a:lvl3pPr marL="828649" indent="0">
              <a:buNone/>
              <a:defRPr sz="900"/>
            </a:lvl3pPr>
            <a:lvl4pPr marL="1242973" indent="0">
              <a:buNone/>
              <a:defRPr sz="900"/>
            </a:lvl4pPr>
            <a:lvl5pPr marL="1657298" indent="0">
              <a:buNone/>
              <a:defRPr sz="900"/>
            </a:lvl5pPr>
            <a:lvl6pPr marL="2071621" indent="0">
              <a:buNone/>
              <a:defRPr sz="900"/>
            </a:lvl6pPr>
            <a:lvl7pPr marL="2485945" indent="0">
              <a:buNone/>
              <a:defRPr sz="900"/>
            </a:lvl7pPr>
            <a:lvl8pPr marL="2900270" indent="0">
              <a:buNone/>
              <a:defRPr sz="900"/>
            </a:lvl8pPr>
            <a:lvl9pPr marL="331459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4304610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5758738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2" y="274855"/>
            <a:ext cx="2075154" cy="5821804"/>
          </a:xfrm>
          <a:prstGeom prst="rect">
            <a:avLst/>
          </a:prstGeom>
        </p:spPr>
        <p:txBody>
          <a:bodyPr vert="eaVert"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839" y="274855"/>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07998845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5"/>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1"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27736199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3"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79875754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3"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11061106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60" y="305718"/>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extLst>
                  <a:ext uri="{28A0092B-C50C-407E-A947-70E740481C1C}">
                    <a14:useLocalDpi xmlns:a14="http://schemas.microsoft.com/office/drawing/2010/main" val="0"/>
                  </a:ext>
                </a:extLst>
              </a:blip>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extLst>
                <a:ext uri="{28A0092B-C50C-407E-A947-70E740481C1C}">
                  <a14:useLocalDpi xmlns:a14="http://schemas.microsoft.com/office/drawing/2010/main" val="0"/>
                </a:ext>
              </a:extLst>
            </a:blip>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47"/>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2"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7"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21"/>
            <a:ext cx="8304866" cy="1846045"/>
          </a:xfrm>
          <a:prstGeom prst="rect">
            <a:avLst/>
          </a:prstGeom>
          <a:blipFill dpi="0" rotWithShape="0">
            <a:blip r:embed="rId3" cstate="print">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none" lIns="82864" tIns="41433" rIns="82864" bIns="41433" anchor="ctr"/>
          <a:lstStyle/>
          <a:p>
            <a:pPr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5"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922" tIns="46960" rIns="93922" bIns="46960" numCol="1" anchor="ctr" anchorCtr="0" compatLnSpc="1">
            <a:prstTxWarp prst="textNoShape">
              <a:avLst/>
            </a:prstTxWarp>
          </a:bodyPr>
          <a:lstStyle>
            <a:lvl1pPr>
              <a:defRPr>
                <a:latin typeface="Arial Unicode MS" pitchFamily="34" charset="-128"/>
              </a:defRPr>
            </a:lvl1pPr>
          </a:lstStyle>
          <a:p>
            <a:r>
              <a:rPr lang="en-US" altLang="en-US" dirty="0"/>
              <a:t>Click to edit Master title style</a:t>
            </a:r>
          </a:p>
        </p:txBody>
      </p:sp>
    </p:spTree>
    <p:extLst>
      <p:ext uri="{BB962C8B-B14F-4D97-AF65-F5344CB8AC3E}">
        <p14:creationId xmlns:p14="http://schemas.microsoft.com/office/powerpoint/2010/main" val="167517990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2458061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64" tIns="41433" rIns="82864" bIns="41433" anchor="t"/>
          <a:lstStyle>
            <a:lvl1pPr algn="l">
              <a:defRPr sz="3600" b="1" cap="all">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902" y="2907229"/>
            <a:ext cx="7771904" cy="1499177"/>
          </a:xfrm>
        </p:spPr>
        <p:txBody>
          <a:bodyPr anchor="b"/>
          <a:lstStyle>
            <a:lvl1pPr marL="0" indent="0">
              <a:buNone/>
              <a:defRPr sz="1800"/>
            </a:lvl1pPr>
            <a:lvl2pPr marL="414324" indent="0">
              <a:buNone/>
              <a:defRPr sz="1600"/>
            </a:lvl2pPr>
            <a:lvl3pPr marL="828649" indent="0">
              <a:buNone/>
              <a:defRPr sz="1400"/>
            </a:lvl3pPr>
            <a:lvl4pPr marL="1242973" indent="0">
              <a:buNone/>
              <a:defRPr sz="1300"/>
            </a:lvl4pPr>
            <a:lvl5pPr marL="1657298" indent="0">
              <a:buNone/>
              <a:defRPr sz="1300"/>
            </a:lvl5pPr>
            <a:lvl6pPr marL="2071621" indent="0">
              <a:buNone/>
              <a:defRPr sz="1300"/>
            </a:lvl6pPr>
            <a:lvl7pPr marL="2485945" indent="0">
              <a:buNone/>
              <a:defRPr sz="1300"/>
            </a:lvl7pPr>
            <a:lvl8pPr marL="2900270" indent="0">
              <a:buNone/>
              <a:defRPr sz="1300"/>
            </a:lvl8pPr>
            <a:lvl9pPr marL="3314593"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83472623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0"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3"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10335849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28" indent="0">
              <a:buNone/>
              <a:defRPr sz="1800">
                <a:solidFill>
                  <a:schemeClr val="tx1">
                    <a:tint val="75000"/>
                  </a:schemeClr>
                </a:solidFill>
              </a:defRPr>
            </a:lvl2pPr>
            <a:lvl3pPr marL="914055" indent="0">
              <a:buNone/>
              <a:defRPr sz="1600">
                <a:solidFill>
                  <a:schemeClr val="tx1">
                    <a:tint val="75000"/>
                  </a:schemeClr>
                </a:solidFill>
              </a:defRPr>
            </a:lvl3pPr>
            <a:lvl4pPr marL="1371083" indent="0">
              <a:buNone/>
              <a:defRPr sz="1400">
                <a:solidFill>
                  <a:schemeClr val="tx1">
                    <a:tint val="75000"/>
                  </a:schemeClr>
                </a:solidFill>
              </a:defRPr>
            </a:lvl4pPr>
            <a:lvl5pPr marL="1828109" indent="0">
              <a:buNone/>
              <a:defRPr sz="1400">
                <a:solidFill>
                  <a:schemeClr val="tx1">
                    <a:tint val="75000"/>
                  </a:schemeClr>
                </a:solidFill>
              </a:defRPr>
            </a:lvl5pPr>
            <a:lvl6pPr marL="2285138" indent="0">
              <a:buNone/>
              <a:defRPr sz="1400">
                <a:solidFill>
                  <a:schemeClr val="tx1">
                    <a:tint val="75000"/>
                  </a:schemeClr>
                </a:solidFill>
              </a:defRPr>
            </a:lvl6pPr>
            <a:lvl7pPr marL="2742165" indent="0">
              <a:buNone/>
              <a:defRPr sz="1400">
                <a:solidFill>
                  <a:schemeClr val="tx1">
                    <a:tint val="75000"/>
                  </a:schemeClr>
                </a:solidFill>
              </a:defRPr>
            </a:lvl7pPr>
            <a:lvl8pPr marL="3199192" indent="0">
              <a:buNone/>
              <a:defRPr sz="1400">
                <a:solidFill>
                  <a:schemeClr val="tx1">
                    <a:tint val="75000"/>
                  </a:schemeClr>
                </a:solidFill>
              </a:defRPr>
            </a:lvl8pPr>
            <a:lvl9pPr marL="365621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E340E4-B237-40F2-B9CA-86F32D1659A6}" type="datetimeFigureOut">
              <a:rPr lang="en-US" smtClean="0"/>
              <a:t>9/1/11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193803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840" y="1534457"/>
            <a:ext cx="4039746" cy="640826"/>
          </a:xfrm>
        </p:spPr>
        <p:txBody>
          <a:bodyPr anchor="b"/>
          <a:lstStyle>
            <a:lvl1pPr marL="0" indent="0">
              <a:buNone/>
              <a:defRPr sz="2200" b="1"/>
            </a:lvl1pPr>
            <a:lvl2pPr marL="414324" indent="0">
              <a:buNone/>
              <a:defRPr sz="1800" b="1"/>
            </a:lvl2pPr>
            <a:lvl3pPr marL="828649" indent="0">
              <a:buNone/>
              <a:defRPr sz="1600" b="1"/>
            </a:lvl3pPr>
            <a:lvl4pPr marL="1242973" indent="0">
              <a:buNone/>
              <a:defRPr sz="1400" b="1"/>
            </a:lvl4pPr>
            <a:lvl5pPr marL="1657298" indent="0">
              <a:buNone/>
              <a:defRPr sz="1400" b="1"/>
            </a:lvl5pPr>
            <a:lvl6pPr marL="2071621" indent="0">
              <a:buNone/>
              <a:defRPr sz="1400" b="1"/>
            </a:lvl6pPr>
            <a:lvl7pPr marL="2485945" indent="0">
              <a:buNone/>
              <a:defRPr sz="1400" b="1"/>
            </a:lvl7pPr>
            <a:lvl8pPr marL="2900270" indent="0">
              <a:buNone/>
              <a:defRPr sz="1400" b="1"/>
            </a:lvl8pPr>
            <a:lvl9pPr marL="3314593"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40" y="2175279"/>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2" y="1534457"/>
            <a:ext cx="4041163" cy="640826"/>
          </a:xfrm>
        </p:spPr>
        <p:txBody>
          <a:bodyPr anchor="b"/>
          <a:lstStyle>
            <a:lvl1pPr marL="0" indent="0">
              <a:buNone/>
              <a:defRPr sz="2200" b="1"/>
            </a:lvl1pPr>
            <a:lvl2pPr marL="414324" indent="0">
              <a:buNone/>
              <a:defRPr sz="1800" b="1"/>
            </a:lvl2pPr>
            <a:lvl3pPr marL="828649" indent="0">
              <a:buNone/>
              <a:defRPr sz="1600" b="1"/>
            </a:lvl3pPr>
            <a:lvl4pPr marL="1242973" indent="0">
              <a:buNone/>
              <a:defRPr sz="1400" b="1"/>
            </a:lvl4pPr>
            <a:lvl5pPr marL="1657298" indent="0">
              <a:buNone/>
              <a:defRPr sz="1400" b="1"/>
            </a:lvl5pPr>
            <a:lvl6pPr marL="2071621" indent="0">
              <a:buNone/>
              <a:defRPr sz="1400" b="1"/>
            </a:lvl6pPr>
            <a:lvl7pPr marL="2485945" indent="0">
              <a:buNone/>
              <a:defRPr sz="1400" b="1"/>
            </a:lvl7pPr>
            <a:lvl8pPr marL="2900270" indent="0">
              <a:buNone/>
              <a:defRPr sz="1400" b="1"/>
            </a:lvl8pPr>
            <a:lvl9pPr marL="3314593"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2" y="2175279"/>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16686787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56704690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76362824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4" y="273385"/>
            <a:ext cx="3007839" cy="1161127"/>
          </a:xfrm>
          <a:prstGeom prst="rect">
            <a:avLst/>
          </a:prstGeom>
        </p:spPr>
        <p:txBody>
          <a:bodyPr lIns="82864" tIns="41433" rIns="82864" bIns="41433"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4827" y="273381"/>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4" y="1434512"/>
            <a:ext cx="3007839" cy="4691543"/>
          </a:xfrm>
        </p:spPr>
        <p:txBody>
          <a:bodyPr/>
          <a:lstStyle>
            <a:lvl1pPr marL="0" indent="0">
              <a:buNone/>
              <a:defRPr sz="1300"/>
            </a:lvl1pPr>
            <a:lvl2pPr marL="414324" indent="0">
              <a:buNone/>
              <a:defRPr sz="1100"/>
            </a:lvl2pPr>
            <a:lvl3pPr marL="828649" indent="0">
              <a:buNone/>
              <a:defRPr sz="900"/>
            </a:lvl3pPr>
            <a:lvl4pPr marL="1242973" indent="0">
              <a:buNone/>
              <a:defRPr sz="900"/>
            </a:lvl4pPr>
            <a:lvl5pPr marL="1657298" indent="0">
              <a:buNone/>
              <a:defRPr sz="900"/>
            </a:lvl5pPr>
            <a:lvl6pPr marL="2071621" indent="0">
              <a:buNone/>
              <a:defRPr sz="900"/>
            </a:lvl6pPr>
            <a:lvl7pPr marL="2485945" indent="0">
              <a:buNone/>
              <a:defRPr sz="900"/>
            </a:lvl7pPr>
            <a:lvl8pPr marL="2900270" indent="0">
              <a:buNone/>
              <a:defRPr sz="900"/>
            </a:lvl8pPr>
            <a:lvl9pPr marL="331459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95044029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69" y="4800306"/>
            <a:ext cx="5486967" cy="567336"/>
          </a:xfrm>
          <a:prstGeom prst="rect">
            <a:avLst/>
          </a:prstGeom>
        </p:spPr>
        <p:txBody>
          <a:bodyPr lIns="82864" tIns="41433" rIns="82864" bIns="41433" anchor="b"/>
          <a:lstStyle>
            <a:lvl1pPr algn="l">
              <a:defRPr sz="1800" b="1">
                <a:latin typeface="Arial Unicode MS" pitchFamily="34" charset="-128"/>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1669" y="612900"/>
            <a:ext cx="5486967" cy="4115388"/>
          </a:xfrm>
        </p:spPr>
        <p:txBody>
          <a:bodyPr/>
          <a:lstStyle>
            <a:lvl1pPr marL="0" indent="0">
              <a:buNone/>
              <a:defRPr sz="2900"/>
            </a:lvl1pPr>
            <a:lvl2pPr marL="414324" indent="0">
              <a:buNone/>
              <a:defRPr sz="2600"/>
            </a:lvl2pPr>
            <a:lvl3pPr marL="828649" indent="0">
              <a:buNone/>
              <a:defRPr sz="2200"/>
            </a:lvl3pPr>
            <a:lvl4pPr marL="1242973" indent="0">
              <a:buNone/>
              <a:defRPr sz="1800"/>
            </a:lvl4pPr>
            <a:lvl5pPr marL="1657298" indent="0">
              <a:buNone/>
              <a:defRPr sz="1800"/>
            </a:lvl5pPr>
            <a:lvl6pPr marL="2071621" indent="0">
              <a:buNone/>
              <a:defRPr sz="1800"/>
            </a:lvl6pPr>
            <a:lvl7pPr marL="2485945" indent="0">
              <a:buNone/>
              <a:defRPr sz="1800"/>
            </a:lvl7pPr>
            <a:lvl8pPr marL="2900270" indent="0">
              <a:buNone/>
              <a:defRPr sz="1800"/>
            </a:lvl8pPr>
            <a:lvl9pPr marL="3314593" indent="0">
              <a:buNone/>
              <a:defRPr sz="1800"/>
            </a:lvl9pPr>
          </a:lstStyle>
          <a:p>
            <a:endParaRPr lang="en-US"/>
          </a:p>
        </p:txBody>
      </p:sp>
      <p:sp>
        <p:nvSpPr>
          <p:cNvPr id="4" name="Text Placeholder 3"/>
          <p:cNvSpPr>
            <a:spLocks noGrp="1"/>
          </p:cNvSpPr>
          <p:nvPr>
            <p:ph type="body" sz="half" idx="2"/>
          </p:nvPr>
        </p:nvSpPr>
        <p:spPr>
          <a:xfrm>
            <a:off x="1791669" y="5367648"/>
            <a:ext cx="5486967" cy="803971"/>
          </a:xfrm>
        </p:spPr>
        <p:txBody>
          <a:bodyPr/>
          <a:lstStyle>
            <a:lvl1pPr marL="0" indent="0">
              <a:buNone/>
              <a:defRPr sz="1300"/>
            </a:lvl1pPr>
            <a:lvl2pPr marL="414324" indent="0">
              <a:buNone/>
              <a:defRPr sz="1100"/>
            </a:lvl2pPr>
            <a:lvl3pPr marL="828649" indent="0">
              <a:buNone/>
              <a:defRPr sz="900"/>
            </a:lvl3pPr>
            <a:lvl4pPr marL="1242973" indent="0">
              <a:buNone/>
              <a:defRPr sz="900"/>
            </a:lvl4pPr>
            <a:lvl5pPr marL="1657298" indent="0">
              <a:buNone/>
              <a:defRPr sz="900"/>
            </a:lvl5pPr>
            <a:lvl6pPr marL="2071621" indent="0">
              <a:buNone/>
              <a:defRPr sz="900"/>
            </a:lvl6pPr>
            <a:lvl7pPr marL="2485945" indent="0">
              <a:buNone/>
              <a:defRPr sz="900"/>
            </a:lvl7pPr>
            <a:lvl8pPr marL="2900270" indent="0">
              <a:buNone/>
              <a:defRPr sz="900"/>
            </a:lvl8pPr>
            <a:lvl9pPr marL="331459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6710522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26024862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2" y="274855"/>
            <a:ext cx="2075154" cy="5821804"/>
          </a:xfrm>
          <a:prstGeom prst="rect">
            <a:avLst/>
          </a:prstGeom>
        </p:spPr>
        <p:txBody>
          <a:bodyPr vert="eaVert"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839" y="274855"/>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41206964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5"/>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1"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00917776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3"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15614614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5" y="274855"/>
            <a:ext cx="8228323" cy="1143490"/>
          </a:xfrm>
          <a:prstGeom prst="rect">
            <a:avLst/>
          </a:prstGeom>
        </p:spPr>
        <p:txBody>
          <a:bodyPr lIns="82864" tIns="41433" rIns="82864" bIns="41433"/>
          <a:lstStyle>
            <a:lvl1pPr>
              <a:defRPr>
                <a:latin typeface="Arial Unicode MS" pitchFamily="34" charset="-128"/>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532970"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3"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3" y="4183005"/>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6"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1"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51306345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E340E4-B237-40F2-B9CA-86F32D1659A6}" type="datetimeFigureOut">
              <a:rPr lang="en-US" smtClean="0"/>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063507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304756" y="305717"/>
            <a:ext cx="8558591" cy="2107667"/>
            <a:chOff x="192" y="192"/>
            <a:chExt cx="5391" cy="1328"/>
          </a:xfrm>
        </p:grpSpPr>
        <p:grpSp>
          <p:nvGrpSpPr>
            <p:cNvPr id="3141" name="Group 69"/>
            <p:cNvGrpSpPr>
              <a:grpSpLocks/>
            </p:cNvGrpSpPr>
            <p:nvPr/>
          </p:nvGrpSpPr>
          <p:grpSpPr bwMode="auto">
            <a:xfrm>
              <a:off x="192" y="960"/>
              <a:ext cx="5391" cy="560"/>
              <a:chOff x="192" y="192"/>
              <a:chExt cx="5391" cy="560"/>
            </a:xfrm>
          </p:grpSpPr>
          <p:pic>
            <p:nvPicPr>
              <p:cNvPr id="3142" name="Picture 70"/>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43" name="Picture 71"/>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grpSp>
          <p:nvGrpSpPr>
            <p:cNvPr id="3140" name="Group 68"/>
            <p:cNvGrpSpPr>
              <a:grpSpLocks/>
            </p:cNvGrpSpPr>
            <p:nvPr/>
          </p:nvGrpSpPr>
          <p:grpSpPr bwMode="auto">
            <a:xfrm>
              <a:off x="192" y="192"/>
              <a:ext cx="5391" cy="560"/>
              <a:chOff x="192" y="192"/>
              <a:chExt cx="5391" cy="560"/>
            </a:xfrm>
          </p:grpSpPr>
          <p:pic>
            <p:nvPicPr>
              <p:cNvPr id="3139" name="Picture 67"/>
              <p:cNvPicPr>
                <a:picLocks noChangeAspect="1" noChangeArrowheads="1"/>
              </p:cNvPicPr>
              <p:nvPr/>
            </p:nvPicPr>
            <p:blipFill>
              <a:blip r:embed="rId2" cstate="print"/>
              <a:srcRect/>
              <a:stretch>
                <a:fillRect/>
              </a:stretch>
            </p:blipFill>
            <p:spPr bwMode="auto">
              <a:xfrm>
                <a:off x="1488" y="192"/>
                <a:ext cx="4095" cy="560"/>
              </a:xfrm>
              <a:prstGeom prst="rect">
                <a:avLst/>
              </a:prstGeom>
              <a:noFill/>
            </p:spPr>
          </p:pic>
          <p:pic>
            <p:nvPicPr>
              <p:cNvPr id="3136" name="Picture 64"/>
              <p:cNvPicPr>
                <a:picLocks noChangeAspect="1" noChangeArrowheads="1"/>
              </p:cNvPicPr>
              <p:nvPr/>
            </p:nvPicPr>
            <p:blipFill>
              <a:blip r:embed="rId2" cstate="print"/>
              <a:srcRect r="37875"/>
              <a:stretch>
                <a:fillRect/>
              </a:stretch>
            </p:blipFill>
            <p:spPr bwMode="auto">
              <a:xfrm>
                <a:off x="192" y="192"/>
                <a:ext cx="2544" cy="560"/>
              </a:xfrm>
              <a:prstGeom prst="rect">
                <a:avLst/>
              </a:prstGeom>
              <a:noFill/>
            </p:spPr>
          </p:pic>
        </p:grpSp>
        <p:pic>
          <p:nvPicPr>
            <p:cNvPr id="3145" name="Picture 73"/>
            <p:cNvPicPr>
              <a:picLocks noChangeAspect="1" noChangeArrowheads="1"/>
            </p:cNvPicPr>
            <p:nvPr/>
          </p:nvPicPr>
          <p:blipFill>
            <a:blip r:embed="rId2" cstate="print"/>
            <a:srcRect t="17140" b="22855"/>
            <a:stretch>
              <a:fillRect/>
            </a:stretch>
          </p:blipFill>
          <p:spPr bwMode="auto">
            <a:xfrm>
              <a:off x="1488" y="672"/>
              <a:ext cx="4095" cy="336"/>
            </a:xfrm>
            <a:prstGeom prst="rect">
              <a:avLst/>
            </a:prstGeom>
            <a:noFill/>
          </p:spPr>
        </p:pic>
        <p:pic>
          <p:nvPicPr>
            <p:cNvPr id="3146" name="Picture 74"/>
            <p:cNvPicPr>
              <a:picLocks noChangeAspect="1" noChangeArrowheads="1"/>
            </p:cNvPicPr>
            <p:nvPr/>
          </p:nvPicPr>
          <p:blipFill>
            <a:blip r:embed="rId2" cstate="print"/>
            <a:srcRect t="17140" r="37874" b="14285"/>
            <a:stretch>
              <a:fillRect/>
            </a:stretch>
          </p:blipFill>
          <p:spPr bwMode="auto">
            <a:xfrm>
              <a:off x="192" y="672"/>
              <a:ext cx="2544" cy="384"/>
            </a:xfrm>
            <a:prstGeom prst="rect">
              <a:avLst/>
            </a:prstGeom>
            <a:noFill/>
          </p:spPr>
        </p:pic>
      </p:grpSp>
      <p:sp>
        <p:nvSpPr>
          <p:cNvPr id="3081" name="Rectangle 9"/>
          <p:cNvSpPr>
            <a:spLocks noGrp="1" noChangeArrowheads="1"/>
          </p:cNvSpPr>
          <p:nvPr>
            <p:ph type="subTitle" sz="quarter" idx="1"/>
          </p:nvPr>
        </p:nvSpPr>
        <p:spPr>
          <a:xfrm>
            <a:off x="686048" y="2819044"/>
            <a:ext cx="7771904" cy="3124755"/>
          </a:xfrm>
        </p:spPr>
        <p:txBody>
          <a:bodyPr/>
          <a:lstStyle>
            <a:lvl1pPr marL="0" indent="0" algn="ctr">
              <a:buFont typeface="Monotype Sorts"/>
              <a:buNone/>
              <a:defRPr sz="3800"/>
            </a:lvl1pPr>
          </a:lstStyle>
          <a:p>
            <a:r>
              <a:rPr lang="en-US" altLang="en-US"/>
              <a:t>Click to edit Master subtitle style</a:t>
            </a:r>
          </a:p>
        </p:txBody>
      </p:sp>
      <p:sp>
        <p:nvSpPr>
          <p:cNvPr id="3082" name="Rectangle 10"/>
          <p:cNvSpPr>
            <a:spLocks noGrp="1" noChangeArrowheads="1"/>
          </p:cNvSpPr>
          <p:nvPr>
            <p:ph type="dt" sz="quarter" idx="2"/>
          </p:nvPr>
        </p:nvSpPr>
        <p:spPr>
          <a:xfrm>
            <a:off x="686050" y="6248041"/>
            <a:ext cx="1905059" cy="457102"/>
          </a:xfrm>
        </p:spPr>
        <p:txBody>
          <a:bodyPr/>
          <a:lstStyle>
            <a:lvl1pPr>
              <a:defRPr>
                <a:solidFill>
                  <a:srgbClr val="FFFFFF"/>
                </a:solidFill>
              </a:defRPr>
            </a:lvl1pPr>
          </a:lstStyle>
          <a:p>
            <a:endParaRPr lang="en-US" altLang="en-US"/>
          </a:p>
        </p:txBody>
      </p:sp>
      <p:sp>
        <p:nvSpPr>
          <p:cNvPr id="3083" name="Rectangle 11"/>
          <p:cNvSpPr>
            <a:spLocks noGrp="1" noChangeArrowheads="1"/>
          </p:cNvSpPr>
          <p:nvPr>
            <p:ph type="ftr" sz="quarter" idx="3"/>
          </p:nvPr>
        </p:nvSpPr>
        <p:spPr>
          <a:xfrm>
            <a:off x="3124070" y="6248041"/>
            <a:ext cx="2895860" cy="457102"/>
          </a:xfrm>
        </p:spPr>
        <p:txBody>
          <a:bodyPr/>
          <a:lstStyle>
            <a:lvl1pPr>
              <a:defRPr>
                <a:solidFill>
                  <a:srgbClr val="FFFFFF"/>
                </a:solidFill>
              </a:defRPr>
            </a:lvl1pPr>
          </a:lstStyle>
          <a:p>
            <a:endParaRPr lang="en-US" altLang="en-US"/>
          </a:p>
        </p:txBody>
      </p:sp>
      <p:sp>
        <p:nvSpPr>
          <p:cNvPr id="3084" name="Rectangle 12"/>
          <p:cNvSpPr>
            <a:spLocks noGrp="1" noChangeArrowheads="1"/>
          </p:cNvSpPr>
          <p:nvPr>
            <p:ph type="sldNum" sz="quarter" idx="4"/>
          </p:nvPr>
        </p:nvSpPr>
        <p:spPr>
          <a:xfrm>
            <a:off x="6552895" y="6248041"/>
            <a:ext cx="1905059" cy="457102"/>
          </a:xfrm>
        </p:spPr>
        <p:txBody>
          <a:bodyPr/>
          <a:lstStyle>
            <a:lvl1pPr>
              <a:defRPr>
                <a:solidFill>
                  <a:srgbClr val="FFFFFF"/>
                </a:solidFill>
              </a:defRPr>
            </a:lvl1pPr>
          </a:lstStyle>
          <a:p>
            <a:fld id="{C7456A20-914E-499B-A8F9-62092B3418DC}" type="slidenum">
              <a:rPr lang="en-US" altLang="en-US"/>
              <a:pPr/>
              <a:t>‹#›</a:t>
            </a:fld>
            <a:endParaRPr lang="en-US" altLang="en-US"/>
          </a:p>
        </p:txBody>
      </p:sp>
      <p:sp>
        <p:nvSpPr>
          <p:cNvPr id="3148" name="Rectangle 76" descr="Waves 640"/>
          <p:cNvSpPr>
            <a:spLocks noChangeArrowheads="1"/>
          </p:cNvSpPr>
          <p:nvPr/>
        </p:nvSpPr>
        <p:spPr bwMode="auto">
          <a:xfrm>
            <a:off x="432324" y="432117"/>
            <a:ext cx="8304866" cy="1846045"/>
          </a:xfrm>
          <a:prstGeom prst="rect">
            <a:avLst/>
          </a:prstGeom>
          <a:blipFill dpi="0" rotWithShape="0">
            <a:blip r:embed="rId3" cstate="print"/>
            <a:srcRect/>
            <a:stretch>
              <a:fillRect/>
            </a:stretch>
          </a:blipFill>
          <a:ln w="9525">
            <a:noFill/>
            <a:miter lim="800000"/>
            <a:headEnd/>
            <a:tailEnd/>
          </a:ln>
          <a:effectLst/>
        </p:spPr>
        <p:txBody>
          <a:bodyPr wrap="none" lIns="82896" tIns="41448" rIns="82896" bIns="41448" anchor="ctr"/>
          <a:lstStyle/>
          <a:p>
            <a:pPr defTabSz="914400" eaLnBrk="0" fontAlgn="base" hangingPunct="0">
              <a:spcBef>
                <a:spcPct val="0"/>
              </a:spcBef>
              <a:spcAft>
                <a:spcPct val="0"/>
              </a:spcAft>
            </a:pPr>
            <a:endParaRPr lang="en-US" sz="1300">
              <a:solidFill>
                <a:srgbClr val="FFFF00"/>
              </a:solidFill>
              <a:latin typeface="Arial" pitchFamily="34" charset="0"/>
            </a:endParaRPr>
          </a:p>
        </p:txBody>
      </p:sp>
      <p:sp>
        <p:nvSpPr>
          <p:cNvPr id="3080" name="Rectangle 8"/>
          <p:cNvSpPr>
            <a:spLocks noGrp="1" noChangeArrowheads="1"/>
          </p:cNvSpPr>
          <p:nvPr>
            <p:ph type="ctrTitle" sz="quarter"/>
          </p:nvPr>
        </p:nvSpPr>
        <p:spPr bwMode="auto">
          <a:xfrm>
            <a:off x="457841" y="439467"/>
            <a:ext cx="8228323" cy="1831348"/>
          </a:xfrm>
          <a:prstGeom prst="rect">
            <a:avLst/>
          </a:prstGeom>
          <a:noFill/>
          <a:ln>
            <a:miter lim="800000"/>
            <a:headEnd/>
            <a:tailEnd/>
          </a:ln>
          <a:effectLst>
            <a:outerShdw dist="17961" dir="13500000" algn="ctr" rotWithShape="0">
              <a:schemeClr val="bg2"/>
            </a:outerShdw>
          </a:effectLst>
        </p:spPr>
        <p:txBody>
          <a:bodyPr vert="horz" wrap="square" lIns="93958" tIns="46978" rIns="93958" bIns="46978" numCol="1" anchor="ctr" anchorCtr="0" compatLnSpc="1">
            <a:prstTxWarp prst="textNoShape">
              <a:avLst/>
            </a:prstTxWarp>
          </a:bodyPr>
          <a:lstStyle>
            <a:lvl1pPr>
              <a:defRPr/>
            </a:lvl1pPr>
          </a:lstStyle>
          <a:p>
            <a:r>
              <a:rPr lang="en-US" altLang="en-US"/>
              <a:t>Click to edit Master title style</a:t>
            </a:r>
          </a:p>
        </p:txBody>
      </p:sp>
    </p:spTree>
    <p:extLst>
      <p:ext uri="{BB962C8B-B14F-4D97-AF65-F5344CB8AC3E}">
        <p14:creationId xmlns:p14="http://schemas.microsoft.com/office/powerpoint/2010/main" val="173849738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FE6EB876-0D74-4755-B099-8E0292B8CB5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368445762"/>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2" y="4406406"/>
            <a:ext cx="7771904" cy="1362489"/>
          </a:xfrm>
          <a:prstGeom prst="rect">
            <a:avLst/>
          </a:prstGeom>
        </p:spPr>
        <p:txBody>
          <a:bodyPr lIns="82896" tIns="41448" rIns="82896" bIns="41448"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02" y="2907228"/>
            <a:ext cx="7771904" cy="1499177"/>
          </a:xfrm>
        </p:spPr>
        <p:txBody>
          <a:bodyPr anchor="b"/>
          <a:lstStyle>
            <a:lvl1pPr marL="0" indent="0">
              <a:buNone/>
              <a:defRPr sz="1800"/>
            </a:lvl1pPr>
            <a:lvl2pPr marL="414481" indent="0">
              <a:buNone/>
              <a:defRPr sz="1600"/>
            </a:lvl2pPr>
            <a:lvl3pPr marL="828961" indent="0">
              <a:buNone/>
              <a:defRPr sz="1400"/>
            </a:lvl3pPr>
            <a:lvl4pPr marL="1243442" indent="0">
              <a:buNone/>
              <a:defRPr sz="1300"/>
            </a:lvl4pPr>
            <a:lvl5pPr marL="1657924" indent="0">
              <a:buNone/>
              <a:defRPr sz="1300"/>
            </a:lvl5pPr>
            <a:lvl6pPr marL="2072403" indent="0">
              <a:buNone/>
              <a:defRPr sz="1300"/>
            </a:lvl6pPr>
            <a:lvl7pPr marL="2486884" indent="0">
              <a:buNone/>
              <a:defRPr sz="1300"/>
            </a:lvl7pPr>
            <a:lvl8pPr marL="2901366" indent="0">
              <a:buNone/>
              <a:defRPr sz="1300"/>
            </a:lvl8pPr>
            <a:lvl9pPr marL="3315845" indent="0">
              <a:buNone/>
              <a:defRPr sz="1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67102A54-B334-47F5-A70C-D5B66586FD68}"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1764524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US"/>
          </a:p>
        </p:txBody>
      </p:sp>
      <p:sp>
        <p:nvSpPr>
          <p:cNvPr id="3" name="Content Placeholder 2"/>
          <p:cNvSpPr>
            <a:spLocks noGrp="1"/>
          </p:cNvSpPr>
          <p:nvPr>
            <p:ph sz="half" idx="1"/>
          </p:nvPr>
        </p:nvSpPr>
        <p:spPr>
          <a:xfrm>
            <a:off x="532966" y="2129713"/>
            <a:ext cx="4046833"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5872" y="2129713"/>
            <a:ext cx="4046832" cy="396694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49C329FB-4C84-42BB-B933-32536A51516B}"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00251141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9" y="1534454"/>
            <a:ext cx="4039746" cy="640826"/>
          </a:xfrm>
        </p:spPr>
        <p:txBody>
          <a:bodyPr anchor="b"/>
          <a:lstStyle>
            <a:lvl1pPr marL="0" indent="0">
              <a:buNone/>
              <a:defRPr sz="2200" b="1"/>
            </a:lvl1pPr>
            <a:lvl2pPr marL="414481" indent="0">
              <a:buNone/>
              <a:defRPr sz="1800" b="1"/>
            </a:lvl2pPr>
            <a:lvl3pPr marL="828961" indent="0">
              <a:buNone/>
              <a:defRPr sz="1600" b="1"/>
            </a:lvl3pPr>
            <a:lvl4pPr marL="1243442" indent="0">
              <a:buNone/>
              <a:defRPr sz="1400" b="1"/>
            </a:lvl4pPr>
            <a:lvl5pPr marL="1657924" indent="0">
              <a:buNone/>
              <a:defRPr sz="1400" b="1"/>
            </a:lvl5pPr>
            <a:lvl6pPr marL="2072403" indent="0">
              <a:buNone/>
              <a:defRPr sz="1400" b="1"/>
            </a:lvl6pPr>
            <a:lvl7pPr marL="2486884" indent="0">
              <a:buNone/>
              <a:defRPr sz="1400" b="1"/>
            </a:lvl7pPr>
            <a:lvl8pPr marL="2901366" indent="0">
              <a:buNone/>
              <a:defRPr sz="1400" b="1"/>
            </a:lvl8pPr>
            <a:lvl9pPr marL="331584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839" y="2175278"/>
            <a:ext cx="4039746"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01" y="1534454"/>
            <a:ext cx="4041163" cy="640826"/>
          </a:xfrm>
        </p:spPr>
        <p:txBody>
          <a:bodyPr anchor="b"/>
          <a:lstStyle>
            <a:lvl1pPr marL="0" indent="0">
              <a:buNone/>
              <a:defRPr sz="2200" b="1"/>
            </a:lvl1pPr>
            <a:lvl2pPr marL="414481" indent="0">
              <a:buNone/>
              <a:defRPr sz="1800" b="1"/>
            </a:lvl2pPr>
            <a:lvl3pPr marL="828961" indent="0">
              <a:buNone/>
              <a:defRPr sz="1600" b="1"/>
            </a:lvl3pPr>
            <a:lvl4pPr marL="1243442" indent="0">
              <a:buNone/>
              <a:defRPr sz="1400" b="1"/>
            </a:lvl4pPr>
            <a:lvl5pPr marL="1657924" indent="0">
              <a:buNone/>
              <a:defRPr sz="1400" b="1"/>
            </a:lvl5pPr>
            <a:lvl6pPr marL="2072403" indent="0">
              <a:buNone/>
              <a:defRPr sz="1400" b="1"/>
            </a:lvl6pPr>
            <a:lvl7pPr marL="2486884" indent="0">
              <a:buNone/>
              <a:defRPr sz="1400" b="1"/>
            </a:lvl7pPr>
            <a:lvl8pPr marL="2901366" indent="0">
              <a:buNone/>
              <a:defRPr sz="1400" b="1"/>
            </a:lvl8pPr>
            <a:lvl9pPr marL="331584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01" y="2175278"/>
            <a:ext cx="4041163" cy="3950772"/>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707E83BD-A856-4288-A6C6-4F07824055F0}"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47745501"/>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6C44060C-EC14-4375-9B1B-7F67EC7790E6}"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34247536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423FE938-F56E-4E1F-9CD2-7A24125E6949}"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60130251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41" y="273381"/>
            <a:ext cx="3007839" cy="1161127"/>
          </a:xfrm>
          <a:prstGeom prst="rect">
            <a:avLst/>
          </a:prstGeom>
        </p:spPr>
        <p:txBody>
          <a:bodyPr lIns="82896" tIns="41448" rIns="82896" bIns="41448"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823" y="273380"/>
            <a:ext cx="5111341" cy="5852670"/>
          </a:xfrm>
        </p:spPr>
        <p:txBody>
          <a:bodyPr/>
          <a:lstStyle>
            <a:lvl1pPr>
              <a:defRPr sz="2900"/>
            </a:lvl1pPr>
            <a:lvl2pPr>
              <a:defRPr sz="26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41" y="1434508"/>
            <a:ext cx="3007839" cy="4691543"/>
          </a:xfrm>
        </p:spPr>
        <p:txBody>
          <a:bodyPr/>
          <a:lstStyle>
            <a:lvl1pPr marL="0" indent="0">
              <a:buNone/>
              <a:defRPr sz="1300"/>
            </a:lvl1pPr>
            <a:lvl2pPr marL="414481" indent="0">
              <a:buNone/>
              <a:defRPr sz="1100"/>
            </a:lvl2pPr>
            <a:lvl3pPr marL="828961" indent="0">
              <a:buNone/>
              <a:defRPr sz="900"/>
            </a:lvl3pPr>
            <a:lvl4pPr marL="1243442" indent="0">
              <a:buNone/>
              <a:defRPr sz="900"/>
            </a:lvl4pPr>
            <a:lvl5pPr marL="1657924" indent="0">
              <a:buNone/>
              <a:defRPr sz="900"/>
            </a:lvl5pPr>
            <a:lvl6pPr marL="2072403" indent="0">
              <a:buNone/>
              <a:defRPr sz="900"/>
            </a:lvl6pPr>
            <a:lvl7pPr marL="2486884" indent="0">
              <a:buNone/>
              <a:defRPr sz="900"/>
            </a:lvl7pPr>
            <a:lvl8pPr marL="2901366" indent="0">
              <a:buNone/>
              <a:defRPr sz="900"/>
            </a:lvl8pPr>
            <a:lvl9pPr marL="33158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A3897618-8307-4645-805B-386FB1C9BC7E}"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9741753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65" y="4800306"/>
            <a:ext cx="5486967" cy="567336"/>
          </a:xfrm>
          <a:prstGeom prst="rect">
            <a:avLst/>
          </a:prstGeom>
        </p:spPr>
        <p:txBody>
          <a:bodyPr lIns="82896" tIns="41448" rIns="82896" bIns="41448"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65" y="612899"/>
            <a:ext cx="5486967" cy="4115388"/>
          </a:xfrm>
        </p:spPr>
        <p:txBody>
          <a:bodyPr/>
          <a:lstStyle>
            <a:lvl1pPr marL="0" indent="0">
              <a:buNone/>
              <a:defRPr sz="2900"/>
            </a:lvl1pPr>
            <a:lvl2pPr marL="414481" indent="0">
              <a:buNone/>
              <a:defRPr sz="2600"/>
            </a:lvl2pPr>
            <a:lvl3pPr marL="828961" indent="0">
              <a:buNone/>
              <a:defRPr sz="2200"/>
            </a:lvl3pPr>
            <a:lvl4pPr marL="1243442" indent="0">
              <a:buNone/>
              <a:defRPr sz="1800"/>
            </a:lvl4pPr>
            <a:lvl5pPr marL="1657924" indent="0">
              <a:buNone/>
              <a:defRPr sz="1800"/>
            </a:lvl5pPr>
            <a:lvl6pPr marL="2072403" indent="0">
              <a:buNone/>
              <a:defRPr sz="1800"/>
            </a:lvl6pPr>
            <a:lvl7pPr marL="2486884" indent="0">
              <a:buNone/>
              <a:defRPr sz="1800"/>
            </a:lvl7pPr>
            <a:lvl8pPr marL="2901366" indent="0">
              <a:buNone/>
              <a:defRPr sz="1800"/>
            </a:lvl8pPr>
            <a:lvl9pPr marL="3315845" indent="0">
              <a:buNone/>
              <a:defRPr sz="1800"/>
            </a:lvl9pPr>
          </a:lstStyle>
          <a:p>
            <a:endParaRPr lang="en-US"/>
          </a:p>
        </p:txBody>
      </p:sp>
      <p:sp>
        <p:nvSpPr>
          <p:cNvPr id="4" name="Text Placeholder 3"/>
          <p:cNvSpPr>
            <a:spLocks noGrp="1"/>
          </p:cNvSpPr>
          <p:nvPr>
            <p:ph type="body" sz="half" idx="2"/>
          </p:nvPr>
        </p:nvSpPr>
        <p:spPr>
          <a:xfrm>
            <a:off x="1791665" y="5367644"/>
            <a:ext cx="5486967" cy="803971"/>
          </a:xfrm>
        </p:spPr>
        <p:txBody>
          <a:bodyPr/>
          <a:lstStyle>
            <a:lvl1pPr marL="0" indent="0">
              <a:buNone/>
              <a:defRPr sz="1300"/>
            </a:lvl1pPr>
            <a:lvl2pPr marL="414481" indent="0">
              <a:buNone/>
              <a:defRPr sz="1100"/>
            </a:lvl2pPr>
            <a:lvl3pPr marL="828961" indent="0">
              <a:buNone/>
              <a:defRPr sz="900"/>
            </a:lvl3pPr>
            <a:lvl4pPr marL="1243442" indent="0">
              <a:buNone/>
              <a:defRPr sz="900"/>
            </a:lvl4pPr>
            <a:lvl5pPr marL="1657924" indent="0">
              <a:buNone/>
              <a:defRPr sz="900"/>
            </a:lvl5pPr>
            <a:lvl6pPr marL="2072403" indent="0">
              <a:buNone/>
              <a:defRPr sz="900"/>
            </a:lvl6pPr>
            <a:lvl7pPr marL="2486884" indent="0">
              <a:buNone/>
              <a:defRPr sz="900"/>
            </a:lvl7pPr>
            <a:lvl8pPr marL="2901366" indent="0">
              <a:buNone/>
              <a:defRPr sz="900"/>
            </a:lvl8pPr>
            <a:lvl9pPr marL="33158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BC09A181-7FAD-4C07-98FE-013BED02891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275911180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48C3969F-2F0D-4F73-8E9D-45B80344C784}"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370832905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28" indent="0">
              <a:buNone/>
              <a:defRPr sz="2000" b="1"/>
            </a:lvl2pPr>
            <a:lvl3pPr marL="914055" indent="0">
              <a:buNone/>
              <a:defRPr sz="1800" b="1"/>
            </a:lvl3pPr>
            <a:lvl4pPr marL="1371083" indent="0">
              <a:buNone/>
              <a:defRPr sz="1600" b="1"/>
            </a:lvl4pPr>
            <a:lvl5pPr marL="1828109" indent="0">
              <a:buNone/>
              <a:defRPr sz="1600" b="1"/>
            </a:lvl5pPr>
            <a:lvl6pPr marL="2285138" indent="0">
              <a:buNone/>
              <a:defRPr sz="1600" b="1"/>
            </a:lvl6pPr>
            <a:lvl7pPr marL="2742165" indent="0">
              <a:buNone/>
              <a:defRPr sz="1600" b="1"/>
            </a:lvl7pPr>
            <a:lvl8pPr marL="3199192" indent="0">
              <a:buNone/>
              <a:defRPr sz="1600" b="1"/>
            </a:lvl8pPr>
            <a:lvl9pPr marL="365621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28" indent="0">
              <a:buNone/>
              <a:defRPr sz="2000" b="1"/>
            </a:lvl2pPr>
            <a:lvl3pPr marL="914055" indent="0">
              <a:buNone/>
              <a:defRPr sz="1800" b="1"/>
            </a:lvl3pPr>
            <a:lvl4pPr marL="1371083" indent="0">
              <a:buNone/>
              <a:defRPr sz="1600" b="1"/>
            </a:lvl4pPr>
            <a:lvl5pPr marL="1828109" indent="0">
              <a:buNone/>
              <a:defRPr sz="1600" b="1"/>
            </a:lvl5pPr>
            <a:lvl6pPr marL="2285138" indent="0">
              <a:buNone/>
              <a:defRPr sz="1600" b="1"/>
            </a:lvl6pPr>
            <a:lvl7pPr marL="2742165" indent="0">
              <a:buNone/>
              <a:defRPr sz="1600" b="1"/>
            </a:lvl7pPr>
            <a:lvl8pPr marL="3199192" indent="0">
              <a:buNone/>
              <a:defRPr sz="1600" b="1"/>
            </a:lvl8pPr>
            <a:lvl9pPr marL="365621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E340E4-B237-40F2-B9CA-86F32D1659A6}" type="datetimeFigureOut">
              <a:rPr lang="en-US" smtClean="0"/>
              <a:t>9/1/11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728722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7551" y="274853"/>
            <a:ext cx="2075154" cy="5821804"/>
          </a:xfrm>
          <a:prstGeom prst="rect">
            <a:avLst/>
          </a:prstGeom>
        </p:spPr>
        <p:txBody>
          <a:bodyPr vert="eaVert" lIns="82896" tIns="41448" rIns="82896" bIns="41448"/>
          <a:lstStyle/>
          <a:p>
            <a:r>
              <a:rPr lang="en-US" smtClean="0"/>
              <a:t>Click to edit Master title style</a:t>
            </a:r>
            <a:endParaRPr lang="en-US"/>
          </a:p>
        </p:txBody>
      </p:sp>
      <p:sp>
        <p:nvSpPr>
          <p:cNvPr id="3" name="Vertical Text Placeholder 2"/>
          <p:cNvSpPr>
            <a:spLocks noGrp="1"/>
          </p:cNvSpPr>
          <p:nvPr>
            <p:ph type="body" orient="vert" idx="1"/>
          </p:nvPr>
        </p:nvSpPr>
        <p:spPr>
          <a:xfrm>
            <a:off x="457838" y="274853"/>
            <a:ext cx="6093637" cy="58218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85BF1AB-B2AE-4DFA-B7AD-2B0E89E41AF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446718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8" y="274853"/>
            <a:ext cx="8304866" cy="58218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4" name="Footer Placeholder 3"/>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5" name="Slide Number Placeholder 4"/>
          <p:cNvSpPr>
            <a:spLocks noGrp="1"/>
          </p:cNvSpPr>
          <p:nvPr>
            <p:ph type="sldNum" sz="quarter" idx="12"/>
          </p:nvPr>
        </p:nvSpPr>
        <p:spPr>
          <a:xfrm>
            <a:off x="7010730" y="6248041"/>
            <a:ext cx="1905059" cy="457102"/>
          </a:xfrm>
        </p:spPr>
        <p:txBody>
          <a:bodyPr/>
          <a:lstStyle>
            <a:lvl1pPr>
              <a:defRPr/>
            </a:lvl1pPr>
          </a:lstStyle>
          <a:p>
            <a:fld id="{C98CCC6F-2210-4BFC-BC50-A7754DA7C2AF}"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5217110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US"/>
          </a:p>
        </p:txBody>
      </p:sp>
      <p:sp>
        <p:nvSpPr>
          <p:cNvPr id="3" name="Content Placeholder 2"/>
          <p:cNvSpPr>
            <a:spLocks noGrp="1"/>
          </p:cNvSpPr>
          <p:nvPr>
            <p:ph sz="half" idx="1"/>
          </p:nvPr>
        </p:nvSpPr>
        <p:spPr>
          <a:xfrm>
            <a:off x="532966"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15872"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15872" y="4183001"/>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0" y="6248041"/>
            <a:ext cx="1905059" cy="457102"/>
          </a:xfrm>
        </p:spPr>
        <p:txBody>
          <a:bodyPr/>
          <a:lstStyle>
            <a:lvl1pPr>
              <a:defRPr/>
            </a:lvl1pPr>
          </a:lstStyle>
          <a:p>
            <a:fld id="{29C37CA8-9886-4003-A712-CABF82F446AC}"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8500448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841" y="274852"/>
            <a:ext cx="8228323" cy="1143490"/>
          </a:xfrm>
          <a:prstGeom prst="rect">
            <a:avLst/>
          </a:prstGeom>
        </p:spPr>
        <p:txBody>
          <a:bodyPr lIns="82896" tIns="41448" rIns="82896" bIns="41448"/>
          <a:lstStyle/>
          <a:p>
            <a:r>
              <a:rPr lang="en-US" smtClean="0"/>
              <a:t>Click to edit Master title style</a:t>
            </a:r>
            <a:endParaRPr lang="en-GB"/>
          </a:p>
        </p:txBody>
      </p:sp>
      <p:sp>
        <p:nvSpPr>
          <p:cNvPr id="3" name="Text Placeholder 2"/>
          <p:cNvSpPr>
            <a:spLocks noGrp="1"/>
          </p:cNvSpPr>
          <p:nvPr>
            <p:ph type="body" sz="half" idx="1"/>
          </p:nvPr>
        </p:nvSpPr>
        <p:spPr>
          <a:xfrm>
            <a:off x="532966" y="2129713"/>
            <a:ext cx="4046833" cy="39669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15872" y="2129714"/>
            <a:ext cx="4046832" cy="1912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15872" y="4183001"/>
            <a:ext cx="4046832" cy="19136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09505" y="6248041"/>
            <a:ext cx="1905059" cy="457102"/>
          </a:xfrm>
        </p:spPr>
        <p:txBody>
          <a:bodyPr/>
          <a:lstStyle>
            <a:lvl1pPr>
              <a:defRPr/>
            </a:lvl1pPr>
          </a:lstStyle>
          <a:p>
            <a:endParaRPr lang="en-US" altLang="en-US">
              <a:solidFill>
                <a:srgbClr val="FFFF00"/>
              </a:solidFill>
            </a:endParaRPr>
          </a:p>
        </p:txBody>
      </p:sp>
      <p:sp>
        <p:nvSpPr>
          <p:cNvPr id="7" name="Footer Placeholder 6"/>
          <p:cNvSpPr>
            <a:spLocks noGrp="1"/>
          </p:cNvSpPr>
          <p:nvPr>
            <p:ph type="ftr" sz="quarter" idx="11"/>
          </p:nvPr>
        </p:nvSpPr>
        <p:spPr>
          <a:xfrm>
            <a:off x="3277156" y="6248041"/>
            <a:ext cx="2894442" cy="457102"/>
          </a:xfrm>
        </p:spPr>
        <p:txBody>
          <a:bodyPr/>
          <a:lstStyle>
            <a:lvl1pPr>
              <a:defRPr/>
            </a:lvl1pPr>
          </a:lstStyle>
          <a:p>
            <a:endParaRPr lang="en-US" altLang="en-US">
              <a:solidFill>
                <a:srgbClr val="FFFF00"/>
              </a:solidFill>
            </a:endParaRPr>
          </a:p>
        </p:txBody>
      </p:sp>
      <p:sp>
        <p:nvSpPr>
          <p:cNvPr id="8" name="Slide Number Placeholder 7"/>
          <p:cNvSpPr>
            <a:spLocks noGrp="1"/>
          </p:cNvSpPr>
          <p:nvPr>
            <p:ph type="sldNum" sz="quarter" idx="12"/>
          </p:nvPr>
        </p:nvSpPr>
        <p:spPr>
          <a:xfrm>
            <a:off x="7010730" y="6248041"/>
            <a:ext cx="1905059" cy="457102"/>
          </a:xfrm>
        </p:spPr>
        <p:txBody>
          <a:bodyPr/>
          <a:lstStyle>
            <a:lvl1pPr>
              <a:defRPr/>
            </a:lvl1pPr>
          </a:lstStyle>
          <a:p>
            <a:fld id="{E718708F-BB67-4FC6-A6BB-0E2892721817}" type="slidenum">
              <a:rPr lang="en-US" altLang="en-US">
                <a:solidFill>
                  <a:srgbClr val="FFFF00"/>
                </a:solidFill>
              </a:rPr>
              <a:pPr/>
              <a:t>‹#›</a:t>
            </a:fld>
            <a:endParaRPr lang="en-US" altLang="en-US">
              <a:solidFill>
                <a:srgbClr val="FFFF00"/>
              </a:solidFill>
            </a:endParaRPr>
          </a:p>
        </p:txBody>
      </p:sp>
    </p:spTree>
    <p:extLst>
      <p:ext uri="{BB962C8B-B14F-4D97-AF65-F5344CB8AC3E}">
        <p14:creationId xmlns:p14="http://schemas.microsoft.com/office/powerpoint/2010/main" val="176689795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340E4-B237-40F2-B9CA-86F32D1659A6}" type="datetimeFigureOut">
              <a:rPr lang="en-US" smtClean="0"/>
              <a:t>9/1/11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401384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340E4-B237-40F2-B9CA-86F32D1659A6}" type="datetimeFigureOut">
              <a:rPr lang="en-US" smtClean="0"/>
              <a:t>9/1/11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167171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28" indent="0">
              <a:buNone/>
              <a:defRPr sz="1200"/>
            </a:lvl2pPr>
            <a:lvl3pPr marL="914055" indent="0">
              <a:buNone/>
              <a:defRPr sz="1000"/>
            </a:lvl3pPr>
            <a:lvl4pPr marL="1371083" indent="0">
              <a:buNone/>
              <a:defRPr sz="900"/>
            </a:lvl4pPr>
            <a:lvl5pPr marL="1828109" indent="0">
              <a:buNone/>
              <a:defRPr sz="900"/>
            </a:lvl5pPr>
            <a:lvl6pPr marL="2285138" indent="0">
              <a:buNone/>
              <a:defRPr sz="900"/>
            </a:lvl6pPr>
            <a:lvl7pPr marL="2742165" indent="0">
              <a:buNone/>
              <a:defRPr sz="900"/>
            </a:lvl7pPr>
            <a:lvl8pPr marL="3199192" indent="0">
              <a:buNone/>
              <a:defRPr sz="900"/>
            </a:lvl8pPr>
            <a:lvl9pPr marL="365621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40E4-B237-40F2-B9CA-86F32D1659A6}" type="datetimeFigureOut">
              <a:rPr lang="en-US" smtClean="0"/>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94121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4114800"/>
          </a:xfrm>
        </p:spPr>
        <p:txBody>
          <a:bodyPr/>
          <a:lstStyle>
            <a:lvl1pPr marL="0" indent="0">
              <a:buNone/>
              <a:defRPr sz="3200"/>
            </a:lvl1pPr>
            <a:lvl2pPr marL="457028" indent="0">
              <a:buNone/>
              <a:defRPr sz="2800"/>
            </a:lvl2pPr>
            <a:lvl3pPr marL="914055" indent="0">
              <a:buNone/>
              <a:defRPr sz="2400"/>
            </a:lvl3pPr>
            <a:lvl4pPr marL="1371083" indent="0">
              <a:buNone/>
              <a:defRPr sz="2000"/>
            </a:lvl4pPr>
            <a:lvl5pPr marL="1828109" indent="0">
              <a:buNone/>
              <a:defRPr sz="2000"/>
            </a:lvl5pPr>
            <a:lvl6pPr marL="2285138" indent="0">
              <a:buNone/>
              <a:defRPr sz="2000"/>
            </a:lvl6pPr>
            <a:lvl7pPr marL="2742165" indent="0">
              <a:buNone/>
              <a:defRPr sz="2000"/>
            </a:lvl7pPr>
            <a:lvl8pPr marL="3199192" indent="0">
              <a:buNone/>
              <a:defRPr sz="2000"/>
            </a:lvl8pPr>
            <a:lvl9pPr marL="365621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8" indent="0">
              <a:buNone/>
              <a:defRPr sz="1200"/>
            </a:lvl2pPr>
            <a:lvl3pPr marL="914055" indent="0">
              <a:buNone/>
              <a:defRPr sz="1000"/>
            </a:lvl3pPr>
            <a:lvl4pPr marL="1371083" indent="0">
              <a:buNone/>
              <a:defRPr sz="900"/>
            </a:lvl4pPr>
            <a:lvl5pPr marL="1828109" indent="0">
              <a:buNone/>
              <a:defRPr sz="900"/>
            </a:lvl5pPr>
            <a:lvl6pPr marL="2285138" indent="0">
              <a:buNone/>
              <a:defRPr sz="900"/>
            </a:lvl6pPr>
            <a:lvl7pPr marL="2742165" indent="0">
              <a:buNone/>
              <a:defRPr sz="900"/>
            </a:lvl7pPr>
            <a:lvl8pPr marL="3199192" indent="0">
              <a:buNone/>
              <a:defRPr sz="900"/>
            </a:lvl8pPr>
            <a:lvl9pPr marL="365621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340E4-B237-40F2-B9CA-86F32D1659A6}" type="datetimeFigureOut">
              <a:rPr lang="en-US" smtClean="0"/>
              <a:t>9/1/11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51B1-517E-46A2-9460-88E3B694F8C0}" type="slidenum">
              <a:rPr lang="en-US" smtClean="0"/>
              <a:t>‹#›</a:t>
            </a:fld>
            <a:endParaRPr lang="en-US"/>
          </a:p>
        </p:txBody>
      </p:sp>
    </p:spTree>
    <p:extLst>
      <p:ext uri="{BB962C8B-B14F-4D97-AF65-F5344CB8AC3E}">
        <p14:creationId xmlns:p14="http://schemas.microsoft.com/office/powerpoint/2010/main" val="36733568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4" tIns="45703" rIns="91404" bIns="4570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04" tIns="45703" rIns="91404" bIns="4570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04" tIns="45703" rIns="91404" bIns="45703" rtlCol="0" anchor="ctr"/>
          <a:lstStyle>
            <a:lvl1pPr algn="l">
              <a:defRPr sz="1200">
                <a:solidFill>
                  <a:schemeClr val="tx1">
                    <a:tint val="75000"/>
                  </a:schemeClr>
                </a:solidFill>
                <a:latin typeface="Arial" pitchFamily="34" charset="0"/>
              </a:defRPr>
            </a:lvl1pPr>
          </a:lstStyle>
          <a:p>
            <a:fld id="{1CE340E4-B237-40F2-B9CA-86F32D1659A6}" type="datetimeFigureOut">
              <a:rPr lang="en-US" smtClean="0"/>
              <a:pPr/>
              <a:t>9/1/11</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4" tIns="45703" rIns="91404" bIns="45703" rtlCol="0" anchor="ctr"/>
          <a:lstStyle>
            <a:lvl1pPr algn="ctr">
              <a:defRPr sz="1200">
                <a:solidFill>
                  <a:schemeClr val="tx1">
                    <a:tint val="75000"/>
                  </a:schemeClr>
                </a:solidFill>
                <a:latin typeface="Arial" pitchFamily="34" charset="0"/>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4" tIns="45703" rIns="91404" bIns="45703" rtlCol="0" anchor="ctr"/>
          <a:lstStyle>
            <a:lvl1pPr algn="r">
              <a:defRPr sz="1200">
                <a:solidFill>
                  <a:schemeClr val="tx1">
                    <a:tint val="75000"/>
                  </a:schemeClr>
                </a:solidFill>
                <a:latin typeface="Arial" pitchFamily="34" charset="0"/>
              </a:defRPr>
            </a:lvl1pPr>
          </a:lstStyle>
          <a:p>
            <a:fld id="{B7F051B1-517E-46A2-9460-88E3B694F8C0}" type="slidenum">
              <a:rPr lang="en-US" smtClean="0"/>
              <a:pPr/>
              <a:t>‹#›</a:t>
            </a:fld>
            <a:endParaRPr lang="en-US" dirty="0"/>
          </a:p>
        </p:txBody>
      </p:sp>
    </p:spTree>
    <p:extLst>
      <p:ext uri="{BB962C8B-B14F-4D97-AF65-F5344CB8AC3E}">
        <p14:creationId xmlns:p14="http://schemas.microsoft.com/office/powerpoint/2010/main" val="68441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055" rtl="0" eaLnBrk="1" latinLnBrk="0" hangingPunct="1">
        <a:spcBef>
          <a:spcPct val="0"/>
        </a:spcBef>
        <a:buNone/>
        <a:defRPr sz="4400" kern="1200">
          <a:solidFill>
            <a:schemeClr val="tx1"/>
          </a:solidFill>
          <a:latin typeface="Arial" pitchFamily="34" charset="0"/>
          <a:ea typeface="+mj-ea"/>
          <a:cs typeface="+mj-cs"/>
        </a:defRPr>
      </a:lvl1pPr>
    </p:titleStyle>
    <p:bodyStyle>
      <a:lvl1pPr marL="342771" indent="-342771" algn="l" defTabSz="914055"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669" indent="-285642" algn="l" defTabSz="914055"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2568" indent="-228516" algn="l" defTabSz="914055"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599596" indent="-228516" algn="l" defTabSz="914055"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6623" indent="-228516" algn="l" defTabSz="914055"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3652" indent="-228516" algn="l" defTabSz="9140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79" indent="-228516" algn="l" defTabSz="9140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07" indent="-228516" algn="l" defTabSz="9140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34" indent="-228516" algn="l" defTabSz="9140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55" rtl="0" eaLnBrk="1" latinLnBrk="0" hangingPunct="1">
        <a:defRPr sz="1800" kern="1200">
          <a:solidFill>
            <a:schemeClr val="tx1"/>
          </a:solidFill>
          <a:latin typeface="+mn-lt"/>
          <a:ea typeface="+mn-ea"/>
          <a:cs typeface="+mn-cs"/>
        </a:defRPr>
      </a:lvl1pPr>
      <a:lvl2pPr marL="457028" algn="l" defTabSz="914055" rtl="0" eaLnBrk="1" latinLnBrk="0" hangingPunct="1">
        <a:defRPr sz="1800" kern="1200">
          <a:solidFill>
            <a:schemeClr val="tx1"/>
          </a:solidFill>
          <a:latin typeface="+mn-lt"/>
          <a:ea typeface="+mn-ea"/>
          <a:cs typeface="+mn-cs"/>
        </a:defRPr>
      </a:lvl2pPr>
      <a:lvl3pPr marL="914055" algn="l" defTabSz="914055" rtl="0" eaLnBrk="1" latinLnBrk="0" hangingPunct="1">
        <a:defRPr sz="1800" kern="1200">
          <a:solidFill>
            <a:schemeClr val="tx1"/>
          </a:solidFill>
          <a:latin typeface="+mn-lt"/>
          <a:ea typeface="+mn-ea"/>
          <a:cs typeface="+mn-cs"/>
        </a:defRPr>
      </a:lvl3pPr>
      <a:lvl4pPr marL="1371083" algn="l" defTabSz="914055" rtl="0" eaLnBrk="1" latinLnBrk="0" hangingPunct="1">
        <a:defRPr sz="1800" kern="1200">
          <a:solidFill>
            <a:schemeClr val="tx1"/>
          </a:solidFill>
          <a:latin typeface="+mn-lt"/>
          <a:ea typeface="+mn-ea"/>
          <a:cs typeface="+mn-cs"/>
        </a:defRPr>
      </a:lvl4pPr>
      <a:lvl5pPr marL="1828109" algn="l" defTabSz="914055" rtl="0" eaLnBrk="1" latinLnBrk="0" hangingPunct="1">
        <a:defRPr sz="1800" kern="1200">
          <a:solidFill>
            <a:schemeClr val="tx1"/>
          </a:solidFill>
          <a:latin typeface="+mn-lt"/>
          <a:ea typeface="+mn-ea"/>
          <a:cs typeface="+mn-cs"/>
        </a:defRPr>
      </a:lvl5pPr>
      <a:lvl6pPr marL="2285138" algn="l" defTabSz="914055" rtl="0" eaLnBrk="1" latinLnBrk="0" hangingPunct="1">
        <a:defRPr sz="1800" kern="1200">
          <a:solidFill>
            <a:schemeClr val="tx1"/>
          </a:solidFill>
          <a:latin typeface="+mn-lt"/>
          <a:ea typeface="+mn-ea"/>
          <a:cs typeface="+mn-cs"/>
        </a:defRPr>
      </a:lvl6pPr>
      <a:lvl7pPr marL="2742165" algn="l" defTabSz="914055" rtl="0" eaLnBrk="1" latinLnBrk="0" hangingPunct="1">
        <a:defRPr sz="1800" kern="1200">
          <a:solidFill>
            <a:schemeClr val="tx1"/>
          </a:solidFill>
          <a:latin typeface="+mn-lt"/>
          <a:ea typeface="+mn-ea"/>
          <a:cs typeface="+mn-cs"/>
        </a:defRPr>
      </a:lvl7pPr>
      <a:lvl8pPr marL="3199192" algn="l" defTabSz="914055" rtl="0" eaLnBrk="1" latinLnBrk="0" hangingPunct="1">
        <a:defRPr sz="1800" kern="1200">
          <a:solidFill>
            <a:schemeClr val="tx1"/>
          </a:solidFill>
          <a:latin typeface="+mn-lt"/>
          <a:ea typeface="+mn-ea"/>
          <a:cs typeface="+mn-cs"/>
        </a:defRPr>
      </a:lvl8pPr>
      <a:lvl9pPr marL="3656219" algn="l" defTabSz="9140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70"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922" tIns="46960" rIns="93922" bIns="4696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09506" y="6248041"/>
            <a:ext cx="1905059"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defTabSz="93223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algn="ctr" defTabSz="93223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1" y="6248041"/>
            <a:ext cx="1905059"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algn="r" defTabSz="932231">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34722427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xmlns:p14="http://schemas.microsoft.com/office/powerpoint/2010/main"/>
  <p:txStyles>
    <p:titleStyle>
      <a:lvl1pPr algn="ctr" defTabSz="932231" rtl="0" eaLnBrk="0" fontAlgn="base" hangingPunct="0">
        <a:spcBef>
          <a:spcPct val="0"/>
        </a:spcBef>
        <a:spcAft>
          <a:spcPct val="0"/>
        </a:spcAft>
        <a:defRPr sz="4500">
          <a:solidFill>
            <a:schemeClr val="tx1"/>
          </a:solidFill>
          <a:latin typeface="+mj-lt"/>
          <a:ea typeface="+mj-ea"/>
          <a:cs typeface="+mj-cs"/>
        </a:defRPr>
      </a:lvl1pPr>
      <a:lvl2pPr algn="ctr" defTabSz="932231" rtl="0" eaLnBrk="0" fontAlgn="base" hangingPunct="0">
        <a:spcBef>
          <a:spcPct val="0"/>
        </a:spcBef>
        <a:spcAft>
          <a:spcPct val="0"/>
        </a:spcAft>
        <a:defRPr sz="4500">
          <a:solidFill>
            <a:schemeClr val="tx1"/>
          </a:solidFill>
          <a:latin typeface="Looseprint"/>
        </a:defRPr>
      </a:lvl2pPr>
      <a:lvl3pPr algn="ctr" defTabSz="932231" rtl="0" eaLnBrk="0" fontAlgn="base" hangingPunct="0">
        <a:spcBef>
          <a:spcPct val="0"/>
        </a:spcBef>
        <a:spcAft>
          <a:spcPct val="0"/>
        </a:spcAft>
        <a:defRPr sz="4500">
          <a:solidFill>
            <a:schemeClr val="tx1"/>
          </a:solidFill>
          <a:latin typeface="Looseprint"/>
        </a:defRPr>
      </a:lvl3pPr>
      <a:lvl4pPr algn="ctr" defTabSz="932231" rtl="0" eaLnBrk="0" fontAlgn="base" hangingPunct="0">
        <a:spcBef>
          <a:spcPct val="0"/>
        </a:spcBef>
        <a:spcAft>
          <a:spcPct val="0"/>
        </a:spcAft>
        <a:defRPr sz="4500">
          <a:solidFill>
            <a:schemeClr val="tx1"/>
          </a:solidFill>
          <a:latin typeface="Looseprint"/>
        </a:defRPr>
      </a:lvl4pPr>
      <a:lvl5pPr algn="ctr" defTabSz="932231" rtl="0" eaLnBrk="0" fontAlgn="base" hangingPunct="0">
        <a:spcBef>
          <a:spcPct val="0"/>
        </a:spcBef>
        <a:spcAft>
          <a:spcPct val="0"/>
        </a:spcAft>
        <a:defRPr sz="4500">
          <a:solidFill>
            <a:schemeClr val="tx1"/>
          </a:solidFill>
          <a:latin typeface="Looseprint"/>
        </a:defRPr>
      </a:lvl5pPr>
      <a:lvl6pPr marL="414324" algn="ctr" defTabSz="932231" rtl="0" eaLnBrk="0" fontAlgn="base" hangingPunct="0">
        <a:spcBef>
          <a:spcPct val="0"/>
        </a:spcBef>
        <a:spcAft>
          <a:spcPct val="0"/>
        </a:spcAft>
        <a:defRPr sz="4500">
          <a:solidFill>
            <a:schemeClr val="tx1"/>
          </a:solidFill>
          <a:latin typeface="Looseprint"/>
        </a:defRPr>
      </a:lvl6pPr>
      <a:lvl7pPr marL="828649" algn="ctr" defTabSz="932231" rtl="0" eaLnBrk="0" fontAlgn="base" hangingPunct="0">
        <a:spcBef>
          <a:spcPct val="0"/>
        </a:spcBef>
        <a:spcAft>
          <a:spcPct val="0"/>
        </a:spcAft>
        <a:defRPr sz="4500">
          <a:solidFill>
            <a:schemeClr val="tx1"/>
          </a:solidFill>
          <a:latin typeface="Looseprint"/>
        </a:defRPr>
      </a:lvl7pPr>
      <a:lvl8pPr marL="1242973" algn="ctr" defTabSz="932231" rtl="0" eaLnBrk="0" fontAlgn="base" hangingPunct="0">
        <a:spcBef>
          <a:spcPct val="0"/>
        </a:spcBef>
        <a:spcAft>
          <a:spcPct val="0"/>
        </a:spcAft>
        <a:defRPr sz="4500">
          <a:solidFill>
            <a:schemeClr val="tx1"/>
          </a:solidFill>
          <a:latin typeface="Looseprint"/>
        </a:defRPr>
      </a:lvl8pPr>
      <a:lvl9pPr marL="1657298" algn="ctr" defTabSz="932231" rtl="0" eaLnBrk="0" fontAlgn="base" hangingPunct="0">
        <a:spcBef>
          <a:spcPct val="0"/>
        </a:spcBef>
        <a:spcAft>
          <a:spcPct val="0"/>
        </a:spcAft>
        <a:defRPr sz="4500">
          <a:solidFill>
            <a:schemeClr val="tx1"/>
          </a:solidFill>
          <a:latin typeface="Looseprint"/>
        </a:defRPr>
      </a:lvl9pPr>
    </p:titleStyle>
    <p:bodyStyle>
      <a:lvl1pPr marL="349586" indent="-349586" algn="l" defTabSz="93223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ea typeface="+mn-ea"/>
          <a:cs typeface="+mn-cs"/>
        </a:defRPr>
      </a:lvl1pPr>
      <a:lvl2pPr marL="758157" indent="-292040" algn="l" defTabSz="93223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defRPr>
      </a:lvl2pPr>
      <a:lvl3pPr marL="1165284"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3pPr>
      <a:lvl4pPr marL="1632841"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4pPr>
      <a:lvl5pPr marL="2098956"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5pPr>
      <a:lvl6pPr marL="2513281"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7605"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1929"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6254"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649" rtl="0" eaLnBrk="1" latinLnBrk="0" hangingPunct="1">
        <a:defRPr sz="1600" kern="1200">
          <a:solidFill>
            <a:schemeClr val="tx1"/>
          </a:solidFill>
          <a:latin typeface="+mn-lt"/>
          <a:ea typeface="+mn-ea"/>
          <a:cs typeface="+mn-cs"/>
        </a:defRPr>
      </a:lvl1pPr>
      <a:lvl2pPr marL="414324" algn="l" defTabSz="828649" rtl="0" eaLnBrk="1" latinLnBrk="0" hangingPunct="1">
        <a:defRPr sz="1600" kern="1200">
          <a:solidFill>
            <a:schemeClr val="tx1"/>
          </a:solidFill>
          <a:latin typeface="+mn-lt"/>
          <a:ea typeface="+mn-ea"/>
          <a:cs typeface="+mn-cs"/>
        </a:defRPr>
      </a:lvl2pPr>
      <a:lvl3pPr marL="828649" algn="l" defTabSz="828649" rtl="0" eaLnBrk="1" latinLnBrk="0" hangingPunct="1">
        <a:defRPr sz="1600" kern="1200">
          <a:solidFill>
            <a:schemeClr val="tx1"/>
          </a:solidFill>
          <a:latin typeface="+mn-lt"/>
          <a:ea typeface="+mn-ea"/>
          <a:cs typeface="+mn-cs"/>
        </a:defRPr>
      </a:lvl3pPr>
      <a:lvl4pPr marL="1242973" algn="l" defTabSz="828649" rtl="0" eaLnBrk="1" latinLnBrk="0" hangingPunct="1">
        <a:defRPr sz="1600" kern="1200">
          <a:solidFill>
            <a:schemeClr val="tx1"/>
          </a:solidFill>
          <a:latin typeface="+mn-lt"/>
          <a:ea typeface="+mn-ea"/>
          <a:cs typeface="+mn-cs"/>
        </a:defRPr>
      </a:lvl4pPr>
      <a:lvl5pPr marL="1657298" algn="l" defTabSz="828649" rtl="0" eaLnBrk="1" latinLnBrk="0" hangingPunct="1">
        <a:defRPr sz="1600" kern="1200">
          <a:solidFill>
            <a:schemeClr val="tx1"/>
          </a:solidFill>
          <a:latin typeface="+mn-lt"/>
          <a:ea typeface="+mn-ea"/>
          <a:cs typeface="+mn-cs"/>
        </a:defRPr>
      </a:lvl5pPr>
      <a:lvl6pPr marL="2071621" algn="l" defTabSz="828649" rtl="0" eaLnBrk="1" latinLnBrk="0" hangingPunct="1">
        <a:defRPr sz="1600" kern="1200">
          <a:solidFill>
            <a:schemeClr val="tx1"/>
          </a:solidFill>
          <a:latin typeface="+mn-lt"/>
          <a:ea typeface="+mn-ea"/>
          <a:cs typeface="+mn-cs"/>
        </a:defRPr>
      </a:lvl6pPr>
      <a:lvl7pPr marL="2485945" algn="l" defTabSz="828649" rtl="0" eaLnBrk="1" latinLnBrk="0" hangingPunct="1">
        <a:defRPr sz="1600" kern="1200">
          <a:solidFill>
            <a:schemeClr val="tx1"/>
          </a:solidFill>
          <a:latin typeface="+mn-lt"/>
          <a:ea typeface="+mn-ea"/>
          <a:cs typeface="+mn-cs"/>
        </a:defRPr>
      </a:lvl7pPr>
      <a:lvl8pPr marL="2900270" algn="l" defTabSz="828649" rtl="0" eaLnBrk="1" latinLnBrk="0" hangingPunct="1">
        <a:defRPr sz="1600" kern="1200">
          <a:solidFill>
            <a:schemeClr val="tx1"/>
          </a:solidFill>
          <a:latin typeface="+mn-lt"/>
          <a:ea typeface="+mn-ea"/>
          <a:cs typeface="+mn-cs"/>
        </a:defRPr>
      </a:lvl8pPr>
      <a:lvl9pPr marL="3314593" algn="l" defTabSz="82864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70"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922" tIns="46960" rIns="93922" bIns="4696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57" name="Rectangle 9"/>
          <p:cNvSpPr>
            <a:spLocks noGrp="1" noChangeArrowheads="1"/>
          </p:cNvSpPr>
          <p:nvPr>
            <p:ph type="dt" sz="half" idx="2"/>
          </p:nvPr>
        </p:nvSpPr>
        <p:spPr bwMode="auto">
          <a:xfrm>
            <a:off x="609506" y="6248041"/>
            <a:ext cx="1905059"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defTabSz="93223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algn="ctr" defTabSz="932231">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1" y="6248041"/>
            <a:ext cx="1905059" cy="457102"/>
          </a:xfrm>
          <a:prstGeom prst="rect">
            <a:avLst/>
          </a:prstGeom>
          <a:noFill/>
          <a:ln w="9525">
            <a:noFill/>
            <a:miter lim="800000"/>
            <a:headEnd/>
            <a:tailEnd/>
          </a:ln>
          <a:effectLst/>
        </p:spPr>
        <p:txBody>
          <a:bodyPr vert="horz" wrap="none" lIns="93922" tIns="46960" rIns="93922" bIns="46960" numCol="1" anchor="ctr" anchorCtr="0" compatLnSpc="1">
            <a:prstTxWarp prst="textNoShape">
              <a:avLst/>
            </a:prstTxWarp>
          </a:bodyPr>
          <a:lstStyle>
            <a:lvl1pPr algn="r" defTabSz="932231">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2267496832"/>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xmlns:p14="http://schemas.microsoft.com/office/powerpoint/2010/main"/>
  <p:txStyles>
    <p:titleStyle>
      <a:lvl1pPr algn="ctr" defTabSz="932231" rtl="0" eaLnBrk="0" fontAlgn="base" hangingPunct="0">
        <a:spcBef>
          <a:spcPct val="0"/>
        </a:spcBef>
        <a:spcAft>
          <a:spcPct val="0"/>
        </a:spcAft>
        <a:defRPr sz="4500">
          <a:solidFill>
            <a:schemeClr val="tx1"/>
          </a:solidFill>
          <a:latin typeface="+mj-lt"/>
          <a:ea typeface="+mj-ea"/>
          <a:cs typeface="+mj-cs"/>
        </a:defRPr>
      </a:lvl1pPr>
      <a:lvl2pPr algn="ctr" defTabSz="932231" rtl="0" eaLnBrk="0" fontAlgn="base" hangingPunct="0">
        <a:spcBef>
          <a:spcPct val="0"/>
        </a:spcBef>
        <a:spcAft>
          <a:spcPct val="0"/>
        </a:spcAft>
        <a:defRPr sz="4500">
          <a:solidFill>
            <a:schemeClr val="tx1"/>
          </a:solidFill>
          <a:latin typeface="Looseprint"/>
        </a:defRPr>
      </a:lvl2pPr>
      <a:lvl3pPr algn="ctr" defTabSz="932231" rtl="0" eaLnBrk="0" fontAlgn="base" hangingPunct="0">
        <a:spcBef>
          <a:spcPct val="0"/>
        </a:spcBef>
        <a:spcAft>
          <a:spcPct val="0"/>
        </a:spcAft>
        <a:defRPr sz="4500">
          <a:solidFill>
            <a:schemeClr val="tx1"/>
          </a:solidFill>
          <a:latin typeface="Looseprint"/>
        </a:defRPr>
      </a:lvl3pPr>
      <a:lvl4pPr algn="ctr" defTabSz="932231" rtl="0" eaLnBrk="0" fontAlgn="base" hangingPunct="0">
        <a:spcBef>
          <a:spcPct val="0"/>
        </a:spcBef>
        <a:spcAft>
          <a:spcPct val="0"/>
        </a:spcAft>
        <a:defRPr sz="4500">
          <a:solidFill>
            <a:schemeClr val="tx1"/>
          </a:solidFill>
          <a:latin typeface="Looseprint"/>
        </a:defRPr>
      </a:lvl4pPr>
      <a:lvl5pPr algn="ctr" defTabSz="932231" rtl="0" eaLnBrk="0" fontAlgn="base" hangingPunct="0">
        <a:spcBef>
          <a:spcPct val="0"/>
        </a:spcBef>
        <a:spcAft>
          <a:spcPct val="0"/>
        </a:spcAft>
        <a:defRPr sz="4500">
          <a:solidFill>
            <a:schemeClr val="tx1"/>
          </a:solidFill>
          <a:latin typeface="Looseprint"/>
        </a:defRPr>
      </a:lvl5pPr>
      <a:lvl6pPr marL="414324" algn="ctr" defTabSz="932231" rtl="0" eaLnBrk="0" fontAlgn="base" hangingPunct="0">
        <a:spcBef>
          <a:spcPct val="0"/>
        </a:spcBef>
        <a:spcAft>
          <a:spcPct val="0"/>
        </a:spcAft>
        <a:defRPr sz="4500">
          <a:solidFill>
            <a:schemeClr val="tx1"/>
          </a:solidFill>
          <a:latin typeface="Looseprint"/>
        </a:defRPr>
      </a:lvl6pPr>
      <a:lvl7pPr marL="828649" algn="ctr" defTabSz="932231" rtl="0" eaLnBrk="0" fontAlgn="base" hangingPunct="0">
        <a:spcBef>
          <a:spcPct val="0"/>
        </a:spcBef>
        <a:spcAft>
          <a:spcPct val="0"/>
        </a:spcAft>
        <a:defRPr sz="4500">
          <a:solidFill>
            <a:schemeClr val="tx1"/>
          </a:solidFill>
          <a:latin typeface="Looseprint"/>
        </a:defRPr>
      </a:lvl7pPr>
      <a:lvl8pPr marL="1242973" algn="ctr" defTabSz="932231" rtl="0" eaLnBrk="0" fontAlgn="base" hangingPunct="0">
        <a:spcBef>
          <a:spcPct val="0"/>
        </a:spcBef>
        <a:spcAft>
          <a:spcPct val="0"/>
        </a:spcAft>
        <a:defRPr sz="4500">
          <a:solidFill>
            <a:schemeClr val="tx1"/>
          </a:solidFill>
          <a:latin typeface="Looseprint"/>
        </a:defRPr>
      </a:lvl8pPr>
      <a:lvl9pPr marL="1657298" algn="ctr" defTabSz="932231" rtl="0" eaLnBrk="0" fontAlgn="base" hangingPunct="0">
        <a:spcBef>
          <a:spcPct val="0"/>
        </a:spcBef>
        <a:spcAft>
          <a:spcPct val="0"/>
        </a:spcAft>
        <a:defRPr sz="4500">
          <a:solidFill>
            <a:schemeClr val="tx1"/>
          </a:solidFill>
          <a:latin typeface="Looseprint"/>
        </a:defRPr>
      </a:lvl9pPr>
    </p:titleStyle>
    <p:bodyStyle>
      <a:lvl1pPr marL="349586" indent="-349586" algn="l" defTabSz="93223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ea typeface="+mn-ea"/>
          <a:cs typeface="+mn-cs"/>
        </a:defRPr>
      </a:lvl1pPr>
      <a:lvl2pPr marL="758157" indent="-292040" algn="l" defTabSz="932231" rtl="0" eaLnBrk="0" fontAlgn="base" hangingPunct="0">
        <a:spcBef>
          <a:spcPct val="20000"/>
        </a:spcBef>
        <a:spcAft>
          <a:spcPct val="0"/>
        </a:spcAft>
        <a:buClr>
          <a:schemeClr val="tx1"/>
        </a:buClr>
        <a:buFont typeface="Monotype Sorts"/>
        <a:buChar char="O"/>
        <a:defRPr sz="3300" i="1">
          <a:solidFill>
            <a:schemeClr val="tx1"/>
          </a:solidFill>
          <a:latin typeface="Arial Unicode MS" pitchFamily="34" charset="-128"/>
        </a:defRPr>
      </a:lvl2pPr>
      <a:lvl3pPr marL="1165284"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3pPr>
      <a:lvl4pPr marL="1632841"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4pPr>
      <a:lvl5pPr marL="2098956"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Unicode MS" pitchFamily="34" charset="-128"/>
        </a:defRPr>
      </a:lvl5pPr>
      <a:lvl6pPr marL="2513281"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7605"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1929"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6254" indent="-233059" algn="l" defTabSz="932231"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649" rtl="0" eaLnBrk="1" latinLnBrk="0" hangingPunct="1">
        <a:defRPr sz="1600" kern="1200">
          <a:solidFill>
            <a:schemeClr val="tx1"/>
          </a:solidFill>
          <a:latin typeface="+mn-lt"/>
          <a:ea typeface="+mn-ea"/>
          <a:cs typeface="+mn-cs"/>
        </a:defRPr>
      </a:lvl1pPr>
      <a:lvl2pPr marL="414324" algn="l" defTabSz="828649" rtl="0" eaLnBrk="1" latinLnBrk="0" hangingPunct="1">
        <a:defRPr sz="1600" kern="1200">
          <a:solidFill>
            <a:schemeClr val="tx1"/>
          </a:solidFill>
          <a:latin typeface="+mn-lt"/>
          <a:ea typeface="+mn-ea"/>
          <a:cs typeface="+mn-cs"/>
        </a:defRPr>
      </a:lvl2pPr>
      <a:lvl3pPr marL="828649" algn="l" defTabSz="828649" rtl="0" eaLnBrk="1" latinLnBrk="0" hangingPunct="1">
        <a:defRPr sz="1600" kern="1200">
          <a:solidFill>
            <a:schemeClr val="tx1"/>
          </a:solidFill>
          <a:latin typeface="+mn-lt"/>
          <a:ea typeface="+mn-ea"/>
          <a:cs typeface="+mn-cs"/>
        </a:defRPr>
      </a:lvl3pPr>
      <a:lvl4pPr marL="1242973" algn="l" defTabSz="828649" rtl="0" eaLnBrk="1" latinLnBrk="0" hangingPunct="1">
        <a:defRPr sz="1600" kern="1200">
          <a:solidFill>
            <a:schemeClr val="tx1"/>
          </a:solidFill>
          <a:latin typeface="+mn-lt"/>
          <a:ea typeface="+mn-ea"/>
          <a:cs typeface="+mn-cs"/>
        </a:defRPr>
      </a:lvl4pPr>
      <a:lvl5pPr marL="1657298" algn="l" defTabSz="828649" rtl="0" eaLnBrk="1" latinLnBrk="0" hangingPunct="1">
        <a:defRPr sz="1600" kern="1200">
          <a:solidFill>
            <a:schemeClr val="tx1"/>
          </a:solidFill>
          <a:latin typeface="+mn-lt"/>
          <a:ea typeface="+mn-ea"/>
          <a:cs typeface="+mn-cs"/>
        </a:defRPr>
      </a:lvl5pPr>
      <a:lvl6pPr marL="2071621" algn="l" defTabSz="828649" rtl="0" eaLnBrk="1" latinLnBrk="0" hangingPunct="1">
        <a:defRPr sz="1600" kern="1200">
          <a:solidFill>
            <a:schemeClr val="tx1"/>
          </a:solidFill>
          <a:latin typeface="+mn-lt"/>
          <a:ea typeface="+mn-ea"/>
          <a:cs typeface="+mn-cs"/>
        </a:defRPr>
      </a:lvl6pPr>
      <a:lvl7pPr marL="2485945" algn="l" defTabSz="828649" rtl="0" eaLnBrk="1" latinLnBrk="0" hangingPunct="1">
        <a:defRPr sz="1600" kern="1200">
          <a:solidFill>
            <a:schemeClr val="tx1"/>
          </a:solidFill>
          <a:latin typeface="+mn-lt"/>
          <a:ea typeface="+mn-ea"/>
          <a:cs typeface="+mn-cs"/>
        </a:defRPr>
      </a:lvl7pPr>
      <a:lvl8pPr marL="2900270" algn="l" defTabSz="828649" rtl="0" eaLnBrk="1" latinLnBrk="0" hangingPunct="1">
        <a:defRPr sz="1600" kern="1200">
          <a:solidFill>
            <a:schemeClr val="tx1"/>
          </a:solidFill>
          <a:latin typeface="+mn-lt"/>
          <a:ea typeface="+mn-ea"/>
          <a:cs typeface="+mn-cs"/>
        </a:defRPr>
      </a:lvl8pPr>
      <a:lvl9pPr marL="3314593" algn="l" defTabSz="828649"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CC"/>
            </a:gs>
          </a:gsLst>
          <a:lin ang="5400000" scaled="1"/>
        </a:gra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body" idx="1"/>
          </p:nvPr>
        </p:nvSpPr>
        <p:spPr bwMode="auto">
          <a:xfrm>
            <a:off x="532966" y="2129713"/>
            <a:ext cx="8229741" cy="3966940"/>
          </a:xfrm>
          <a:prstGeom prst="rect">
            <a:avLst/>
          </a:prstGeom>
          <a:noFill/>
          <a:ln w="9525">
            <a:noFill/>
            <a:miter lim="800000"/>
            <a:headEnd/>
            <a:tailEnd/>
          </a:ln>
          <a:effectLst>
            <a:outerShdw dist="17961" dir="13500000" algn="ctr" rotWithShape="0">
              <a:schemeClr val="bg2"/>
            </a:outerShdw>
          </a:effectLst>
        </p:spPr>
        <p:txBody>
          <a:bodyPr vert="horz" wrap="square" lIns="93958" tIns="46978" rIns="93958" bIns="4697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7" name="Rectangle 9"/>
          <p:cNvSpPr>
            <a:spLocks noGrp="1" noChangeArrowheads="1"/>
          </p:cNvSpPr>
          <p:nvPr>
            <p:ph type="dt" sz="half" idx="2"/>
          </p:nvPr>
        </p:nvSpPr>
        <p:spPr bwMode="auto">
          <a:xfrm>
            <a:off x="609505" y="6248041"/>
            <a:ext cx="1905059" cy="457102"/>
          </a:xfrm>
          <a:prstGeom prst="rect">
            <a:avLst/>
          </a:prstGeom>
          <a:noFill/>
          <a:ln w="9525">
            <a:noFill/>
            <a:miter lim="800000"/>
            <a:headEnd/>
            <a:tailEnd/>
          </a:ln>
          <a:effectLst/>
        </p:spPr>
        <p:txBody>
          <a:bodyPr vert="horz" wrap="none" lIns="93958" tIns="46978" rIns="93958" bIns="46978" numCol="1" anchor="ctr" anchorCtr="0" compatLnSpc="1">
            <a:prstTxWarp prst="textNoShape">
              <a:avLst/>
            </a:prstTxWarp>
          </a:bodyPr>
          <a:lstStyle>
            <a:lvl1pPr defTabSz="932583">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8" name="Rectangle 10"/>
          <p:cNvSpPr>
            <a:spLocks noGrp="1" noChangeArrowheads="1"/>
          </p:cNvSpPr>
          <p:nvPr>
            <p:ph type="ftr" sz="quarter" idx="3"/>
          </p:nvPr>
        </p:nvSpPr>
        <p:spPr bwMode="auto">
          <a:xfrm>
            <a:off x="3277156" y="6248041"/>
            <a:ext cx="2894442" cy="457102"/>
          </a:xfrm>
          <a:prstGeom prst="rect">
            <a:avLst/>
          </a:prstGeom>
          <a:noFill/>
          <a:ln w="9525">
            <a:noFill/>
            <a:miter lim="800000"/>
            <a:headEnd/>
            <a:tailEnd/>
          </a:ln>
          <a:effectLst/>
        </p:spPr>
        <p:txBody>
          <a:bodyPr vert="horz" wrap="none" lIns="93958" tIns="46978" rIns="93958" bIns="46978" numCol="1" anchor="ctr" anchorCtr="0" compatLnSpc="1">
            <a:prstTxWarp prst="textNoShape">
              <a:avLst/>
            </a:prstTxWarp>
          </a:bodyPr>
          <a:lstStyle>
            <a:lvl1pPr algn="ctr" defTabSz="932583">
              <a:defRPr sz="1400">
                <a:latin typeface="Times New Roman" pitchFamily="18" charset="0"/>
              </a:defRPr>
            </a:lvl1pPr>
          </a:lstStyle>
          <a:p>
            <a:pPr eaLnBrk="0" fontAlgn="base" hangingPunct="0">
              <a:spcBef>
                <a:spcPct val="0"/>
              </a:spcBef>
              <a:spcAft>
                <a:spcPct val="0"/>
              </a:spcAft>
            </a:pPr>
            <a:endParaRPr lang="en-US" altLang="en-US">
              <a:solidFill>
                <a:srgbClr val="FFFF00"/>
              </a:solidFill>
            </a:endParaRPr>
          </a:p>
        </p:txBody>
      </p:sp>
      <p:sp>
        <p:nvSpPr>
          <p:cNvPr id="2059" name="Rectangle 11"/>
          <p:cNvSpPr>
            <a:spLocks noGrp="1" noChangeArrowheads="1"/>
          </p:cNvSpPr>
          <p:nvPr>
            <p:ph type="sldNum" sz="quarter" idx="4"/>
          </p:nvPr>
        </p:nvSpPr>
        <p:spPr bwMode="auto">
          <a:xfrm>
            <a:off x="7010730" y="6248041"/>
            <a:ext cx="1905059" cy="457102"/>
          </a:xfrm>
          <a:prstGeom prst="rect">
            <a:avLst/>
          </a:prstGeom>
          <a:noFill/>
          <a:ln w="9525">
            <a:noFill/>
            <a:miter lim="800000"/>
            <a:headEnd/>
            <a:tailEnd/>
          </a:ln>
          <a:effectLst/>
        </p:spPr>
        <p:txBody>
          <a:bodyPr vert="horz" wrap="none" lIns="93958" tIns="46978" rIns="93958" bIns="46978" numCol="1" anchor="ctr" anchorCtr="0" compatLnSpc="1">
            <a:prstTxWarp prst="textNoShape">
              <a:avLst/>
            </a:prstTxWarp>
          </a:bodyPr>
          <a:lstStyle>
            <a:lvl1pPr algn="r" defTabSz="932583">
              <a:defRPr sz="1400">
                <a:latin typeface="Times New Roman" pitchFamily="18" charset="0"/>
              </a:defRPr>
            </a:lvl1pPr>
          </a:lstStyle>
          <a:p>
            <a:pPr eaLnBrk="0" fontAlgn="base" hangingPunct="0">
              <a:spcBef>
                <a:spcPct val="0"/>
              </a:spcBef>
              <a:spcAft>
                <a:spcPct val="0"/>
              </a:spcAft>
            </a:pPr>
            <a:fld id="{F9718523-5FF0-4A26-8087-A23DC6C2C773}" type="slidenum">
              <a:rPr lang="en-US" altLang="en-US">
                <a:solidFill>
                  <a:srgbClr val="FFFF00"/>
                </a:solidFill>
              </a:rPr>
              <a:pPr eaLnBrk="0" fontAlgn="base" hangingPunct="0">
                <a:spcBef>
                  <a:spcPct val="0"/>
                </a:spcBef>
                <a:spcAft>
                  <a:spcPct val="0"/>
                </a:spcAft>
              </a:pPr>
              <a:t>‹#›</a:t>
            </a:fld>
            <a:endParaRPr lang="en-US" altLang="en-US">
              <a:solidFill>
                <a:srgbClr val="FFFF00"/>
              </a:solidFill>
            </a:endParaRPr>
          </a:p>
        </p:txBody>
      </p:sp>
    </p:spTree>
    <p:extLst>
      <p:ext uri="{BB962C8B-B14F-4D97-AF65-F5344CB8AC3E}">
        <p14:creationId xmlns:p14="http://schemas.microsoft.com/office/powerpoint/2010/main" val="1899383778"/>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xmlns:p14="http://schemas.microsoft.com/office/powerpoint/2010/main"/>
  <p:txStyles>
    <p:titleStyle>
      <a:lvl1pPr algn="ctr" defTabSz="932583" rtl="0" eaLnBrk="0" fontAlgn="base" hangingPunct="0">
        <a:spcBef>
          <a:spcPct val="0"/>
        </a:spcBef>
        <a:spcAft>
          <a:spcPct val="0"/>
        </a:spcAft>
        <a:defRPr sz="4500">
          <a:solidFill>
            <a:schemeClr val="tx1"/>
          </a:solidFill>
          <a:latin typeface="+mj-lt"/>
          <a:ea typeface="+mj-ea"/>
          <a:cs typeface="+mj-cs"/>
        </a:defRPr>
      </a:lvl1pPr>
      <a:lvl2pPr algn="ctr" defTabSz="932583" rtl="0" eaLnBrk="0" fontAlgn="base" hangingPunct="0">
        <a:spcBef>
          <a:spcPct val="0"/>
        </a:spcBef>
        <a:spcAft>
          <a:spcPct val="0"/>
        </a:spcAft>
        <a:defRPr sz="4500">
          <a:solidFill>
            <a:schemeClr val="tx1"/>
          </a:solidFill>
          <a:latin typeface="Looseprint"/>
        </a:defRPr>
      </a:lvl2pPr>
      <a:lvl3pPr algn="ctr" defTabSz="932583" rtl="0" eaLnBrk="0" fontAlgn="base" hangingPunct="0">
        <a:spcBef>
          <a:spcPct val="0"/>
        </a:spcBef>
        <a:spcAft>
          <a:spcPct val="0"/>
        </a:spcAft>
        <a:defRPr sz="4500">
          <a:solidFill>
            <a:schemeClr val="tx1"/>
          </a:solidFill>
          <a:latin typeface="Looseprint"/>
        </a:defRPr>
      </a:lvl3pPr>
      <a:lvl4pPr algn="ctr" defTabSz="932583" rtl="0" eaLnBrk="0" fontAlgn="base" hangingPunct="0">
        <a:spcBef>
          <a:spcPct val="0"/>
        </a:spcBef>
        <a:spcAft>
          <a:spcPct val="0"/>
        </a:spcAft>
        <a:defRPr sz="4500">
          <a:solidFill>
            <a:schemeClr val="tx1"/>
          </a:solidFill>
          <a:latin typeface="Looseprint"/>
        </a:defRPr>
      </a:lvl4pPr>
      <a:lvl5pPr algn="ctr" defTabSz="932583" rtl="0" eaLnBrk="0" fontAlgn="base" hangingPunct="0">
        <a:spcBef>
          <a:spcPct val="0"/>
        </a:spcBef>
        <a:spcAft>
          <a:spcPct val="0"/>
        </a:spcAft>
        <a:defRPr sz="4500">
          <a:solidFill>
            <a:schemeClr val="tx1"/>
          </a:solidFill>
          <a:latin typeface="Looseprint"/>
        </a:defRPr>
      </a:lvl5pPr>
      <a:lvl6pPr marL="414481" algn="ctr" defTabSz="932583" rtl="0" eaLnBrk="0" fontAlgn="base" hangingPunct="0">
        <a:spcBef>
          <a:spcPct val="0"/>
        </a:spcBef>
        <a:spcAft>
          <a:spcPct val="0"/>
        </a:spcAft>
        <a:defRPr sz="4500">
          <a:solidFill>
            <a:schemeClr val="tx1"/>
          </a:solidFill>
          <a:latin typeface="Looseprint"/>
        </a:defRPr>
      </a:lvl6pPr>
      <a:lvl7pPr marL="828961" algn="ctr" defTabSz="932583" rtl="0" eaLnBrk="0" fontAlgn="base" hangingPunct="0">
        <a:spcBef>
          <a:spcPct val="0"/>
        </a:spcBef>
        <a:spcAft>
          <a:spcPct val="0"/>
        </a:spcAft>
        <a:defRPr sz="4500">
          <a:solidFill>
            <a:schemeClr val="tx1"/>
          </a:solidFill>
          <a:latin typeface="Looseprint"/>
        </a:defRPr>
      </a:lvl7pPr>
      <a:lvl8pPr marL="1243442" algn="ctr" defTabSz="932583" rtl="0" eaLnBrk="0" fontAlgn="base" hangingPunct="0">
        <a:spcBef>
          <a:spcPct val="0"/>
        </a:spcBef>
        <a:spcAft>
          <a:spcPct val="0"/>
        </a:spcAft>
        <a:defRPr sz="4500">
          <a:solidFill>
            <a:schemeClr val="tx1"/>
          </a:solidFill>
          <a:latin typeface="Looseprint"/>
        </a:defRPr>
      </a:lvl8pPr>
      <a:lvl9pPr marL="1657924" algn="ctr" defTabSz="932583" rtl="0" eaLnBrk="0" fontAlgn="base" hangingPunct="0">
        <a:spcBef>
          <a:spcPct val="0"/>
        </a:spcBef>
        <a:spcAft>
          <a:spcPct val="0"/>
        </a:spcAft>
        <a:defRPr sz="4500">
          <a:solidFill>
            <a:schemeClr val="tx1"/>
          </a:solidFill>
          <a:latin typeface="Looseprint"/>
        </a:defRPr>
      </a:lvl9pPr>
    </p:titleStyle>
    <p:bodyStyle>
      <a:lvl1pPr marL="349718" indent="-349718" algn="l" defTabSz="932583" rtl="0" eaLnBrk="0" fontAlgn="base" hangingPunct="0">
        <a:spcBef>
          <a:spcPct val="20000"/>
        </a:spcBef>
        <a:spcAft>
          <a:spcPct val="0"/>
        </a:spcAft>
        <a:buClr>
          <a:schemeClr val="tx1"/>
        </a:buClr>
        <a:buFont typeface="Monotype Sorts"/>
        <a:buChar char="O"/>
        <a:defRPr sz="3300" i="1">
          <a:solidFill>
            <a:schemeClr val="tx1"/>
          </a:solidFill>
          <a:latin typeface="+mn-lt"/>
          <a:ea typeface="+mn-ea"/>
          <a:cs typeface="+mn-cs"/>
        </a:defRPr>
      </a:lvl1pPr>
      <a:lvl2pPr marL="758442" indent="-292151" algn="l" defTabSz="932583" rtl="0" eaLnBrk="0" fontAlgn="base" hangingPunct="0">
        <a:spcBef>
          <a:spcPct val="20000"/>
        </a:spcBef>
        <a:spcAft>
          <a:spcPct val="0"/>
        </a:spcAft>
        <a:buClr>
          <a:schemeClr val="tx1"/>
        </a:buClr>
        <a:buFont typeface="Monotype Sorts"/>
        <a:buChar char="O"/>
        <a:defRPr sz="3300" i="1">
          <a:solidFill>
            <a:schemeClr val="tx1"/>
          </a:solidFill>
          <a:latin typeface="+mn-lt"/>
        </a:defRPr>
      </a:lvl2pPr>
      <a:lvl3pPr marL="1165726"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mn-lt"/>
        </a:defRPr>
      </a:lvl3pPr>
      <a:lvl4pPr marL="1633457"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4pPr>
      <a:lvl5pPr marL="2099749"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5pPr>
      <a:lvl6pPr marL="2514229"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6pPr>
      <a:lvl7pPr marL="2928710"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7pPr>
      <a:lvl8pPr marL="3343191"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8pPr>
      <a:lvl9pPr marL="3757671" indent="-233146" algn="l" defTabSz="932583" rtl="0" eaLnBrk="0" fontAlgn="base" hangingPunct="0">
        <a:spcBef>
          <a:spcPct val="20000"/>
        </a:spcBef>
        <a:spcAft>
          <a:spcPct val="0"/>
        </a:spcAft>
        <a:buClr>
          <a:schemeClr val="tx1"/>
        </a:buClr>
        <a:buFont typeface="Monotype Sorts"/>
        <a:buChar char="O"/>
        <a:defRPr sz="2900" i="1">
          <a:solidFill>
            <a:schemeClr val="tx1"/>
          </a:solidFill>
          <a:latin typeface="Arial for Vicious Fishes"/>
        </a:defRPr>
      </a:lvl9pPr>
    </p:bodyStyle>
    <p:otherStyle>
      <a:defPPr>
        <a:defRPr lang="en-US"/>
      </a:defPPr>
      <a:lvl1pPr marL="0" algn="l" defTabSz="828961" rtl="0" eaLnBrk="1" latinLnBrk="0" hangingPunct="1">
        <a:defRPr sz="1600" kern="1200">
          <a:solidFill>
            <a:schemeClr val="tx1"/>
          </a:solidFill>
          <a:latin typeface="+mn-lt"/>
          <a:ea typeface="+mn-ea"/>
          <a:cs typeface="+mn-cs"/>
        </a:defRPr>
      </a:lvl1pPr>
      <a:lvl2pPr marL="414481" algn="l" defTabSz="828961" rtl="0" eaLnBrk="1" latinLnBrk="0" hangingPunct="1">
        <a:defRPr sz="1600" kern="1200">
          <a:solidFill>
            <a:schemeClr val="tx1"/>
          </a:solidFill>
          <a:latin typeface="+mn-lt"/>
          <a:ea typeface="+mn-ea"/>
          <a:cs typeface="+mn-cs"/>
        </a:defRPr>
      </a:lvl2pPr>
      <a:lvl3pPr marL="828961" algn="l" defTabSz="828961" rtl="0" eaLnBrk="1" latinLnBrk="0" hangingPunct="1">
        <a:defRPr sz="1600" kern="1200">
          <a:solidFill>
            <a:schemeClr val="tx1"/>
          </a:solidFill>
          <a:latin typeface="+mn-lt"/>
          <a:ea typeface="+mn-ea"/>
          <a:cs typeface="+mn-cs"/>
        </a:defRPr>
      </a:lvl3pPr>
      <a:lvl4pPr marL="1243442" algn="l" defTabSz="828961" rtl="0" eaLnBrk="1" latinLnBrk="0" hangingPunct="1">
        <a:defRPr sz="1600" kern="1200">
          <a:solidFill>
            <a:schemeClr val="tx1"/>
          </a:solidFill>
          <a:latin typeface="+mn-lt"/>
          <a:ea typeface="+mn-ea"/>
          <a:cs typeface="+mn-cs"/>
        </a:defRPr>
      </a:lvl4pPr>
      <a:lvl5pPr marL="1657924" algn="l" defTabSz="828961" rtl="0" eaLnBrk="1" latinLnBrk="0" hangingPunct="1">
        <a:defRPr sz="1600" kern="1200">
          <a:solidFill>
            <a:schemeClr val="tx1"/>
          </a:solidFill>
          <a:latin typeface="+mn-lt"/>
          <a:ea typeface="+mn-ea"/>
          <a:cs typeface="+mn-cs"/>
        </a:defRPr>
      </a:lvl5pPr>
      <a:lvl6pPr marL="2072403" algn="l" defTabSz="828961" rtl="0" eaLnBrk="1" latinLnBrk="0" hangingPunct="1">
        <a:defRPr sz="1600" kern="1200">
          <a:solidFill>
            <a:schemeClr val="tx1"/>
          </a:solidFill>
          <a:latin typeface="+mn-lt"/>
          <a:ea typeface="+mn-ea"/>
          <a:cs typeface="+mn-cs"/>
        </a:defRPr>
      </a:lvl6pPr>
      <a:lvl7pPr marL="2486884" algn="l" defTabSz="828961" rtl="0" eaLnBrk="1" latinLnBrk="0" hangingPunct="1">
        <a:defRPr sz="1600" kern="1200">
          <a:solidFill>
            <a:schemeClr val="tx1"/>
          </a:solidFill>
          <a:latin typeface="+mn-lt"/>
          <a:ea typeface="+mn-ea"/>
          <a:cs typeface="+mn-cs"/>
        </a:defRPr>
      </a:lvl7pPr>
      <a:lvl8pPr marL="2901366" algn="l" defTabSz="828961" rtl="0" eaLnBrk="1" latinLnBrk="0" hangingPunct="1">
        <a:defRPr sz="1600" kern="1200">
          <a:solidFill>
            <a:schemeClr val="tx1"/>
          </a:solidFill>
          <a:latin typeface="+mn-lt"/>
          <a:ea typeface="+mn-ea"/>
          <a:cs typeface="+mn-cs"/>
        </a:defRPr>
      </a:lvl8pPr>
      <a:lvl9pPr marL="3315845" algn="l" defTabSz="82896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microsoft.com/office/2007/relationships/hdphoto" Target="../media/hdphoto1.wdp"/><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34.jpeg"/><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jpeg"/><Relationship Id="rId23" Type="http://schemas.openxmlformats.org/officeDocument/2006/relationships/image" Target="../media/image48.png"/><Relationship Id="rId24" Type="http://schemas.openxmlformats.org/officeDocument/2006/relationships/image" Target="../media/image49.jpeg"/><Relationship Id="rId25" Type="http://schemas.openxmlformats.org/officeDocument/2006/relationships/image" Target="../media/image50.png"/><Relationship Id="rId26" Type="http://schemas.openxmlformats.org/officeDocument/2006/relationships/image" Target="../media/image51.png"/><Relationship Id="rId27" Type="http://schemas.openxmlformats.org/officeDocument/2006/relationships/image" Target="../media/image52.jpg"/><Relationship Id="rId10" Type="http://schemas.openxmlformats.org/officeDocument/2006/relationships/image" Target="../media/image35.jpe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jpeg"/><Relationship Id="rId15" Type="http://schemas.openxmlformats.org/officeDocument/2006/relationships/image" Target="../media/image40.jpeg"/><Relationship Id="rId16" Type="http://schemas.openxmlformats.org/officeDocument/2006/relationships/image" Target="../media/image41.jpeg"/><Relationship Id="rId17" Type="http://schemas.openxmlformats.org/officeDocument/2006/relationships/image" Target="../media/image42.jpe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53.emf"/><Relationship Id="rId6" Type="http://schemas.openxmlformats.org/officeDocument/2006/relationships/oleObject" Target="../embeddings/oleObject2.bin"/><Relationship Id="rId7" Type="http://schemas.openxmlformats.org/officeDocument/2006/relationships/image" Target="../media/image54.emf"/><Relationship Id="rId8"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3.xml"/><Relationship Id="rId5" Type="http://schemas.openxmlformats.org/officeDocument/2006/relationships/image" Target="../media/image11.png"/><Relationship Id="rId6" Type="http://schemas.microsoft.com/office/2007/relationships/hdphoto" Target="../media/hdphoto2.wdp"/><Relationship Id="rId7"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microsoft.com/office/2007/relationships/hdphoto" Target="../media/hdphoto3.wdp"/><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jpeg"/><Relationship Id="rId11"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990602" y="228600"/>
            <a:ext cx="7467600" cy="6309395"/>
          </a:xfrm>
          <a:prstGeom prst="rect">
            <a:avLst/>
          </a:prstGeom>
          <a:noFill/>
          <a:ln w="9525">
            <a:noFill/>
            <a:miter lim="800000"/>
            <a:headEnd/>
            <a:tailEnd/>
          </a:ln>
        </p:spPr>
        <p:txBody>
          <a:bodyPr wrap="square" lIns="91414" tIns="45708" rIns="91414" bIns="45708">
            <a:spAutoFit/>
          </a:bodyPr>
          <a:lstStyle/>
          <a:p>
            <a:pPr algn="ctr">
              <a:defRPr/>
            </a:pPr>
            <a:r>
              <a:rPr lang="en-US" sz="3200" dirty="0">
                <a:solidFill>
                  <a:srgbClr val="C0C0C0"/>
                </a:solidFill>
                <a:latin typeface="Helvetica" pitchFamily="-16" charset="0"/>
                <a:ea typeface="ＭＳ Ｐゴシック" pitchFamily="-16" charset="-128"/>
              </a:rPr>
              <a:t>PREPARING CALIFORNIA </a:t>
            </a:r>
          </a:p>
          <a:p>
            <a:pPr algn="ctr">
              <a:defRPr/>
            </a:pPr>
            <a:r>
              <a:rPr lang="en-US" sz="3200" dirty="0">
                <a:solidFill>
                  <a:srgbClr val="C0C0C0"/>
                </a:solidFill>
                <a:latin typeface="Helvetica" pitchFamily="-16" charset="0"/>
                <a:ea typeface="ＭＳ Ｐゴシック" pitchFamily="-16" charset="-128"/>
              </a:rPr>
              <a:t>FOR CHANGE:</a:t>
            </a:r>
          </a:p>
          <a:p>
            <a:pPr algn="ctr">
              <a:defRPr/>
            </a:pPr>
            <a:r>
              <a:rPr lang="en-US" dirty="0">
                <a:solidFill>
                  <a:srgbClr val="C0C0C0"/>
                </a:solidFill>
                <a:latin typeface="Helvetica" pitchFamily="-16" charset="0"/>
                <a:ea typeface="ＭＳ Ｐゴシック" pitchFamily="-16" charset="-128"/>
              </a:rPr>
              <a:t>Adaptation strategies for responding to the local effects of ocean acidification</a:t>
            </a:r>
          </a:p>
          <a:p>
            <a:pPr algn="ctr" eaLnBrk="1" hangingPunct="1">
              <a:defRPr/>
            </a:pPr>
            <a:endParaRPr lang="en-US" sz="2000" dirty="0">
              <a:solidFill>
                <a:schemeClr val="accent5"/>
              </a:solidFill>
              <a:latin typeface="Helvetica" pitchFamily="-16" charset="0"/>
              <a:ea typeface="ＭＳ Ｐゴシック" pitchFamily="-16" charset="-128"/>
            </a:endParaRPr>
          </a:p>
          <a:p>
            <a:pPr algn="ctr" eaLnBrk="1" hangingPunct="1">
              <a:defRPr/>
            </a:pPr>
            <a:r>
              <a:rPr lang="en-US" sz="2400" b="1" dirty="0">
                <a:solidFill>
                  <a:srgbClr val="000000"/>
                </a:solidFill>
                <a:latin typeface="Helvetica" pitchFamily="-16" charset="0"/>
                <a:ea typeface="ＭＳ Ｐゴシック" pitchFamily="-16" charset="-128"/>
              </a:rPr>
              <a:t>Ocean Acidification 101:  </a:t>
            </a:r>
          </a:p>
          <a:p>
            <a:pPr algn="ctr" eaLnBrk="1" hangingPunct="1">
              <a:defRPr/>
            </a:pPr>
            <a:r>
              <a:rPr lang="en-US" sz="2400" b="1" dirty="0" smtClean="0">
                <a:solidFill>
                  <a:srgbClr val="000000"/>
                </a:solidFill>
                <a:latin typeface="Helvetica" pitchFamily="-16" charset="0"/>
                <a:ea typeface="ＭＳ Ｐゴシック" pitchFamily="-16" charset="-128"/>
              </a:rPr>
              <a:t>What is ocean acidification and how can it affect organisms, ecosystems, and society?</a:t>
            </a:r>
            <a:endParaRPr lang="en-US" sz="2400" b="1" dirty="0">
              <a:solidFill>
                <a:srgbClr val="000000"/>
              </a:solidFill>
              <a:latin typeface="Helvetica" pitchFamily="-16" charset="0"/>
              <a:ea typeface="ＭＳ Ｐゴシック" pitchFamily="-16" charset="-128"/>
            </a:endParaRPr>
          </a:p>
          <a:p>
            <a:pPr algn="ctr" eaLnBrk="1" hangingPunct="1">
              <a:defRPr/>
            </a:pPr>
            <a:endParaRPr lang="en-US" dirty="0" smtClean="0">
              <a:solidFill>
                <a:srgbClr val="E6E6E6"/>
              </a:solidFill>
              <a:latin typeface="Arial" charset="0"/>
              <a:ea typeface="ＭＳ Ｐゴシック" pitchFamily="-16" charset="-128"/>
            </a:endParaRPr>
          </a:p>
          <a:p>
            <a:pPr algn="ctr">
              <a:defRPr/>
            </a:pPr>
            <a:r>
              <a:rPr lang="en-US" sz="1600" dirty="0">
                <a:solidFill>
                  <a:srgbClr val="0000FF"/>
                </a:solidFill>
                <a:latin typeface="Arial" pitchFamily="34" charset="0"/>
                <a:ea typeface="ＭＳ Ｐゴシック" pitchFamily="-16" charset="-128"/>
                <a:cs typeface="Arial" pitchFamily="34" charset="0"/>
              </a:rPr>
              <a:t>Jim Barry, Senior Scientist</a:t>
            </a:r>
          </a:p>
          <a:p>
            <a:pPr algn="ctr">
              <a:defRPr/>
            </a:pPr>
            <a:r>
              <a:rPr lang="en-US" sz="1600" dirty="0">
                <a:solidFill>
                  <a:srgbClr val="0000FF"/>
                </a:solidFill>
                <a:latin typeface="Arial" pitchFamily="34" charset="0"/>
                <a:ea typeface="ＭＳ Ｐゴシック" pitchFamily="-16" charset="-128"/>
                <a:cs typeface="Arial" pitchFamily="34" charset="0"/>
              </a:rPr>
              <a:t>Monterey Bay Aquarium Research Institute (MBARI)</a:t>
            </a:r>
          </a:p>
          <a:p>
            <a:pPr algn="ctr">
              <a:defRPr/>
            </a:pPr>
            <a:r>
              <a:rPr lang="en-US" sz="1600" dirty="0">
                <a:solidFill>
                  <a:srgbClr val="0000FF"/>
                </a:solidFill>
                <a:latin typeface="Arial" pitchFamily="34" charset="0"/>
                <a:ea typeface="ＭＳ Ｐゴシック" pitchFamily="-16" charset="-128"/>
                <a:cs typeface="Arial" pitchFamily="34" charset="0"/>
              </a:rPr>
              <a:t>Sacramento, CA</a:t>
            </a:r>
          </a:p>
          <a:p>
            <a:pPr algn="ctr">
              <a:defRPr/>
            </a:pPr>
            <a:r>
              <a:rPr lang="en-US" sz="1600" dirty="0">
                <a:solidFill>
                  <a:srgbClr val="0000FF"/>
                </a:solidFill>
                <a:latin typeface="Arial" pitchFamily="34" charset="0"/>
                <a:ea typeface="ＭＳ Ｐゴシック" pitchFamily="-16" charset="-128"/>
                <a:cs typeface="Arial" pitchFamily="34" charset="0"/>
              </a:rPr>
              <a:t>September 1, 2011</a:t>
            </a:r>
          </a:p>
          <a:p>
            <a:pPr algn="ctr">
              <a:defRPr/>
            </a:pPr>
            <a:endParaRPr lang="en-US" dirty="0" smtClean="0">
              <a:solidFill>
                <a:srgbClr val="E6E6E6"/>
              </a:solidFill>
              <a:latin typeface="Arial" charset="0"/>
              <a:ea typeface="ＭＳ Ｐゴシック" pitchFamily="-16" charset="-128"/>
            </a:endParaRPr>
          </a:p>
          <a:p>
            <a:pPr algn="ctr">
              <a:defRPr/>
            </a:pPr>
            <a:endParaRPr lang="en-US" dirty="0" smtClean="0">
              <a:solidFill>
                <a:srgbClr val="E6E6E6"/>
              </a:solidFill>
              <a:latin typeface="Arial" charset="0"/>
              <a:ea typeface="ＭＳ Ｐゴシック" pitchFamily="-16" charset="-128"/>
            </a:endParaRPr>
          </a:p>
          <a:p>
            <a:pPr algn="ctr">
              <a:defRPr/>
            </a:pPr>
            <a:endParaRPr lang="en-US" dirty="0">
              <a:solidFill>
                <a:srgbClr val="E6E6E6"/>
              </a:solidFill>
              <a:latin typeface="Arial" charset="0"/>
              <a:ea typeface="ＭＳ Ｐゴシック" pitchFamily="-16" charset="-128"/>
            </a:endParaRPr>
          </a:p>
          <a:p>
            <a:pPr algn="ctr">
              <a:defRPr/>
            </a:pPr>
            <a:endParaRPr lang="en-US" sz="2000" dirty="0">
              <a:solidFill>
                <a:srgbClr val="E6E6E6"/>
              </a:solidFill>
              <a:latin typeface="Arial" charset="0"/>
              <a:ea typeface="ＭＳ Ｐゴシック" pitchFamily="-16" charset="-128"/>
            </a:endParaRPr>
          </a:p>
          <a:p>
            <a:pPr algn="ctr">
              <a:defRPr/>
            </a:pPr>
            <a:endParaRPr lang="en-US" sz="1600" dirty="0">
              <a:solidFill>
                <a:schemeClr val="accent5"/>
              </a:solidFill>
              <a:latin typeface="Helvetica" pitchFamily="-16" charset="0"/>
              <a:ea typeface="ＭＳ Ｐゴシック" pitchFamily="-16" charset="-128"/>
            </a:endParaRPr>
          </a:p>
          <a:p>
            <a:pPr algn="ctr">
              <a:defRPr/>
            </a:pPr>
            <a:endParaRPr lang="en-US" sz="2000" dirty="0">
              <a:solidFill>
                <a:schemeClr val="bg1"/>
              </a:solidFill>
              <a:latin typeface="Calibri" pitchFamily="34" charset="0"/>
              <a:ea typeface="ＭＳ Ｐゴシック" pitchFamily="-16" charset="-128"/>
            </a:endParaRPr>
          </a:p>
          <a:p>
            <a:pPr algn="ctr">
              <a:defRPr/>
            </a:pPr>
            <a:endParaRPr lang="en-US" sz="2000" dirty="0">
              <a:solidFill>
                <a:srgbClr val="E6E6E6"/>
              </a:solidFill>
              <a:latin typeface="Arial" charset="0"/>
              <a:ea typeface="ＭＳ Ｐゴシック" pitchFamily="-16" charset="-128"/>
            </a:endParaRPr>
          </a:p>
        </p:txBody>
      </p:sp>
      <p:cxnSp>
        <p:nvCxnSpPr>
          <p:cNvPr id="16" name="Straight Connector 6"/>
          <p:cNvCxnSpPr>
            <a:cxnSpLocks noChangeShapeType="1"/>
          </p:cNvCxnSpPr>
          <p:nvPr/>
        </p:nvCxnSpPr>
        <p:spPr bwMode="auto">
          <a:xfrm>
            <a:off x="533400" y="1981200"/>
            <a:ext cx="8096501" cy="1468"/>
          </a:xfrm>
          <a:prstGeom prst="line">
            <a:avLst/>
          </a:prstGeom>
          <a:noFill/>
          <a:ln w="12700" algn="ctr">
            <a:solidFill>
              <a:srgbClr val="FF0000"/>
            </a:solidFill>
            <a:round/>
            <a:headEnd/>
            <a:tailEnd/>
          </a:ln>
        </p:spPr>
      </p:cxn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149" y="5738214"/>
            <a:ext cx="1219200" cy="9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descr="http://4.bp.blogspot.com/-g3kjlAtq24U/TV-StummaXI/AAAAAAAAA2k/YWOawRn9RUo/s1600/Cra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3749" y="5738211"/>
            <a:ext cx="1389968" cy="9836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33" y="5738214"/>
            <a:ext cx="1219199"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6000" contrast="25000"/>
                    </a14:imgEffect>
                  </a14:imgLayer>
                </a14:imgProps>
              </a:ext>
              <a:ext uri="{28A0092B-C50C-407E-A947-70E740481C1C}">
                <a14:useLocalDpi xmlns:a14="http://schemas.microsoft.com/office/drawing/2010/main" val="0"/>
              </a:ext>
            </a:extLst>
          </a:blip>
          <a:srcRect/>
          <a:stretch>
            <a:fillRect/>
          </a:stretch>
        </p:blipFill>
        <p:spPr bwMode="auto">
          <a:xfrm>
            <a:off x="7081248" y="5711331"/>
            <a:ext cx="1600200" cy="102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1156" y="5738214"/>
            <a:ext cx="1233743"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2353" y="5738214"/>
            <a:ext cx="883637" cy="9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6"/>
          <p:cNvSpPr>
            <a:spLocks noChangeShapeType="1"/>
          </p:cNvSpPr>
          <p:nvPr/>
        </p:nvSpPr>
        <p:spPr bwMode="auto">
          <a:xfrm>
            <a:off x="533403" y="5579942"/>
            <a:ext cx="8059647" cy="0"/>
          </a:xfrm>
          <a:prstGeom prst="line">
            <a:avLst/>
          </a:prstGeom>
          <a:noFill/>
          <a:ln w="15875">
            <a:solidFill>
              <a:srgbClr val="FF0000"/>
            </a:solidFill>
            <a:round/>
            <a:headEnd/>
            <a:tailEnd/>
          </a:ln>
          <a:effectLst/>
        </p:spPr>
        <p:txBody>
          <a:bodyPr lIns="79670" tIns="39834" rIns="79670" bIns="39834"/>
          <a:lstStyle/>
          <a:p>
            <a:pPr eaLnBrk="0" fontAlgn="base" hangingPunct="0">
              <a:spcBef>
                <a:spcPct val="0"/>
              </a:spcBef>
              <a:spcAft>
                <a:spcPct val="0"/>
              </a:spcAft>
            </a:pPr>
            <a:endParaRPr lang="en-US" sz="1300">
              <a:solidFill>
                <a:srgbClr val="FFFF00"/>
              </a:solidFill>
              <a:latin typeface="Arial" pitchFamily="34"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1349" y="304800"/>
            <a:ext cx="990599" cy="6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762000" y="2514600"/>
            <a:ext cx="7619999" cy="2601869"/>
          </a:xfrm>
          <a:prstGeom prst="rect">
            <a:avLst/>
          </a:prstGeom>
          <a:solidFill>
            <a:schemeClr val="bg1">
              <a:lumMod val="40000"/>
              <a:lumOff val="60000"/>
            </a:schemeClr>
          </a:solidFill>
          <a:ln>
            <a:solidFill>
              <a:srgbClr val="000000"/>
            </a:solidFill>
          </a:ln>
        </p:spPr>
        <p:txBody>
          <a:bodyPr wrap="square" lIns="91414" tIns="45708" rIns="91414" bIns="45708" rtlCol="0">
            <a:spAutoFit/>
          </a:bodyPr>
          <a:lstStyle/>
          <a:p>
            <a:pPr marL="342807" indent="-342807">
              <a:buFont typeface="Arial" pitchFamily="34" charset="0"/>
              <a:buChar char="•"/>
            </a:pPr>
            <a:r>
              <a:rPr lang="en-US" sz="2000" dirty="0">
                <a:solidFill>
                  <a:srgbClr val="0000FF"/>
                </a:solidFill>
                <a:latin typeface="Arial" pitchFamily="34" charset="0"/>
              </a:rPr>
              <a:t>Ocean Acidification (OA) </a:t>
            </a:r>
            <a:r>
              <a:rPr lang="en-US" sz="2000" dirty="0" smtClean="0">
                <a:solidFill>
                  <a:srgbClr val="0000FF"/>
                </a:solidFill>
                <a:latin typeface="Arial" pitchFamily="34" charset="0"/>
              </a:rPr>
              <a:t>caused by global</a:t>
            </a:r>
            <a:r>
              <a:rPr lang="en-US" sz="2000" dirty="0">
                <a:solidFill>
                  <a:srgbClr val="0000FF"/>
                </a:solidFill>
                <a:latin typeface="Arial" pitchFamily="34" charset="0"/>
              </a:rPr>
              <a:t>, regional, and </a:t>
            </a:r>
            <a:r>
              <a:rPr lang="en-US" sz="2000" dirty="0" smtClean="0">
                <a:solidFill>
                  <a:srgbClr val="0000FF"/>
                </a:solidFill>
                <a:latin typeface="Arial" pitchFamily="34" charset="0"/>
              </a:rPr>
              <a:t>local processes, linked to human </a:t>
            </a:r>
            <a:r>
              <a:rPr lang="en-US" sz="2000" dirty="0">
                <a:solidFill>
                  <a:srgbClr val="0000FF"/>
                </a:solidFill>
                <a:latin typeface="Arial" pitchFamily="34" charset="0"/>
              </a:rPr>
              <a:t>activities</a:t>
            </a:r>
          </a:p>
          <a:p>
            <a:pPr marL="342807" indent="-342807">
              <a:buFont typeface="Arial" pitchFamily="34" charset="0"/>
              <a:buChar char="•"/>
            </a:pPr>
            <a:endParaRPr lang="en-US" sz="2000" dirty="0">
              <a:solidFill>
                <a:srgbClr val="0000FF"/>
              </a:solidFill>
              <a:latin typeface="Arial" pitchFamily="34" charset="0"/>
            </a:endParaRPr>
          </a:p>
          <a:p>
            <a:pPr marL="342807" indent="-342807">
              <a:buFont typeface="Arial" pitchFamily="34" charset="0"/>
              <a:buChar char="•"/>
            </a:pPr>
            <a:r>
              <a:rPr lang="en-US" sz="2000" dirty="0">
                <a:solidFill>
                  <a:srgbClr val="0000FF"/>
                </a:solidFill>
                <a:latin typeface="Arial" pitchFamily="34" charset="0"/>
              </a:rPr>
              <a:t>Ocean Acidification affects marine </a:t>
            </a:r>
            <a:r>
              <a:rPr lang="en-US" sz="2000" dirty="0" smtClean="0">
                <a:solidFill>
                  <a:srgbClr val="0000FF"/>
                </a:solidFill>
                <a:latin typeface="Arial" pitchFamily="34" charset="0"/>
              </a:rPr>
              <a:t>organisms, </a:t>
            </a:r>
            <a:r>
              <a:rPr lang="en-US" sz="2000" dirty="0">
                <a:solidFill>
                  <a:srgbClr val="0000FF"/>
                </a:solidFill>
                <a:latin typeface="Arial" pitchFamily="34" charset="0"/>
              </a:rPr>
              <a:t>with consequences for marine ecosystems and benefits for society</a:t>
            </a:r>
            <a:br>
              <a:rPr lang="en-US" sz="2000" dirty="0">
                <a:solidFill>
                  <a:srgbClr val="0000FF"/>
                </a:solidFill>
                <a:latin typeface="Arial" pitchFamily="34" charset="0"/>
              </a:rPr>
            </a:br>
            <a:endParaRPr lang="en-US" sz="2000" dirty="0">
              <a:solidFill>
                <a:srgbClr val="0000FF"/>
              </a:solidFill>
              <a:latin typeface="Arial" pitchFamily="34" charset="0"/>
            </a:endParaRPr>
          </a:p>
          <a:p>
            <a:pPr marL="342807" indent="-342807">
              <a:buFont typeface="Arial" pitchFamily="34" charset="0"/>
              <a:buChar char="•"/>
            </a:pPr>
            <a:r>
              <a:rPr lang="en-US" sz="2000" dirty="0">
                <a:solidFill>
                  <a:srgbClr val="0000FF"/>
                </a:solidFill>
                <a:latin typeface="Arial" pitchFamily="34" charset="0"/>
              </a:rPr>
              <a:t>Management of local / regional stressors can reduce or delay </a:t>
            </a:r>
            <a:r>
              <a:rPr lang="en-US" sz="2000" dirty="0" smtClean="0">
                <a:solidFill>
                  <a:srgbClr val="0000FF"/>
                </a:solidFill>
                <a:latin typeface="Arial" pitchFamily="34" charset="0"/>
              </a:rPr>
              <a:t>impacts</a:t>
            </a:r>
            <a:endParaRPr lang="en-US" sz="2000" dirty="0">
              <a:solidFill>
                <a:srgbClr val="0000FF"/>
              </a:solidFill>
              <a:latin typeface="Arial" pitchFamily="34" charset="0"/>
            </a:endParaRPr>
          </a:p>
        </p:txBody>
      </p:sp>
    </p:spTree>
    <p:extLst>
      <p:ext uri="{BB962C8B-B14F-4D97-AF65-F5344CB8AC3E}">
        <p14:creationId xmlns:p14="http://schemas.microsoft.com/office/powerpoint/2010/main" val="39800004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1" descr="http://lh3.google.com/agodert/RoxnGi_EjBI/AAAAAAAAAAA/4WnjvPT2y5s/IMG_2993.JPG?imgmax=720"/>
          <p:cNvPicPr>
            <a:picLocks noChangeAspect="1" noChangeArrowheads="1"/>
          </p:cNvPicPr>
          <p:nvPr/>
        </p:nvPicPr>
        <p:blipFill>
          <a:blip r:embed="rId3">
            <a:lum bright="-22000" contrast="22000"/>
            <a:extLst>
              <a:ext uri="{28A0092B-C50C-407E-A947-70E740481C1C}">
                <a14:useLocalDpi xmlns:a14="http://schemas.microsoft.com/office/drawing/2010/main" val="0"/>
              </a:ext>
            </a:extLst>
          </a:blip>
          <a:srcRect/>
          <a:stretch>
            <a:fillRect/>
          </a:stretch>
        </p:blipFill>
        <p:spPr bwMode="auto">
          <a:xfrm>
            <a:off x="0" y="10296"/>
            <a:ext cx="9144000" cy="175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45749" y="6014351"/>
            <a:ext cx="844803" cy="6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5" descr="amblyraja_badia"/>
          <p:cNvPicPr>
            <a:picLocks noChangeAspect="1" noChangeArrowheads="1"/>
          </p:cNvPicPr>
          <p:nvPr/>
        </p:nvPicPr>
        <p:blipFill>
          <a:blip r:embed="rId5" cstate="email">
            <a:lum bright="2000" contrast="10000"/>
            <a:extLst>
              <a:ext uri="{28A0092B-C50C-407E-A947-70E740481C1C}">
                <a14:useLocalDpi xmlns:a14="http://schemas.microsoft.com/office/drawing/2010/main" val="0"/>
              </a:ext>
            </a:extLst>
          </a:blip>
          <a:srcRect/>
          <a:stretch>
            <a:fillRect/>
          </a:stretch>
        </p:blipFill>
        <p:spPr bwMode="auto">
          <a:xfrm>
            <a:off x="1725043" y="6008469"/>
            <a:ext cx="873152" cy="70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660821" y="5336"/>
            <a:ext cx="7993799" cy="54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64" tIns="41433" rIns="82864" bIns="4143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r>
              <a:rPr lang="en-US" sz="2900" dirty="0">
                <a:solidFill>
                  <a:srgbClr val="FFFF00"/>
                </a:solidFill>
                <a:latin typeface="Arial" pitchFamily="34" charset="0"/>
                <a:ea typeface="Calibri" charset="0"/>
                <a:cs typeface="Arial" pitchFamily="34" charset="0"/>
              </a:rPr>
              <a:t>Society relies on functional marine food webs</a:t>
            </a:r>
            <a:endParaRPr lang="en-US" sz="2600" dirty="0">
              <a:solidFill>
                <a:srgbClr val="FFFF00"/>
              </a:solidFill>
              <a:latin typeface="Arial" pitchFamily="34" charset="0"/>
              <a:ea typeface="Calibri" charset="0"/>
              <a:cs typeface="Arial" pitchFamily="34" charset="0"/>
            </a:endParaRPr>
          </a:p>
        </p:txBody>
      </p:sp>
      <p:sp>
        <p:nvSpPr>
          <p:cNvPr id="18437" name="TextBox 2"/>
          <p:cNvSpPr txBox="1">
            <a:spLocks noChangeArrowheads="1"/>
          </p:cNvSpPr>
          <p:nvPr/>
        </p:nvSpPr>
        <p:spPr bwMode="auto">
          <a:xfrm>
            <a:off x="6714488" y="6209829"/>
            <a:ext cx="1979884" cy="37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en-US" sz="1800" dirty="0">
                <a:solidFill>
                  <a:srgbClr val="FFFFFF"/>
                </a:solidFill>
                <a:latin typeface="Arial" pitchFamily="34" charset="0"/>
                <a:ea typeface="Calibri" charset="0"/>
                <a:cs typeface="Arial" pitchFamily="34" charset="0"/>
              </a:rPr>
              <a:t>Marine Food Web</a:t>
            </a:r>
          </a:p>
        </p:txBody>
      </p:sp>
      <p:pic>
        <p:nvPicPr>
          <p:cNvPr id="18438" name="Picture 8"/>
          <p:cNvPicPr>
            <a:picLocks noChangeAspect="1"/>
          </p:cNvPicPr>
          <p:nvPr/>
        </p:nvPicPr>
        <p:blipFill>
          <a:blip r:embed="rId6" cstate="email">
            <a:lum bright="-2000" contrast="12000"/>
            <a:extLst>
              <a:ext uri="{28A0092B-C50C-407E-A947-70E740481C1C}">
                <a14:useLocalDpi xmlns:a14="http://schemas.microsoft.com/office/drawing/2010/main" val="0"/>
              </a:ext>
            </a:extLst>
          </a:blip>
          <a:srcRect/>
          <a:stretch>
            <a:fillRect/>
          </a:stretch>
        </p:blipFill>
        <p:spPr bwMode="auto">
          <a:xfrm>
            <a:off x="3824296" y="749589"/>
            <a:ext cx="1472736" cy="102884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25"/>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3882" y="1214043"/>
            <a:ext cx="1360756" cy="91861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22" descr="DSCN6998"/>
          <p:cNvPicPr>
            <a:picLocks noChangeAspect="1" noChangeArrowheads="1"/>
          </p:cNvPicPr>
          <p:nvPr/>
        </p:nvPicPr>
        <p:blipFill>
          <a:blip r:embed="rId8" cstate="email">
            <a:lum bright="-8000" contrast="24000"/>
            <a:extLst>
              <a:ext uri="{28A0092B-C50C-407E-A947-70E740481C1C}">
                <a14:useLocalDpi xmlns:a14="http://schemas.microsoft.com/office/drawing/2010/main" val="0"/>
              </a:ext>
            </a:extLst>
          </a:blip>
          <a:srcRect/>
          <a:stretch>
            <a:fillRect/>
          </a:stretch>
        </p:blipFill>
        <p:spPr bwMode="auto">
          <a:xfrm>
            <a:off x="566982" y="6002591"/>
            <a:ext cx="1204836" cy="70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4" descr="Scotoplanes"/>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073767" y="6002591"/>
            <a:ext cx="911424" cy="70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7" descr="Octopus"/>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289913" y="6015818"/>
            <a:ext cx="867482" cy="70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58"/>
          <p:cNvSpPr txBox="1">
            <a:spLocks noChangeArrowheads="1"/>
          </p:cNvSpPr>
          <p:nvPr/>
        </p:nvSpPr>
        <p:spPr bwMode="auto">
          <a:xfrm>
            <a:off x="106313" y="482088"/>
            <a:ext cx="1831263" cy="29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b="1" dirty="0">
                <a:solidFill>
                  <a:srgbClr val="CCFFCC"/>
                </a:solidFill>
                <a:latin typeface="Arial" pitchFamily="34" charset="0"/>
                <a:ea typeface="Arial Unicode MS" pitchFamily="34" charset="-128"/>
                <a:cs typeface="Arial" pitchFamily="34" charset="0"/>
              </a:rPr>
              <a:t>Primary Production</a:t>
            </a:r>
          </a:p>
        </p:txBody>
      </p:sp>
      <p:pic>
        <p:nvPicPr>
          <p:cNvPr id="18444" name="Picture 11"/>
          <p:cNvPicPr>
            <a:picLocks noChangeAspect="1"/>
          </p:cNvPicPr>
          <p:nvPr/>
        </p:nvPicPr>
        <p:blipFill>
          <a:blip r:embed="rId11" cstate="email">
            <a:lum bright="4000" contrast="4000"/>
            <a:extLst>
              <a:ext uri="{28A0092B-C50C-407E-A947-70E740481C1C}">
                <a14:useLocalDpi xmlns:a14="http://schemas.microsoft.com/office/drawing/2010/main" val="0"/>
              </a:ext>
            </a:extLst>
          </a:blip>
          <a:srcRect/>
          <a:stretch>
            <a:fillRect/>
          </a:stretch>
        </p:blipFill>
        <p:spPr bwMode="auto">
          <a:xfrm>
            <a:off x="6377132" y="559987"/>
            <a:ext cx="2646387" cy="119934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8445" name="Picture 23"/>
          <p:cNvPicPr>
            <a:picLocks noChangeAspect="1"/>
          </p:cNvPicPr>
          <p:nvPr/>
        </p:nvPicPr>
        <p:blipFill>
          <a:blip r:embed="rId12" cstate="email">
            <a:lum bright="4000" contrast="32000"/>
            <a:extLst>
              <a:ext uri="{28A0092B-C50C-407E-A947-70E740481C1C}">
                <a14:useLocalDpi xmlns:a14="http://schemas.microsoft.com/office/drawing/2010/main" val="0"/>
              </a:ext>
            </a:extLst>
          </a:blip>
          <a:srcRect/>
          <a:stretch>
            <a:fillRect/>
          </a:stretch>
        </p:blipFill>
        <p:spPr bwMode="auto">
          <a:xfrm>
            <a:off x="7244611" y="2573591"/>
            <a:ext cx="1699528" cy="123608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46" name="Text Box 58"/>
          <p:cNvSpPr txBox="1">
            <a:spLocks noChangeArrowheads="1"/>
          </p:cNvSpPr>
          <p:nvPr/>
        </p:nvSpPr>
        <p:spPr bwMode="auto">
          <a:xfrm>
            <a:off x="4556954" y="1519855"/>
            <a:ext cx="670689"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Seabirds</a:t>
            </a:r>
          </a:p>
        </p:txBody>
      </p:sp>
      <p:grpSp>
        <p:nvGrpSpPr>
          <p:cNvPr id="18447" name="Group 108"/>
          <p:cNvGrpSpPr>
            <a:grpSpLocks/>
          </p:cNvGrpSpPr>
          <p:nvPr/>
        </p:nvGrpSpPr>
        <p:grpSpPr bwMode="auto">
          <a:xfrm>
            <a:off x="7044750" y="4606293"/>
            <a:ext cx="1627238" cy="1264011"/>
            <a:chOff x="7824392" y="4829034"/>
            <a:chExt cx="1821867" cy="1365449"/>
          </a:xfrm>
        </p:grpSpPr>
        <p:pic>
          <p:nvPicPr>
            <p:cNvPr id="18502" name="Picture 24"/>
            <p:cNvPicPr>
              <a:picLocks noChangeAspect="1"/>
            </p:cNvPicPr>
            <p:nvPr/>
          </p:nvPicPr>
          <p:blipFill>
            <a:blip r:embed="rId13" cstate="email">
              <a:lum bright="6000" contrast="40000"/>
              <a:extLst>
                <a:ext uri="{28A0092B-C50C-407E-A947-70E740481C1C}">
                  <a14:useLocalDpi xmlns:a14="http://schemas.microsoft.com/office/drawing/2010/main" val="0"/>
                </a:ext>
              </a:extLst>
            </a:blip>
            <a:srcRect/>
            <a:stretch>
              <a:fillRect/>
            </a:stretch>
          </p:blipFill>
          <p:spPr bwMode="auto">
            <a:xfrm>
              <a:off x="7824392" y="4829034"/>
              <a:ext cx="1821867" cy="136544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3" name="Text Box 58"/>
            <p:cNvSpPr txBox="1">
              <a:spLocks noChangeArrowheads="1"/>
            </p:cNvSpPr>
            <p:nvPr/>
          </p:nvSpPr>
          <p:spPr bwMode="auto">
            <a:xfrm>
              <a:off x="7830209" y="5904661"/>
              <a:ext cx="829526" cy="2659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Mammals</a:t>
              </a:r>
            </a:p>
          </p:txBody>
        </p:sp>
      </p:grpSp>
      <p:sp>
        <p:nvSpPr>
          <p:cNvPr id="18448" name="Text Box 58"/>
          <p:cNvSpPr txBox="1">
            <a:spLocks noChangeArrowheads="1"/>
          </p:cNvSpPr>
          <p:nvPr/>
        </p:nvSpPr>
        <p:spPr bwMode="auto">
          <a:xfrm>
            <a:off x="8437096" y="3541520"/>
            <a:ext cx="409400"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Fish</a:t>
            </a:r>
          </a:p>
        </p:txBody>
      </p:sp>
      <p:sp>
        <p:nvSpPr>
          <p:cNvPr id="18449" name="Text Box 58"/>
          <p:cNvSpPr txBox="1">
            <a:spLocks noChangeArrowheads="1"/>
          </p:cNvSpPr>
          <p:nvPr/>
        </p:nvSpPr>
        <p:spPr bwMode="auto">
          <a:xfrm>
            <a:off x="8288179" y="576817"/>
            <a:ext cx="643439"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Humans</a:t>
            </a:r>
          </a:p>
        </p:txBody>
      </p:sp>
      <p:grpSp>
        <p:nvGrpSpPr>
          <p:cNvPr id="18450" name="Group 106"/>
          <p:cNvGrpSpPr>
            <a:grpSpLocks/>
          </p:cNvGrpSpPr>
          <p:nvPr/>
        </p:nvGrpSpPr>
        <p:grpSpPr bwMode="auto">
          <a:xfrm>
            <a:off x="266483" y="4197704"/>
            <a:ext cx="1210505" cy="895097"/>
            <a:chOff x="1964994" y="5459714"/>
            <a:chExt cx="1355505" cy="967135"/>
          </a:xfrm>
        </p:grpSpPr>
        <p:pic>
          <p:nvPicPr>
            <p:cNvPr id="18500" name="Picture 4" descr="Bacteria-772833"/>
            <p:cNvPicPr>
              <a:picLocks noChangeAspect="1" noChangeArrowheads="1"/>
            </p:cNvPicPr>
            <p:nvPr/>
          </p:nvPicPr>
          <p:blipFill>
            <a:blip r:embed="rId14" cstate="email">
              <a:lum bright="-26000" contrast="40000"/>
              <a:extLst>
                <a:ext uri="{28A0092B-C50C-407E-A947-70E740481C1C}">
                  <a14:useLocalDpi xmlns:a14="http://schemas.microsoft.com/office/drawing/2010/main" val="0"/>
                </a:ext>
              </a:extLst>
            </a:blip>
            <a:srcRect/>
            <a:stretch>
              <a:fillRect/>
            </a:stretch>
          </p:blipFill>
          <p:spPr bwMode="auto">
            <a:xfrm rot="10800000">
              <a:off x="1964994" y="5459714"/>
              <a:ext cx="1355505" cy="96713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501" name="Text Box 58"/>
            <p:cNvSpPr txBox="1">
              <a:spLocks noChangeArrowheads="1"/>
            </p:cNvSpPr>
            <p:nvPr/>
          </p:nvSpPr>
          <p:spPr bwMode="auto">
            <a:xfrm>
              <a:off x="1984362" y="6135191"/>
              <a:ext cx="1336137" cy="2743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Detritus / Bacteria</a:t>
              </a:r>
            </a:p>
          </p:txBody>
        </p:sp>
      </p:grpSp>
      <p:pic>
        <p:nvPicPr>
          <p:cNvPr id="18451" name="Picture 2" descr="echinocrepis"/>
          <p:cNvPicPr>
            <a:picLocks noChangeAspect="1" noChangeArrowheads="1"/>
          </p:cNvPicPr>
          <p:nvPr/>
        </p:nvPicPr>
        <p:blipFill>
          <a:blip r:embed="rId15" cstate="email">
            <a:lum bright="-12000" contrast="8000"/>
            <a:extLst>
              <a:ext uri="{28A0092B-C50C-407E-A947-70E740481C1C}">
                <a14:useLocalDpi xmlns:a14="http://schemas.microsoft.com/office/drawing/2010/main" val="0"/>
              </a:ext>
            </a:extLst>
          </a:blip>
          <a:srcRect/>
          <a:stretch>
            <a:fillRect/>
          </a:stretch>
        </p:blipFill>
        <p:spPr bwMode="auto">
          <a:xfrm>
            <a:off x="4779657" y="6008473"/>
            <a:ext cx="961034" cy="69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6" descr="seastar"/>
          <p:cNvPicPr>
            <a:picLocks noChangeAspect="1" noChangeArrowheads="1"/>
          </p:cNvPicPr>
          <p:nvPr/>
        </p:nvPicPr>
        <p:blipFill>
          <a:blip r:embed="rId16" cstate="email">
            <a:lum bright="20000" contrast="16000"/>
            <a:extLst>
              <a:ext uri="{28A0092B-C50C-407E-A947-70E740481C1C}">
                <a14:useLocalDpi xmlns:a14="http://schemas.microsoft.com/office/drawing/2010/main" val="0"/>
              </a:ext>
            </a:extLst>
          </a:blip>
          <a:srcRect/>
          <a:stretch>
            <a:fillRect/>
          </a:stretch>
        </p:blipFill>
        <p:spPr bwMode="auto">
          <a:xfrm>
            <a:off x="5617373" y="5983483"/>
            <a:ext cx="914258" cy="72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Text Box 58"/>
          <p:cNvSpPr txBox="1">
            <a:spLocks noChangeArrowheads="1"/>
          </p:cNvSpPr>
          <p:nvPr/>
        </p:nvSpPr>
        <p:spPr bwMode="auto">
          <a:xfrm>
            <a:off x="2009955" y="5730680"/>
            <a:ext cx="1132354"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Seafloor Animals</a:t>
            </a:r>
          </a:p>
        </p:txBody>
      </p:sp>
      <p:sp>
        <p:nvSpPr>
          <p:cNvPr id="18454" name="Rectangle 101"/>
          <p:cNvSpPr>
            <a:spLocks noChangeArrowheads="1"/>
          </p:cNvSpPr>
          <p:nvPr/>
        </p:nvSpPr>
        <p:spPr bwMode="auto">
          <a:xfrm>
            <a:off x="566982" y="6002591"/>
            <a:ext cx="5977406" cy="708435"/>
          </a:xfrm>
          <a:prstGeom prst="rect">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82864" tIns="41433" rIns="82864" bIns="41433"/>
          <a:lstStyle/>
          <a:p>
            <a:pPr defTabSz="932231"/>
            <a:endParaRPr lang="en-US" dirty="0">
              <a:solidFill>
                <a:srgbClr val="FFFF00"/>
              </a:solidFill>
              <a:latin typeface="Arial" pitchFamily="34" charset="0"/>
              <a:cs typeface="Arial" pitchFamily="34" charset="0"/>
            </a:endParaRPr>
          </a:p>
        </p:txBody>
      </p:sp>
      <p:sp>
        <p:nvSpPr>
          <p:cNvPr id="18455" name="Rectangle 86"/>
          <p:cNvSpPr>
            <a:spLocks noChangeArrowheads="1"/>
          </p:cNvSpPr>
          <p:nvPr/>
        </p:nvSpPr>
        <p:spPr bwMode="auto">
          <a:xfrm>
            <a:off x="1605977" y="2398684"/>
            <a:ext cx="1397610" cy="942130"/>
          </a:xfrm>
          <a:prstGeom prst="rect">
            <a:avLst/>
          </a:prstGeom>
          <a:solidFill>
            <a:srgbClr val="000000"/>
          </a:solidFill>
          <a:ln w="9525">
            <a:solidFill>
              <a:srgbClr val="FFFFFF"/>
            </a:solidFill>
            <a:round/>
            <a:headEnd/>
            <a:tailEnd/>
          </a:ln>
        </p:spPr>
        <p:txBody>
          <a:bodyPr lIns="82864" tIns="41433" rIns="82864" bIns="41433"/>
          <a:lstStyle/>
          <a:p>
            <a:pPr defTabSz="932231"/>
            <a:endParaRPr lang="en-US" sz="1100" dirty="0">
              <a:solidFill>
                <a:srgbClr val="FFFF00"/>
              </a:solidFill>
              <a:latin typeface="Arial" pitchFamily="34" charset="0"/>
              <a:cs typeface="Arial" pitchFamily="34" charset="0"/>
            </a:endParaRPr>
          </a:p>
        </p:txBody>
      </p:sp>
      <p:grpSp>
        <p:nvGrpSpPr>
          <p:cNvPr id="18456" name="Group 68"/>
          <p:cNvGrpSpPr>
            <a:grpSpLocks/>
          </p:cNvGrpSpPr>
          <p:nvPr/>
        </p:nvGrpSpPr>
        <p:grpSpPr bwMode="auto">
          <a:xfrm>
            <a:off x="1665510" y="2572117"/>
            <a:ext cx="1133964" cy="689328"/>
            <a:chOff x="1865184" y="2777553"/>
            <a:chExt cx="1270266" cy="744753"/>
          </a:xfrm>
        </p:grpSpPr>
        <p:pic>
          <p:nvPicPr>
            <p:cNvPr id="18497" name="Picture 11" descr="midwater_11"/>
            <p:cNvPicPr>
              <a:picLocks noChangeAspect="1" noChangeArrowheads="1"/>
            </p:cNvPicPr>
            <p:nvPr/>
          </p:nvPicPr>
          <p:blipFill>
            <a:blip r:embed="rId17" cstate="email">
              <a:lum bright="24000" contrast="44000"/>
              <a:extLst>
                <a:ext uri="{28A0092B-C50C-407E-A947-70E740481C1C}">
                  <a14:useLocalDpi xmlns:a14="http://schemas.microsoft.com/office/drawing/2010/main" val="0"/>
                </a:ext>
              </a:extLst>
            </a:blip>
            <a:srcRect/>
            <a:stretch>
              <a:fillRect/>
            </a:stretch>
          </p:blipFill>
          <p:spPr bwMode="auto">
            <a:xfrm>
              <a:off x="2377061" y="2826106"/>
              <a:ext cx="758389" cy="52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8" name="Picture 84"/>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865184" y="2777553"/>
              <a:ext cx="423177" cy="41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9" name="Picture 18"/>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026769" y="3129235"/>
              <a:ext cx="486599" cy="39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7" name="Text Box 58"/>
          <p:cNvSpPr txBox="1">
            <a:spLocks noChangeArrowheads="1"/>
          </p:cNvSpPr>
          <p:nvPr/>
        </p:nvSpPr>
        <p:spPr bwMode="auto">
          <a:xfrm>
            <a:off x="2017404" y="2435431"/>
            <a:ext cx="867859"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Zooplankton</a:t>
            </a:r>
          </a:p>
        </p:txBody>
      </p:sp>
      <p:pic>
        <p:nvPicPr>
          <p:cNvPr id="18458" name="Picture 10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619485" y="2598577"/>
            <a:ext cx="1495414" cy="90244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8459" name="Text Box 58"/>
          <p:cNvSpPr txBox="1">
            <a:spLocks noChangeArrowheads="1"/>
          </p:cNvSpPr>
          <p:nvPr/>
        </p:nvSpPr>
        <p:spPr bwMode="auto">
          <a:xfrm>
            <a:off x="5518152" y="2655900"/>
            <a:ext cx="492757"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Squid</a:t>
            </a:r>
          </a:p>
        </p:txBody>
      </p:sp>
      <p:sp>
        <p:nvSpPr>
          <p:cNvPr id="111" name="Down Arrow 110"/>
          <p:cNvSpPr/>
          <p:nvPr/>
        </p:nvSpPr>
        <p:spPr bwMode="auto">
          <a:xfrm>
            <a:off x="732825" y="820142"/>
            <a:ext cx="212618" cy="318943"/>
          </a:xfrm>
          <a:prstGeom prst="downArrow">
            <a:avLst/>
          </a:prstGeom>
          <a:solidFill>
            <a:srgbClr val="00FF00"/>
          </a:solidFill>
          <a:ln w="9525" cap="flat" cmpd="sng" algn="ctr">
            <a:solidFill>
              <a:srgbClr val="00FF00"/>
            </a:solidFill>
            <a:prstDash val="solid"/>
            <a:round/>
            <a:headEnd type="none" w="med" len="med"/>
            <a:tailEnd type="none" w="med" len="med"/>
          </a:ln>
          <a:effectLst/>
        </p:spPr>
        <p:txBody>
          <a:bodyPr lIns="82864" tIns="41433" rIns="82864" bIns="41433"/>
          <a:lstStyle/>
          <a:p>
            <a:pPr defTabSz="932231">
              <a:defRPr/>
            </a:pPr>
            <a:endParaRPr lang="en-US" dirty="0">
              <a:ln>
                <a:solidFill>
                  <a:srgbClr val="00FF00"/>
                </a:solidFill>
              </a:ln>
              <a:solidFill>
                <a:srgbClr val="00FF00"/>
              </a:solidFill>
              <a:latin typeface="Arial" pitchFamily="34" charset="0"/>
              <a:cs typeface="Arial" pitchFamily="34" charset="0"/>
            </a:endParaRPr>
          </a:p>
        </p:txBody>
      </p:sp>
      <p:sp>
        <p:nvSpPr>
          <p:cNvPr id="18461" name="Text Box 58"/>
          <p:cNvSpPr txBox="1">
            <a:spLocks noChangeArrowheads="1"/>
          </p:cNvSpPr>
          <p:nvPr/>
        </p:nvSpPr>
        <p:spPr bwMode="auto">
          <a:xfrm>
            <a:off x="255144" y="1862215"/>
            <a:ext cx="973657" cy="237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64" tIns="41433" rIns="82864" bIns="41433">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Phytoplankton</a:t>
            </a:r>
          </a:p>
        </p:txBody>
      </p:sp>
      <p:cxnSp>
        <p:nvCxnSpPr>
          <p:cNvPr id="18462" name="Straight Arrow Connector 116"/>
          <p:cNvCxnSpPr>
            <a:cxnSpLocks noChangeShapeType="1"/>
          </p:cNvCxnSpPr>
          <p:nvPr/>
        </p:nvCxnSpPr>
        <p:spPr bwMode="auto">
          <a:xfrm rot="5400000">
            <a:off x="-48654" y="3067223"/>
            <a:ext cx="1897486" cy="28349"/>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3" name="Straight Arrow Connector 119"/>
          <p:cNvCxnSpPr>
            <a:cxnSpLocks noChangeShapeType="1"/>
          </p:cNvCxnSpPr>
          <p:nvPr/>
        </p:nvCxnSpPr>
        <p:spPr bwMode="auto">
          <a:xfrm rot="16200000" flipH="1">
            <a:off x="807787" y="5305573"/>
            <a:ext cx="765756" cy="41956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4" name="Straight Arrow Connector 132"/>
          <p:cNvCxnSpPr>
            <a:cxnSpLocks noChangeShapeType="1"/>
          </p:cNvCxnSpPr>
          <p:nvPr/>
        </p:nvCxnSpPr>
        <p:spPr bwMode="auto">
          <a:xfrm rot="16200000" flipH="1">
            <a:off x="7631591" y="4152581"/>
            <a:ext cx="636415" cy="2409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5" name="Straight Arrow Connector 139"/>
          <p:cNvCxnSpPr>
            <a:cxnSpLocks noChangeShapeType="1"/>
          </p:cNvCxnSpPr>
          <p:nvPr/>
        </p:nvCxnSpPr>
        <p:spPr bwMode="auto">
          <a:xfrm rot="5400000" flipH="1" flipV="1">
            <a:off x="7575746" y="2267921"/>
            <a:ext cx="429176" cy="8221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6" name="Straight Arrow Connector 141"/>
          <p:cNvCxnSpPr>
            <a:cxnSpLocks noChangeShapeType="1"/>
          </p:cNvCxnSpPr>
          <p:nvPr/>
        </p:nvCxnSpPr>
        <p:spPr bwMode="auto">
          <a:xfrm flipV="1">
            <a:off x="3465677" y="3625956"/>
            <a:ext cx="3632936" cy="2253174"/>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7" name="Straight Arrow Connector 120"/>
          <p:cNvCxnSpPr>
            <a:cxnSpLocks noChangeShapeType="1"/>
          </p:cNvCxnSpPr>
          <p:nvPr/>
        </p:nvCxnSpPr>
        <p:spPr bwMode="auto">
          <a:xfrm flipV="1">
            <a:off x="3036194" y="1763742"/>
            <a:ext cx="673291" cy="636417"/>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8" name="Straight Arrow Connector 122"/>
          <p:cNvCxnSpPr>
            <a:cxnSpLocks noChangeShapeType="1"/>
            <a:stCxn id="18455" idx="3"/>
          </p:cNvCxnSpPr>
          <p:nvPr/>
        </p:nvCxnSpPr>
        <p:spPr bwMode="auto">
          <a:xfrm>
            <a:off x="3003587" y="2869013"/>
            <a:ext cx="1569122" cy="58791"/>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69" name="Straight Arrow Connector 134"/>
          <p:cNvCxnSpPr>
            <a:cxnSpLocks noChangeShapeType="1"/>
            <a:stCxn id="18494" idx="3"/>
          </p:cNvCxnSpPr>
          <p:nvPr/>
        </p:nvCxnSpPr>
        <p:spPr bwMode="auto">
          <a:xfrm flipV="1">
            <a:off x="4124794" y="3443705"/>
            <a:ext cx="2764036" cy="771635"/>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0" name="Straight Arrow Connector 143"/>
          <p:cNvCxnSpPr>
            <a:cxnSpLocks noChangeShapeType="1"/>
          </p:cNvCxnSpPr>
          <p:nvPr/>
        </p:nvCxnSpPr>
        <p:spPr bwMode="auto">
          <a:xfrm rot="5400000">
            <a:off x="1146138" y="3448180"/>
            <a:ext cx="749589" cy="56131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1" name="Straight Arrow Connector 145"/>
          <p:cNvCxnSpPr>
            <a:cxnSpLocks noChangeShapeType="1"/>
          </p:cNvCxnSpPr>
          <p:nvPr/>
        </p:nvCxnSpPr>
        <p:spPr bwMode="auto">
          <a:xfrm flipH="1">
            <a:off x="1535105" y="4401996"/>
            <a:ext cx="1048916" cy="241044"/>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2" name="Straight Arrow Connector 150"/>
          <p:cNvCxnSpPr>
            <a:cxnSpLocks noChangeShapeType="1"/>
          </p:cNvCxnSpPr>
          <p:nvPr/>
        </p:nvCxnSpPr>
        <p:spPr bwMode="auto">
          <a:xfrm rot="10800000">
            <a:off x="5397674" y="1568263"/>
            <a:ext cx="1807255" cy="1334562"/>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3" name="Straight Arrow Connector 126"/>
          <p:cNvCxnSpPr>
            <a:cxnSpLocks noChangeShapeType="1"/>
          </p:cNvCxnSpPr>
          <p:nvPr/>
        </p:nvCxnSpPr>
        <p:spPr bwMode="auto">
          <a:xfrm rot="16200000" flipV="1">
            <a:off x="4765313" y="2141932"/>
            <a:ext cx="686388" cy="223958"/>
          </a:xfrm>
          <a:prstGeom prst="straightConnector1">
            <a:avLst/>
          </a:prstGeom>
          <a:noFill/>
          <a:ln w="19050">
            <a:solidFill>
              <a:srgbClr val="FFFFFF"/>
            </a:solidFill>
            <a:round/>
            <a:headEnd/>
            <a:tailEnd type="triangle" w="lg" len="med"/>
          </a:ln>
          <a:extLst>
            <a:ext uri="{909E8E84-426E-40dd-AFC4-6F175D3DCCD1}">
              <a14:hiddenFill xmlns:a14="http://schemas.microsoft.com/office/drawing/2010/main">
                <a:noFill/>
              </a14:hiddenFill>
            </a:ext>
          </a:extLst>
        </p:spPr>
      </p:cxnSp>
      <p:cxnSp>
        <p:nvCxnSpPr>
          <p:cNvPr id="18474" name="Straight Arrow Connector 113"/>
          <p:cNvCxnSpPr>
            <a:cxnSpLocks noChangeShapeType="1"/>
          </p:cNvCxnSpPr>
          <p:nvPr/>
        </p:nvCxnSpPr>
        <p:spPr bwMode="auto">
          <a:xfrm rot="16200000" flipH="1">
            <a:off x="1144334" y="2217093"/>
            <a:ext cx="452693" cy="354364"/>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pic>
        <p:nvPicPr>
          <p:cNvPr id="18475" name="Picture 8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381329" y="3042452"/>
            <a:ext cx="575487" cy="27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803722" y="3725895"/>
            <a:ext cx="1321068" cy="978874"/>
            <a:chOff x="3140075" y="4024313"/>
            <a:chExt cx="1479550" cy="1057275"/>
          </a:xfrm>
        </p:grpSpPr>
        <p:grpSp>
          <p:nvGrpSpPr>
            <p:cNvPr id="18489" name="Group 97"/>
            <p:cNvGrpSpPr>
              <a:grpSpLocks/>
            </p:cNvGrpSpPr>
            <p:nvPr/>
          </p:nvGrpSpPr>
          <p:grpSpPr bwMode="auto">
            <a:xfrm>
              <a:off x="3140075" y="4024313"/>
              <a:ext cx="1479550" cy="1057275"/>
              <a:chOff x="3362325" y="3979863"/>
              <a:chExt cx="1479550" cy="1057275"/>
            </a:xfrm>
          </p:grpSpPr>
          <p:sp>
            <p:nvSpPr>
              <p:cNvPr id="18494" name="Rectangle 87"/>
              <p:cNvSpPr>
                <a:spLocks noChangeArrowheads="1"/>
              </p:cNvSpPr>
              <p:nvPr/>
            </p:nvSpPr>
            <p:spPr bwMode="auto">
              <a:xfrm>
                <a:off x="3362325" y="3979863"/>
                <a:ext cx="1479550" cy="1057275"/>
              </a:xfrm>
              <a:prstGeom prst="rect">
                <a:avLst/>
              </a:prstGeom>
              <a:solidFill>
                <a:srgbClr val="000000"/>
              </a:solidFill>
              <a:ln w="9525">
                <a:solidFill>
                  <a:srgbClr val="FFFFFF"/>
                </a:solidFill>
                <a:round/>
                <a:headEnd/>
                <a:tailEnd/>
              </a:ln>
            </p:spPr>
            <p:txBody>
              <a:bodyPr/>
              <a:lstStyle/>
              <a:p>
                <a:pPr defTabSz="932231"/>
                <a:endParaRPr lang="en-US" sz="1100" dirty="0">
                  <a:solidFill>
                    <a:srgbClr val="FFFF00"/>
                  </a:solidFill>
                  <a:latin typeface="Arial" pitchFamily="34" charset="0"/>
                  <a:cs typeface="Arial" pitchFamily="34" charset="0"/>
                </a:endParaRPr>
              </a:p>
            </p:txBody>
          </p:sp>
          <p:pic>
            <p:nvPicPr>
              <p:cNvPr id="18496" name="Picture 10" descr="midwater_12"/>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428091" y="4413630"/>
                <a:ext cx="605435" cy="45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5" name="Text Box 58"/>
              <p:cNvSpPr txBox="1">
                <a:spLocks noChangeArrowheads="1"/>
              </p:cNvSpPr>
              <p:nvPr/>
            </p:nvSpPr>
            <p:spPr bwMode="auto">
              <a:xfrm>
                <a:off x="3383841" y="4728280"/>
                <a:ext cx="1379156" cy="2659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28700" eaLnBrk="0" hangingPunct="0">
                  <a:defRPr sz="1400">
                    <a:solidFill>
                      <a:schemeClr val="tx1"/>
                    </a:solidFill>
                    <a:latin typeface="Arial" charset="0"/>
                    <a:ea typeface="ＭＳ Ｐゴシック" charset="0"/>
                    <a:cs typeface="ＭＳ Ｐゴシック" charset="0"/>
                  </a:defRPr>
                </a:lvl1pPr>
                <a:lvl2pPr marL="742950" indent="-285750" defTabSz="1028700" eaLnBrk="0" hangingPunct="0">
                  <a:defRPr sz="1400">
                    <a:solidFill>
                      <a:schemeClr val="tx1"/>
                    </a:solidFill>
                    <a:latin typeface="Arial" charset="0"/>
                    <a:ea typeface="ＭＳ Ｐゴシック" charset="0"/>
                  </a:defRPr>
                </a:lvl2pPr>
                <a:lvl3pPr marL="1143000" indent="-228600" defTabSz="1028700" eaLnBrk="0" hangingPunct="0">
                  <a:defRPr sz="1400">
                    <a:solidFill>
                      <a:schemeClr val="tx1"/>
                    </a:solidFill>
                    <a:latin typeface="Arial" charset="0"/>
                    <a:ea typeface="ＭＳ Ｐゴシック" charset="0"/>
                  </a:defRPr>
                </a:lvl3pPr>
                <a:lvl4pPr marL="1600200" indent="-228600" defTabSz="1028700" eaLnBrk="0" hangingPunct="0">
                  <a:defRPr sz="1400">
                    <a:solidFill>
                      <a:schemeClr val="tx1"/>
                    </a:solidFill>
                    <a:latin typeface="Arial" charset="0"/>
                    <a:ea typeface="ＭＳ Ｐゴシック" charset="0"/>
                  </a:defRPr>
                </a:lvl4pPr>
                <a:lvl5pPr marL="2057400" indent="-228600" defTabSz="1028700" eaLnBrk="0" hangingPunct="0">
                  <a:defRPr sz="1400">
                    <a:solidFill>
                      <a:schemeClr val="tx1"/>
                    </a:solidFill>
                    <a:latin typeface="Arial" charset="0"/>
                    <a:ea typeface="ＭＳ Ｐゴシック" charset="0"/>
                  </a:defRPr>
                </a:lvl5pPr>
                <a:lvl6pPr marL="2514600" indent="-228600" defTabSz="1028700" eaLnBrk="0" fontAlgn="base" hangingPunct="0">
                  <a:spcBef>
                    <a:spcPct val="0"/>
                  </a:spcBef>
                  <a:spcAft>
                    <a:spcPct val="0"/>
                  </a:spcAft>
                  <a:defRPr sz="1400">
                    <a:solidFill>
                      <a:schemeClr val="tx1"/>
                    </a:solidFill>
                    <a:latin typeface="Arial" charset="0"/>
                    <a:ea typeface="ＭＳ Ｐゴシック" charset="0"/>
                  </a:defRPr>
                </a:lvl6pPr>
                <a:lvl7pPr marL="2971800" indent="-228600" defTabSz="1028700" eaLnBrk="0" fontAlgn="base" hangingPunct="0">
                  <a:spcBef>
                    <a:spcPct val="0"/>
                  </a:spcBef>
                  <a:spcAft>
                    <a:spcPct val="0"/>
                  </a:spcAft>
                  <a:defRPr sz="1400">
                    <a:solidFill>
                      <a:schemeClr val="tx1"/>
                    </a:solidFill>
                    <a:latin typeface="Arial" charset="0"/>
                    <a:ea typeface="ＭＳ Ｐゴシック" charset="0"/>
                  </a:defRPr>
                </a:lvl7pPr>
                <a:lvl8pPr marL="3429000" indent="-228600" defTabSz="1028700" eaLnBrk="0" fontAlgn="base" hangingPunct="0">
                  <a:spcBef>
                    <a:spcPct val="0"/>
                  </a:spcBef>
                  <a:spcAft>
                    <a:spcPct val="0"/>
                  </a:spcAft>
                  <a:defRPr sz="1400">
                    <a:solidFill>
                      <a:schemeClr val="tx1"/>
                    </a:solidFill>
                    <a:latin typeface="Arial" charset="0"/>
                    <a:ea typeface="ＭＳ Ｐゴシック" charset="0"/>
                  </a:defRPr>
                </a:lvl8pPr>
                <a:lvl9pPr marL="3886200" indent="-228600" defTabSz="1028700" eaLnBrk="0" fontAlgn="base" hangingPunct="0">
                  <a:spcBef>
                    <a:spcPct val="0"/>
                  </a:spcBef>
                  <a:spcAft>
                    <a:spcPct val="0"/>
                  </a:spcAft>
                  <a:defRPr sz="1400">
                    <a:solidFill>
                      <a:schemeClr val="tx1"/>
                    </a:solidFill>
                    <a:latin typeface="Arial" charset="0"/>
                    <a:ea typeface="ＭＳ Ｐゴシック" charset="0"/>
                  </a:defRPr>
                </a:lvl9pPr>
              </a:lstStyle>
              <a:p>
                <a:r>
                  <a:rPr lang="en-US" sz="1000" dirty="0">
                    <a:solidFill>
                      <a:srgbClr val="FFFFFF"/>
                    </a:solidFill>
                    <a:latin typeface="Arial" pitchFamily="34" charset="0"/>
                    <a:ea typeface="Arial Unicode MS" pitchFamily="34" charset="-128"/>
                    <a:cs typeface="Arial" pitchFamily="34" charset="0"/>
                  </a:rPr>
                  <a:t>Large zooplankton</a:t>
                </a:r>
              </a:p>
            </p:txBody>
          </p:sp>
        </p:grpSp>
        <p:pic>
          <p:nvPicPr>
            <p:cNvPr id="78" name="Picture 2"/>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044762" y="4117521"/>
              <a:ext cx="517713" cy="34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92" name="Picture 5" descr="cliona_limacina"/>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665016" y="4352925"/>
              <a:ext cx="558320" cy="41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3" name="Picture 20"/>
            <p:cNvPicPr>
              <a:picLocks noChangeAspect="1"/>
            </p:cNvPicPr>
            <p:nvPr/>
          </p:nvPicPr>
          <p:blipFill>
            <a:blip r:embed="rId25" cstate="email">
              <a:lum contrast="26000"/>
              <a:extLst>
                <a:ext uri="{28A0092B-C50C-407E-A947-70E740481C1C}">
                  <a14:useLocalDpi xmlns:a14="http://schemas.microsoft.com/office/drawing/2010/main" val="0"/>
                </a:ext>
              </a:extLst>
            </a:blip>
            <a:srcRect/>
            <a:stretch>
              <a:fillRect/>
            </a:stretch>
          </p:blipFill>
          <p:spPr bwMode="auto">
            <a:xfrm>
              <a:off x="3349390" y="4102423"/>
              <a:ext cx="387699" cy="3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8478" name="Straight Arrow Connector 113"/>
          <p:cNvCxnSpPr>
            <a:cxnSpLocks noChangeShapeType="1"/>
            <a:stCxn id="18455" idx="2"/>
          </p:cNvCxnSpPr>
          <p:nvPr/>
        </p:nvCxnSpPr>
        <p:spPr bwMode="auto">
          <a:xfrm>
            <a:off x="2304787" y="3340819"/>
            <a:ext cx="450751" cy="774575"/>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79" name="Straight Arrow Connector 113"/>
          <p:cNvCxnSpPr>
            <a:cxnSpLocks noChangeShapeType="1"/>
          </p:cNvCxnSpPr>
          <p:nvPr/>
        </p:nvCxnSpPr>
        <p:spPr bwMode="auto">
          <a:xfrm flipV="1">
            <a:off x="4113453" y="3568634"/>
            <a:ext cx="817872" cy="505605"/>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0" name="Straight Arrow Connector 113"/>
          <p:cNvCxnSpPr>
            <a:cxnSpLocks noChangeShapeType="1"/>
            <a:endCxn id="18445" idx="1"/>
          </p:cNvCxnSpPr>
          <p:nvPr/>
        </p:nvCxnSpPr>
        <p:spPr bwMode="auto">
          <a:xfrm>
            <a:off x="6209869" y="3158564"/>
            <a:ext cx="1034742" cy="33804"/>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2" name="Straight Arrow Connector 113"/>
          <p:cNvCxnSpPr>
            <a:cxnSpLocks noChangeShapeType="1"/>
          </p:cNvCxnSpPr>
          <p:nvPr/>
        </p:nvCxnSpPr>
        <p:spPr bwMode="auto">
          <a:xfrm flipV="1">
            <a:off x="6134750" y="1872507"/>
            <a:ext cx="866065" cy="633476"/>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cxnSp>
        <p:nvCxnSpPr>
          <p:cNvPr id="18483" name="Straight Arrow Connector 113"/>
          <p:cNvCxnSpPr>
            <a:cxnSpLocks noChangeShapeType="1"/>
          </p:cNvCxnSpPr>
          <p:nvPr/>
        </p:nvCxnSpPr>
        <p:spPr bwMode="auto">
          <a:xfrm>
            <a:off x="5866851" y="3568631"/>
            <a:ext cx="1056003" cy="1065592"/>
          </a:xfrm>
          <a:prstGeom prst="straightConnector1">
            <a:avLst/>
          </a:prstGeom>
          <a:noFill/>
          <a:ln w="57150">
            <a:solidFill>
              <a:srgbClr val="00FF00"/>
            </a:solidFill>
            <a:round/>
            <a:headEnd/>
            <a:tailEnd type="triangle" w="lg" len="med"/>
          </a:ln>
          <a:extLst>
            <a:ext uri="{909E8E84-426E-40dd-AFC4-6F175D3DCCD1}">
              <a14:hiddenFill xmlns:a14="http://schemas.microsoft.com/office/drawing/2010/main">
                <a:noFill/>
              </a14:hiddenFill>
            </a:ext>
          </a:extLst>
        </p:spPr>
      </p:cxnSp>
      <p:grpSp>
        <p:nvGrpSpPr>
          <p:cNvPr id="28" name="Group 27"/>
          <p:cNvGrpSpPr>
            <a:grpSpLocks/>
          </p:cNvGrpSpPr>
          <p:nvPr/>
        </p:nvGrpSpPr>
        <p:grpSpPr bwMode="auto">
          <a:xfrm>
            <a:off x="3336790" y="3747949"/>
            <a:ext cx="769678" cy="706964"/>
            <a:chOff x="3706534" y="4093913"/>
            <a:chExt cx="861219" cy="763157"/>
          </a:xfrm>
        </p:grpSpPr>
        <p:sp>
          <p:nvSpPr>
            <p:cNvPr id="9" name="Multiply 8"/>
            <p:cNvSpPr/>
            <p:nvPr/>
          </p:nvSpPr>
          <p:spPr bwMode="auto">
            <a:xfrm>
              <a:off x="3706534" y="4384261"/>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2231">
                <a:defRPr/>
              </a:pPr>
              <a:endParaRPr lang="en-US" dirty="0">
                <a:solidFill>
                  <a:srgbClr val="FF0000"/>
                </a:solidFill>
                <a:latin typeface="Arial" pitchFamily="34" charset="0"/>
                <a:cs typeface="Arial" pitchFamily="34" charset="0"/>
              </a:endParaRPr>
            </a:p>
          </p:txBody>
        </p:sp>
        <p:sp>
          <p:nvSpPr>
            <p:cNvPr id="68" name="Multiply 67"/>
            <p:cNvSpPr/>
            <p:nvPr/>
          </p:nvSpPr>
          <p:spPr bwMode="auto">
            <a:xfrm>
              <a:off x="4095114" y="4093913"/>
              <a:ext cx="472639" cy="472809"/>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2231">
                <a:defRPr/>
              </a:pPr>
              <a:endParaRPr lang="en-US" dirty="0">
                <a:solidFill>
                  <a:srgbClr val="FF0000"/>
                </a:solidFill>
                <a:latin typeface="Arial" pitchFamily="34" charset="0"/>
                <a:cs typeface="Arial" pitchFamily="34" charset="0"/>
              </a:endParaRPr>
            </a:p>
          </p:txBody>
        </p:sp>
      </p:grpSp>
      <p:grpSp>
        <p:nvGrpSpPr>
          <p:cNvPr id="30" name="Group 29"/>
          <p:cNvGrpSpPr>
            <a:grpSpLocks/>
          </p:cNvGrpSpPr>
          <p:nvPr/>
        </p:nvGrpSpPr>
        <p:grpSpPr bwMode="auto">
          <a:xfrm>
            <a:off x="2304784" y="3443702"/>
            <a:ext cx="2391246" cy="1535921"/>
            <a:chOff x="2559431" y="3699950"/>
            <a:chExt cx="2677570" cy="1659222"/>
          </a:xfrm>
        </p:grpSpPr>
        <p:sp>
          <p:nvSpPr>
            <p:cNvPr id="92" name="Multiply 91"/>
            <p:cNvSpPr/>
            <p:nvPr/>
          </p:nvSpPr>
          <p:spPr bwMode="auto">
            <a:xfrm>
              <a:off x="2559431" y="3739644"/>
              <a:ext cx="472979" cy="473156"/>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2231">
                <a:defRPr/>
              </a:pPr>
              <a:endParaRPr lang="en-US" dirty="0">
                <a:solidFill>
                  <a:srgbClr val="FF0000"/>
                </a:solidFill>
                <a:latin typeface="Arial" pitchFamily="34" charset="0"/>
                <a:cs typeface="Arial" pitchFamily="34" charset="0"/>
              </a:endParaRPr>
            </a:p>
          </p:txBody>
        </p:sp>
        <p:sp>
          <p:nvSpPr>
            <p:cNvPr id="93" name="Multiply 92"/>
            <p:cNvSpPr/>
            <p:nvPr/>
          </p:nvSpPr>
          <p:spPr bwMode="auto">
            <a:xfrm>
              <a:off x="3051456" y="3699950"/>
              <a:ext cx="1658602" cy="1659222"/>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2231">
                <a:defRPr/>
              </a:pPr>
              <a:endParaRPr lang="en-US" dirty="0">
                <a:solidFill>
                  <a:srgbClr val="FF0000"/>
                </a:solidFill>
                <a:latin typeface="Arial" pitchFamily="34" charset="0"/>
                <a:cs typeface="Arial" pitchFamily="34" charset="0"/>
              </a:endParaRPr>
            </a:p>
          </p:txBody>
        </p:sp>
        <p:sp>
          <p:nvSpPr>
            <p:cNvPr id="95" name="Multiply 94"/>
            <p:cNvSpPr/>
            <p:nvPr/>
          </p:nvSpPr>
          <p:spPr bwMode="auto">
            <a:xfrm>
              <a:off x="4764022" y="3922238"/>
              <a:ext cx="472979" cy="471568"/>
            </a:xfrm>
            <a:prstGeom prst="mathMultiply">
              <a:avLst/>
            </a:prstGeom>
            <a:solidFill>
              <a:srgbClr val="FF0000"/>
            </a:solidFill>
            <a:ln w="9525" cap="flat" cmpd="sng" algn="ctr">
              <a:noFill/>
              <a:prstDash val="solid"/>
              <a:round/>
              <a:headEnd type="none" w="med" len="med"/>
              <a:tailEnd type="none" w="med" len="med"/>
            </a:ln>
            <a:effectLst/>
          </p:spPr>
          <p:txBody>
            <a:bodyPr/>
            <a:lstStyle/>
            <a:p>
              <a:pPr defTabSz="932231">
                <a:defRPr/>
              </a:pPr>
              <a:endParaRPr lang="en-US" dirty="0">
                <a:solidFill>
                  <a:srgbClr val="FF0000"/>
                </a:solidFill>
                <a:latin typeface="Arial" pitchFamily="34" charset="0"/>
                <a:cs typeface="Arial" pitchFamily="34" charset="0"/>
              </a:endParaRPr>
            </a:p>
          </p:txBody>
        </p:sp>
      </p:grpSp>
      <p:grpSp>
        <p:nvGrpSpPr>
          <p:cNvPr id="7" name="Group 6"/>
          <p:cNvGrpSpPr/>
          <p:nvPr/>
        </p:nvGrpSpPr>
        <p:grpSpPr>
          <a:xfrm>
            <a:off x="3622388" y="1084582"/>
            <a:ext cx="5084901" cy="4554218"/>
            <a:chOff x="3622388" y="1084582"/>
            <a:chExt cx="5084901" cy="4554218"/>
          </a:xfrm>
        </p:grpSpPr>
        <p:grpSp>
          <p:nvGrpSpPr>
            <p:cNvPr id="5" name="Group 4"/>
            <p:cNvGrpSpPr/>
            <p:nvPr/>
          </p:nvGrpSpPr>
          <p:grpSpPr>
            <a:xfrm>
              <a:off x="3622388" y="1084582"/>
              <a:ext cx="5081693" cy="3127080"/>
              <a:chOff x="978043" y="2388276"/>
              <a:chExt cx="5081693" cy="3127080"/>
            </a:xfrm>
          </p:grpSpPr>
          <p:grpSp>
            <p:nvGrpSpPr>
              <p:cNvPr id="18" name="Group 17"/>
              <p:cNvGrpSpPr/>
              <p:nvPr/>
            </p:nvGrpSpPr>
            <p:grpSpPr>
              <a:xfrm>
                <a:off x="1447800" y="2388276"/>
                <a:ext cx="4611936" cy="2945724"/>
                <a:chOff x="4619625" y="1103007"/>
                <a:chExt cx="5165208" cy="3181655"/>
              </a:xfrm>
            </p:grpSpPr>
            <p:grpSp>
              <p:nvGrpSpPr>
                <p:cNvPr id="10" name="Group 9"/>
                <p:cNvGrpSpPr/>
                <p:nvPr/>
              </p:nvGrpSpPr>
              <p:grpSpPr>
                <a:xfrm>
                  <a:off x="5036094" y="1103007"/>
                  <a:ext cx="4748739" cy="3181655"/>
                  <a:chOff x="1821924" y="2693834"/>
                  <a:chExt cx="4748739" cy="3181655"/>
                </a:xfrm>
              </p:grpSpPr>
              <p:pic>
                <p:nvPicPr>
                  <p:cNvPr id="1026" name="Picture 2"/>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1821924" y="2693834"/>
                    <a:ext cx="4748739" cy="318165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1542" y="5120715"/>
                    <a:ext cx="1657428" cy="698097"/>
                  </a:xfrm>
                  <a:prstGeom prst="rect">
                    <a:avLst/>
                  </a:prstGeom>
                  <a:noFill/>
                  <a:ln>
                    <a:solidFill>
                      <a:srgbClr val="000000"/>
                    </a:solidFill>
                  </a:ln>
                </p:spPr>
                <p:txBody>
                  <a:bodyPr wrap="none" rtlCol="0">
                    <a:spAutoFit/>
                  </a:bodyPr>
                  <a:lstStyle/>
                  <a:p>
                    <a:r>
                      <a:rPr lang="en-US" dirty="0" smtClean="0">
                        <a:solidFill>
                          <a:srgbClr val="FFFFFF"/>
                        </a:solidFill>
                        <a:latin typeface="Arial Unicode MS" pitchFamily="34" charset="-128"/>
                      </a:rPr>
                      <a:t>Sea butterfly</a:t>
                    </a:r>
                  </a:p>
                  <a:p>
                    <a:r>
                      <a:rPr lang="en-US" i="1" dirty="0" err="1" smtClean="0">
                        <a:solidFill>
                          <a:srgbClr val="FFFFFF"/>
                        </a:solidFill>
                        <a:latin typeface="Arial Unicode MS" pitchFamily="34" charset="-128"/>
                      </a:rPr>
                      <a:t>Limacina</a:t>
                    </a:r>
                    <a:endParaRPr lang="en-US" i="1" dirty="0">
                      <a:solidFill>
                        <a:srgbClr val="FFFFFF"/>
                      </a:solidFill>
                      <a:latin typeface="Arial Unicode MS" pitchFamily="34" charset="-128"/>
                    </a:endParaRPr>
                  </a:p>
                </p:txBody>
              </p:sp>
            </p:grpSp>
            <p:cxnSp>
              <p:nvCxnSpPr>
                <p:cNvPr id="4" name="Straight Arrow Connector 3"/>
                <p:cNvCxnSpPr/>
                <p:nvPr/>
              </p:nvCxnSpPr>
              <p:spPr bwMode="auto">
                <a:xfrm flipV="1">
                  <a:off x="4619625" y="3581400"/>
                  <a:ext cx="1951038" cy="536121"/>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none"/>
                </a:ln>
                <a:effectLst/>
              </p:spPr>
            </p:cxnSp>
          </p:grpSp>
          <p:sp>
            <p:nvSpPr>
              <p:cNvPr id="3" name="Oval 2"/>
              <p:cNvSpPr/>
              <p:nvPr/>
            </p:nvSpPr>
            <p:spPr bwMode="auto">
              <a:xfrm>
                <a:off x="978043" y="5016411"/>
                <a:ext cx="498945" cy="49894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287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ndParaRPr>
              </a:p>
            </p:txBody>
          </p:sp>
        </p:grpSp>
        <p:pic>
          <p:nvPicPr>
            <p:cNvPr id="6"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64004" y="3966946"/>
              <a:ext cx="4243285" cy="1671854"/>
            </a:xfrm>
            <a:prstGeom prst="rect">
              <a:avLst/>
            </a:prstGeom>
          </p:spPr>
        </p:pic>
      </p:grpSp>
    </p:spTree>
    <p:extLst>
      <p:ext uri="{BB962C8B-B14F-4D97-AF65-F5344CB8AC3E}">
        <p14:creationId xmlns:p14="http://schemas.microsoft.com/office/powerpoint/2010/main" val="37744410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8"/>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p:cNvGraphicFramePr>
            <a:graphicFrameLocks noChangeAspect="1"/>
          </p:cNvGraphicFramePr>
          <p:nvPr>
            <p:extLst>
              <p:ext uri="{D42A27DB-BD31-4B8C-83A1-F6EECF244321}">
                <p14:modId xmlns:p14="http://schemas.microsoft.com/office/powerpoint/2010/main" val="291468580"/>
              </p:ext>
            </p:extLst>
          </p:nvPr>
        </p:nvGraphicFramePr>
        <p:xfrm>
          <a:off x="457200" y="952500"/>
          <a:ext cx="5067300" cy="3924300"/>
        </p:xfrm>
        <a:graphic>
          <a:graphicData uri="http://schemas.openxmlformats.org/presentationml/2006/ole">
            <mc:AlternateContent xmlns:mc="http://schemas.openxmlformats.org/markup-compatibility/2006">
              <mc:Choice xmlns:v="urn:schemas-microsoft-com:vml" Requires="v">
                <p:oleObj spid="_x0000_s5250" name="SPW 12.0 Graph" r:id="rId4" imgW="5067424" imgH="3924300" progId="SigmaPlotGraphicObject.11">
                  <p:embed/>
                </p:oleObj>
              </mc:Choice>
              <mc:Fallback>
                <p:oleObj name="SPW 12.0 Graph" r:id="rId4" imgW="5067424" imgH="3924300" progId="SigmaPlotGraphicObject.11">
                  <p:embed/>
                  <p:pic>
                    <p:nvPicPr>
                      <p:cNvPr id="0" name=""/>
                      <p:cNvPicPr/>
                      <p:nvPr/>
                    </p:nvPicPr>
                    <p:blipFill>
                      <a:blip r:embed="rId5"/>
                      <a:stretch>
                        <a:fillRect/>
                      </a:stretch>
                    </p:blipFill>
                    <p:spPr>
                      <a:xfrm>
                        <a:off x="457200" y="952500"/>
                        <a:ext cx="5067300" cy="3924300"/>
                      </a:xfrm>
                      <a:prstGeom prst="rect">
                        <a:avLst/>
                      </a:prstGeom>
                    </p:spPr>
                  </p:pic>
                </p:oleObj>
              </mc:Fallback>
            </mc:AlternateContent>
          </a:graphicData>
        </a:graphic>
      </p:graphicFrame>
      <p:grpSp>
        <p:nvGrpSpPr>
          <p:cNvPr id="13" name="Group 12"/>
          <p:cNvGrpSpPr/>
          <p:nvPr/>
        </p:nvGrpSpPr>
        <p:grpSpPr>
          <a:xfrm>
            <a:off x="5486401" y="1752600"/>
            <a:ext cx="1369286" cy="2713910"/>
            <a:chOff x="5257800" y="1752600"/>
            <a:chExt cx="1369286" cy="2713910"/>
          </a:xfrm>
          <a:solidFill>
            <a:srgbClr val="FFFFFF"/>
          </a:solidFill>
        </p:grpSpPr>
        <p:sp>
          <p:nvSpPr>
            <p:cNvPr id="15" name="TextBox 14"/>
            <p:cNvSpPr txBox="1"/>
            <p:nvPr/>
          </p:nvSpPr>
          <p:spPr>
            <a:xfrm>
              <a:off x="5257800" y="1752600"/>
              <a:ext cx="1369286" cy="276999"/>
            </a:xfrm>
            <a:prstGeom prst="rect">
              <a:avLst/>
            </a:prstGeom>
            <a:grpFill/>
          </p:spPr>
          <p:txBody>
            <a:bodyPr wrap="none" rtlCol="0">
              <a:spAutoFit/>
            </a:bodyPr>
            <a:lstStyle/>
            <a:p>
              <a:r>
                <a:rPr lang="en-US" sz="1200" dirty="0">
                  <a:solidFill>
                    <a:srgbClr val="000000"/>
                  </a:solidFill>
                  <a:latin typeface="Arial" pitchFamily="34" charset="0"/>
                </a:rPr>
                <a:t>Atmospheric CO</a:t>
              </a:r>
              <a:r>
                <a:rPr lang="en-US" sz="1200" baseline="-25000" dirty="0">
                  <a:solidFill>
                    <a:srgbClr val="000000"/>
                  </a:solidFill>
                  <a:latin typeface="Arial" pitchFamily="34" charset="0"/>
                </a:rPr>
                <a:t>2</a:t>
              </a:r>
            </a:p>
          </p:txBody>
        </p:sp>
        <p:sp>
          <p:nvSpPr>
            <p:cNvPr id="16" name="TextBox 15"/>
            <p:cNvSpPr txBox="1"/>
            <p:nvPr/>
          </p:nvSpPr>
          <p:spPr>
            <a:xfrm>
              <a:off x="5270770" y="2362200"/>
              <a:ext cx="704039" cy="276999"/>
            </a:xfrm>
            <a:prstGeom prst="rect">
              <a:avLst/>
            </a:prstGeom>
            <a:grpFill/>
          </p:spPr>
          <p:txBody>
            <a:bodyPr wrap="none" rtlCol="0">
              <a:spAutoFit/>
            </a:bodyPr>
            <a:lstStyle/>
            <a:p>
              <a:r>
                <a:rPr lang="en-US" sz="1200" dirty="0">
                  <a:solidFill>
                    <a:srgbClr val="000000"/>
                  </a:solidFill>
                  <a:latin typeface="Arial" pitchFamily="34" charset="0"/>
                </a:rPr>
                <a:t>Erosion</a:t>
              </a:r>
            </a:p>
          </p:txBody>
        </p:sp>
        <p:sp>
          <p:nvSpPr>
            <p:cNvPr id="17" name="TextBox 16"/>
            <p:cNvSpPr txBox="1"/>
            <p:nvPr/>
          </p:nvSpPr>
          <p:spPr>
            <a:xfrm>
              <a:off x="5298332" y="2926567"/>
              <a:ext cx="633956" cy="276999"/>
            </a:xfrm>
            <a:prstGeom prst="rect">
              <a:avLst/>
            </a:prstGeom>
            <a:grpFill/>
          </p:spPr>
          <p:txBody>
            <a:bodyPr wrap="none" rtlCol="0">
              <a:spAutoFit/>
            </a:bodyPr>
            <a:lstStyle/>
            <a:p>
              <a:r>
                <a:rPr lang="en-US" sz="1200" dirty="0">
                  <a:solidFill>
                    <a:srgbClr val="000000"/>
                  </a:solidFill>
                  <a:latin typeface="Arial" pitchFamily="34" charset="0"/>
                </a:rPr>
                <a:t>Runoff</a:t>
              </a:r>
            </a:p>
          </p:txBody>
        </p:sp>
        <p:sp>
          <p:nvSpPr>
            <p:cNvPr id="18" name="TextBox 17"/>
            <p:cNvSpPr txBox="1"/>
            <p:nvPr/>
          </p:nvSpPr>
          <p:spPr>
            <a:xfrm>
              <a:off x="5309670" y="3568186"/>
              <a:ext cx="771365" cy="276999"/>
            </a:xfrm>
            <a:prstGeom prst="rect">
              <a:avLst/>
            </a:prstGeom>
            <a:grpFill/>
          </p:spPr>
          <p:txBody>
            <a:bodyPr wrap="none" rtlCol="0">
              <a:spAutoFit/>
            </a:bodyPr>
            <a:lstStyle/>
            <a:p>
              <a:r>
                <a:rPr lang="en-US" sz="1200" dirty="0" smtClean="0">
                  <a:solidFill>
                    <a:srgbClr val="000000"/>
                  </a:solidFill>
                  <a:latin typeface="Arial" pitchFamily="34" charset="0"/>
                </a:rPr>
                <a:t>Pollution</a:t>
              </a:r>
              <a:endParaRPr lang="en-US" sz="1200" dirty="0">
                <a:solidFill>
                  <a:srgbClr val="000000"/>
                </a:solidFill>
                <a:latin typeface="Arial" pitchFamily="34" charset="0"/>
              </a:endParaRPr>
            </a:p>
          </p:txBody>
        </p:sp>
        <p:sp>
          <p:nvSpPr>
            <p:cNvPr id="19" name="TextBox 18"/>
            <p:cNvSpPr txBox="1"/>
            <p:nvPr/>
          </p:nvSpPr>
          <p:spPr>
            <a:xfrm>
              <a:off x="5309670" y="4189511"/>
              <a:ext cx="846707" cy="276999"/>
            </a:xfrm>
            <a:prstGeom prst="rect">
              <a:avLst/>
            </a:prstGeom>
            <a:grpFill/>
          </p:spPr>
          <p:txBody>
            <a:bodyPr wrap="none" rtlCol="0">
              <a:spAutoFit/>
            </a:bodyPr>
            <a:lstStyle/>
            <a:p>
              <a:r>
                <a:rPr lang="en-US" sz="1200" dirty="0">
                  <a:solidFill>
                    <a:srgbClr val="000000"/>
                  </a:solidFill>
                  <a:latin typeface="Arial" pitchFamily="34" charset="0"/>
                </a:rPr>
                <a:t>Upwelling</a:t>
              </a:r>
            </a:p>
          </p:txBody>
        </p:sp>
      </p:grpSp>
      <p:grpSp>
        <p:nvGrpSpPr>
          <p:cNvPr id="31" name="Group 30"/>
          <p:cNvGrpSpPr/>
          <p:nvPr/>
        </p:nvGrpSpPr>
        <p:grpSpPr>
          <a:xfrm>
            <a:off x="457203" y="952500"/>
            <a:ext cx="8700195" cy="3924300"/>
            <a:chOff x="457200" y="952500"/>
            <a:chExt cx="8700195" cy="3924300"/>
          </a:xfrm>
        </p:grpSpPr>
        <p:graphicFrame>
          <p:nvGraphicFramePr>
            <p:cNvPr id="21" name="Object 20"/>
            <p:cNvGraphicFramePr>
              <a:graphicFrameLocks noChangeAspect="1"/>
            </p:cNvGraphicFramePr>
            <p:nvPr>
              <p:extLst>
                <p:ext uri="{D42A27DB-BD31-4B8C-83A1-F6EECF244321}">
                  <p14:modId xmlns:p14="http://schemas.microsoft.com/office/powerpoint/2010/main" val="2373127929"/>
                </p:ext>
              </p:extLst>
            </p:nvPr>
          </p:nvGraphicFramePr>
          <p:xfrm>
            <a:off x="457200" y="952500"/>
            <a:ext cx="5067300" cy="3924300"/>
          </p:xfrm>
          <a:graphic>
            <a:graphicData uri="http://schemas.openxmlformats.org/presentationml/2006/ole">
              <mc:AlternateContent xmlns:mc="http://schemas.openxmlformats.org/markup-compatibility/2006">
                <mc:Choice xmlns:v="urn:schemas-microsoft-com:vml" Requires="v">
                  <p:oleObj spid="_x0000_s5251" name="SPW 12.0 Graph" r:id="rId6" imgW="5067424" imgH="3924300" progId="SigmaPlotGraphicObject.11">
                    <p:embed/>
                  </p:oleObj>
                </mc:Choice>
                <mc:Fallback>
                  <p:oleObj name="SPW 12.0 Graph" r:id="rId6" imgW="5067424" imgH="3924300" progId="SigmaPlotGraphicObject.11">
                    <p:embed/>
                    <p:pic>
                      <p:nvPicPr>
                        <p:cNvPr id="0" name=""/>
                        <p:cNvPicPr/>
                        <p:nvPr/>
                      </p:nvPicPr>
                      <p:blipFill>
                        <a:blip r:embed="rId7"/>
                        <a:stretch>
                          <a:fillRect/>
                        </a:stretch>
                      </p:blipFill>
                      <p:spPr>
                        <a:xfrm>
                          <a:off x="457200" y="952500"/>
                          <a:ext cx="5067300" cy="3924300"/>
                        </a:xfrm>
                        <a:prstGeom prst="rect">
                          <a:avLst/>
                        </a:prstGeom>
                      </p:spPr>
                    </p:pic>
                  </p:oleObj>
                </mc:Fallback>
              </mc:AlternateContent>
            </a:graphicData>
          </a:graphic>
        </p:graphicFrame>
        <p:grpSp>
          <p:nvGrpSpPr>
            <p:cNvPr id="30" name="Group 29"/>
            <p:cNvGrpSpPr/>
            <p:nvPr/>
          </p:nvGrpSpPr>
          <p:grpSpPr>
            <a:xfrm>
              <a:off x="5257800" y="1549799"/>
              <a:ext cx="3899595" cy="3042799"/>
              <a:chOff x="5368260" y="1549799"/>
              <a:chExt cx="3899595" cy="3042799"/>
            </a:xfrm>
          </p:grpSpPr>
          <p:sp>
            <p:nvSpPr>
              <p:cNvPr id="22" name="Rectangle 21"/>
              <p:cNvSpPr/>
              <p:nvPr/>
            </p:nvSpPr>
            <p:spPr bwMode="auto">
              <a:xfrm>
                <a:off x="5637390" y="1549799"/>
                <a:ext cx="3630465" cy="286779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418" eaLnBrk="0" fontAlgn="base" hangingPunct="0">
                  <a:spcBef>
                    <a:spcPct val="0"/>
                  </a:spcBef>
                  <a:spcAft>
                    <a:spcPct val="0"/>
                  </a:spcAft>
                </a:pPr>
                <a:endParaRPr lang="en-US" sz="1400" dirty="0">
                  <a:latin typeface="Arial" pitchFamily="34" charset="0"/>
                </a:endParaRPr>
              </a:p>
            </p:txBody>
          </p:sp>
          <p:grpSp>
            <p:nvGrpSpPr>
              <p:cNvPr id="29" name="Group 28"/>
              <p:cNvGrpSpPr/>
              <p:nvPr/>
            </p:nvGrpSpPr>
            <p:grpSpPr>
              <a:xfrm>
                <a:off x="5368260" y="3352800"/>
                <a:ext cx="1369286" cy="1239798"/>
                <a:chOff x="5481558" y="3380601"/>
                <a:chExt cx="1369286" cy="1239798"/>
              </a:xfrm>
            </p:grpSpPr>
            <p:sp>
              <p:nvSpPr>
                <p:cNvPr id="24" name="TextBox 23"/>
                <p:cNvSpPr txBox="1"/>
                <p:nvPr/>
              </p:nvSpPr>
              <p:spPr>
                <a:xfrm>
                  <a:off x="5481558" y="3380601"/>
                  <a:ext cx="1369286" cy="276999"/>
                </a:xfrm>
                <a:prstGeom prst="rect">
                  <a:avLst/>
                </a:prstGeom>
                <a:noFill/>
              </p:spPr>
              <p:txBody>
                <a:bodyPr wrap="none" rtlCol="0">
                  <a:spAutoFit/>
                </a:bodyPr>
                <a:lstStyle/>
                <a:p>
                  <a:r>
                    <a:rPr lang="en-US" sz="1200" dirty="0">
                      <a:solidFill>
                        <a:srgbClr val="000000"/>
                      </a:solidFill>
                      <a:latin typeface="Arial" pitchFamily="34" charset="0"/>
                    </a:rPr>
                    <a:t>Atmospheric CO</a:t>
                  </a:r>
                  <a:r>
                    <a:rPr lang="en-US" sz="1200" baseline="-25000" dirty="0">
                      <a:solidFill>
                        <a:srgbClr val="000000"/>
                      </a:solidFill>
                      <a:latin typeface="Arial" pitchFamily="34" charset="0"/>
                    </a:rPr>
                    <a:t>2</a:t>
                  </a:r>
                </a:p>
              </p:txBody>
            </p:sp>
            <p:sp>
              <p:nvSpPr>
                <p:cNvPr id="25" name="TextBox 24"/>
                <p:cNvSpPr txBox="1"/>
                <p:nvPr/>
              </p:nvSpPr>
              <p:spPr>
                <a:xfrm>
                  <a:off x="5486400" y="3733800"/>
                  <a:ext cx="704039" cy="276999"/>
                </a:xfrm>
                <a:prstGeom prst="rect">
                  <a:avLst/>
                </a:prstGeom>
                <a:noFill/>
              </p:spPr>
              <p:txBody>
                <a:bodyPr wrap="none" rtlCol="0">
                  <a:spAutoFit/>
                </a:bodyPr>
                <a:lstStyle/>
                <a:p>
                  <a:r>
                    <a:rPr lang="en-US" sz="1200" dirty="0">
                      <a:solidFill>
                        <a:srgbClr val="000000"/>
                      </a:solidFill>
                      <a:latin typeface="Arial" pitchFamily="34" charset="0"/>
                    </a:rPr>
                    <a:t>Erosion</a:t>
                  </a:r>
                </a:p>
              </p:txBody>
            </p:sp>
            <p:sp>
              <p:nvSpPr>
                <p:cNvPr id="26" name="TextBox 25"/>
                <p:cNvSpPr txBox="1"/>
                <p:nvPr/>
              </p:nvSpPr>
              <p:spPr>
                <a:xfrm>
                  <a:off x="5486400" y="3914001"/>
                  <a:ext cx="633956" cy="276999"/>
                </a:xfrm>
                <a:prstGeom prst="rect">
                  <a:avLst/>
                </a:prstGeom>
                <a:noFill/>
              </p:spPr>
              <p:txBody>
                <a:bodyPr wrap="none" rtlCol="0">
                  <a:spAutoFit/>
                </a:bodyPr>
                <a:lstStyle/>
                <a:p>
                  <a:r>
                    <a:rPr lang="en-US" sz="1200" dirty="0">
                      <a:solidFill>
                        <a:srgbClr val="000000"/>
                      </a:solidFill>
                      <a:latin typeface="Arial" pitchFamily="34" charset="0"/>
                    </a:rPr>
                    <a:t>Runoff</a:t>
                  </a:r>
                </a:p>
              </p:txBody>
            </p:sp>
            <p:sp>
              <p:nvSpPr>
                <p:cNvPr id="27" name="TextBox 26"/>
                <p:cNvSpPr txBox="1"/>
                <p:nvPr/>
              </p:nvSpPr>
              <p:spPr>
                <a:xfrm>
                  <a:off x="5486400" y="4066401"/>
                  <a:ext cx="771365" cy="276999"/>
                </a:xfrm>
                <a:prstGeom prst="rect">
                  <a:avLst/>
                </a:prstGeom>
                <a:noFill/>
              </p:spPr>
              <p:txBody>
                <a:bodyPr wrap="none" rtlCol="0">
                  <a:spAutoFit/>
                </a:bodyPr>
                <a:lstStyle/>
                <a:p>
                  <a:r>
                    <a:rPr lang="en-US" sz="1200" dirty="0" smtClean="0">
                      <a:solidFill>
                        <a:srgbClr val="000000"/>
                      </a:solidFill>
                      <a:latin typeface="Arial" pitchFamily="34" charset="0"/>
                    </a:rPr>
                    <a:t>Pollution</a:t>
                  </a:r>
                  <a:endParaRPr lang="en-US" sz="1200" dirty="0">
                    <a:solidFill>
                      <a:srgbClr val="000000"/>
                    </a:solidFill>
                    <a:latin typeface="Arial" pitchFamily="34" charset="0"/>
                  </a:endParaRPr>
                </a:p>
              </p:txBody>
            </p:sp>
            <p:sp>
              <p:nvSpPr>
                <p:cNvPr id="28" name="TextBox 27"/>
                <p:cNvSpPr txBox="1"/>
                <p:nvPr/>
              </p:nvSpPr>
              <p:spPr>
                <a:xfrm>
                  <a:off x="5486400" y="4343400"/>
                  <a:ext cx="846707" cy="276999"/>
                </a:xfrm>
                <a:prstGeom prst="rect">
                  <a:avLst/>
                </a:prstGeom>
                <a:noFill/>
              </p:spPr>
              <p:txBody>
                <a:bodyPr wrap="none" rtlCol="0">
                  <a:spAutoFit/>
                </a:bodyPr>
                <a:lstStyle/>
                <a:p>
                  <a:r>
                    <a:rPr lang="en-US" sz="1200" dirty="0">
                      <a:solidFill>
                        <a:srgbClr val="000000"/>
                      </a:solidFill>
                      <a:latin typeface="Arial" pitchFamily="34" charset="0"/>
                    </a:rPr>
                    <a:t>Upwelling</a:t>
                  </a:r>
                </a:p>
              </p:txBody>
            </p:sp>
          </p:grpSp>
        </p:grpSp>
      </p:grpSp>
      <p:sp>
        <p:nvSpPr>
          <p:cNvPr id="7" name="TextBox 6"/>
          <p:cNvSpPr txBox="1"/>
          <p:nvPr/>
        </p:nvSpPr>
        <p:spPr>
          <a:xfrm>
            <a:off x="553342" y="76200"/>
            <a:ext cx="7828658" cy="968813"/>
          </a:xfrm>
          <a:prstGeom prst="rect">
            <a:avLst/>
          </a:prstGeom>
          <a:noFill/>
        </p:spPr>
        <p:txBody>
          <a:bodyPr wrap="square" lIns="82864" tIns="41433" rIns="82864" bIns="41433" rtlCol="0">
            <a:spAutoFit/>
          </a:bodyPr>
          <a:lstStyle/>
          <a:p>
            <a:pPr algn="ctr"/>
            <a:r>
              <a:rPr lang="en-US" sz="2800" b="1" dirty="0">
                <a:solidFill>
                  <a:srgbClr val="000000"/>
                </a:solidFill>
                <a:latin typeface="Arial" pitchFamily="34" charset="0"/>
                <a:cs typeface="Arial" pitchFamily="34" charset="0"/>
              </a:rPr>
              <a:t>Management of local &amp; regional stressors may buy time for global action</a:t>
            </a:r>
          </a:p>
        </p:txBody>
      </p:sp>
      <p:sp>
        <p:nvSpPr>
          <p:cNvPr id="6" name="TextBox 5"/>
          <p:cNvSpPr txBox="1"/>
          <p:nvPr/>
        </p:nvSpPr>
        <p:spPr>
          <a:xfrm rot="17685952">
            <a:off x="122235" y="4971233"/>
            <a:ext cx="1327555" cy="523196"/>
          </a:xfrm>
          <a:prstGeom prst="rect">
            <a:avLst/>
          </a:prstGeom>
          <a:noFill/>
        </p:spPr>
        <p:txBody>
          <a:bodyPr wrap="none" lIns="91414" tIns="45708" rIns="91414" bIns="45708"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grandparents</a:t>
            </a:r>
          </a:p>
        </p:txBody>
      </p:sp>
      <p:sp>
        <p:nvSpPr>
          <p:cNvPr id="11" name="TextBox 10"/>
          <p:cNvSpPr txBox="1"/>
          <p:nvPr/>
        </p:nvSpPr>
        <p:spPr>
          <a:xfrm rot="17685952">
            <a:off x="2543065" y="4721550"/>
            <a:ext cx="851463" cy="523196"/>
          </a:xfrm>
          <a:prstGeom prst="rect">
            <a:avLst/>
          </a:prstGeom>
          <a:noFill/>
        </p:spPr>
        <p:txBody>
          <a:bodyPr wrap="none" lIns="91414" tIns="45708" rIns="91414" bIns="45708"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families</a:t>
            </a:r>
          </a:p>
        </p:txBody>
      </p:sp>
      <p:sp>
        <p:nvSpPr>
          <p:cNvPr id="12" name="TextBox 11"/>
          <p:cNvSpPr txBox="1"/>
          <p:nvPr/>
        </p:nvSpPr>
        <p:spPr>
          <a:xfrm rot="17685952">
            <a:off x="4172752" y="4951641"/>
            <a:ext cx="1377248" cy="523196"/>
          </a:xfrm>
          <a:prstGeom prst="rect">
            <a:avLst/>
          </a:prstGeom>
          <a:noFill/>
        </p:spPr>
        <p:txBody>
          <a:bodyPr wrap="none" lIns="91414" tIns="45708" rIns="91414" bIns="45708" rtlCol="0">
            <a:spAutoFit/>
          </a:bodyPr>
          <a:lstStyle/>
          <a:p>
            <a:pPr algn="ctr"/>
            <a:r>
              <a:rPr lang="en-US" sz="1400" b="1" dirty="0">
                <a:solidFill>
                  <a:srgbClr val="0000FF"/>
                </a:solidFill>
                <a:latin typeface="Arial" pitchFamily="34" charset="0"/>
              </a:rPr>
              <a:t>Our </a:t>
            </a:r>
          </a:p>
          <a:p>
            <a:pPr algn="ctr"/>
            <a:r>
              <a:rPr lang="en-US" sz="1400" b="1" dirty="0">
                <a:solidFill>
                  <a:srgbClr val="0000FF"/>
                </a:solidFill>
                <a:latin typeface="Arial" pitchFamily="34" charset="0"/>
              </a:rPr>
              <a:t>grandchildren</a:t>
            </a:r>
          </a:p>
        </p:txBody>
      </p:sp>
      <p:sp>
        <p:nvSpPr>
          <p:cNvPr id="9" name="TextBox 8"/>
          <p:cNvSpPr txBox="1"/>
          <p:nvPr/>
        </p:nvSpPr>
        <p:spPr>
          <a:xfrm>
            <a:off x="2247984" y="5561022"/>
            <a:ext cx="682904" cy="379228"/>
          </a:xfrm>
          <a:prstGeom prst="rect">
            <a:avLst/>
          </a:prstGeom>
          <a:noFill/>
        </p:spPr>
        <p:txBody>
          <a:bodyPr wrap="none" lIns="91414" tIns="45708" rIns="91414" bIns="45708" rtlCol="0">
            <a:spAutoFit/>
          </a:bodyPr>
          <a:lstStyle/>
          <a:p>
            <a:r>
              <a:rPr lang="en-US" dirty="0" smtClean="0">
                <a:solidFill>
                  <a:srgbClr val="000000"/>
                </a:solidFill>
                <a:latin typeface="Arial" pitchFamily="34" charset="0"/>
              </a:rPr>
              <a:t>Time</a:t>
            </a:r>
            <a:endParaRPr lang="en-US" dirty="0">
              <a:solidFill>
                <a:srgbClr val="000000"/>
              </a:solidFill>
              <a:latin typeface="Arial" pitchFamily="34" charset="0"/>
            </a:endParaRPr>
          </a:p>
        </p:txBody>
      </p:sp>
      <p:sp>
        <p:nvSpPr>
          <p:cNvPr id="10" name="Right Arrow 9"/>
          <p:cNvSpPr/>
          <p:nvPr/>
        </p:nvSpPr>
        <p:spPr bwMode="auto">
          <a:xfrm>
            <a:off x="3048000" y="5660324"/>
            <a:ext cx="609600" cy="170724"/>
          </a:xfrm>
          <a:prstGeom prst="rightArrow">
            <a:avLst/>
          </a:prstGeom>
          <a:solidFill>
            <a:srgbClr val="000000"/>
          </a:solidFill>
          <a:ln w="9525" cap="flat" cmpd="sng" algn="ctr">
            <a:noFill/>
            <a:prstDash val="solid"/>
            <a:round/>
            <a:headEnd type="none" w="med" len="med"/>
            <a:tailEnd type="none" w="med" len="med"/>
          </a:ln>
          <a:effectLst/>
        </p:spPr>
        <p:txBody>
          <a:bodyPr vert="horz" wrap="square" lIns="91414" tIns="45708" rIns="91414" bIns="45708"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cxnSp>
        <p:nvCxnSpPr>
          <p:cNvPr id="8" name="Straight Connector 6"/>
          <p:cNvCxnSpPr>
            <a:cxnSpLocks noChangeShapeType="1"/>
          </p:cNvCxnSpPr>
          <p:nvPr/>
        </p:nvCxnSpPr>
        <p:spPr bwMode="auto">
          <a:xfrm>
            <a:off x="553345" y="1143000"/>
            <a:ext cx="8096501" cy="1468"/>
          </a:xfrm>
          <a:prstGeom prst="line">
            <a:avLst/>
          </a:prstGeom>
          <a:noFill/>
          <a:ln w="12700" algn="ctr">
            <a:solidFill>
              <a:srgbClr val="FF0000"/>
            </a:solidFill>
            <a:round/>
            <a:headEnd/>
            <a:tailEnd/>
          </a:ln>
        </p:spPr>
      </p:cxnSp>
      <p:sp>
        <p:nvSpPr>
          <p:cNvPr id="5" name="TextBox 4"/>
          <p:cNvSpPr txBox="1"/>
          <p:nvPr/>
        </p:nvSpPr>
        <p:spPr>
          <a:xfrm rot="16200000">
            <a:off x="-1083265" y="2880416"/>
            <a:ext cx="2993075" cy="369308"/>
          </a:xfrm>
          <a:prstGeom prst="rect">
            <a:avLst/>
          </a:prstGeom>
          <a:noFill/>
        </p:spPr>
        <p:txBody>
          <a:bodyPr wrap="none" lIns="91414" tIns="45708" rIns="91414" bIns="45708" rtlCol="0">
            <a:spAutoFit/>
          </a:bodyPr>
          <a:lstStyle/>
          <a:p>
            <a:r>
              <a:rPr lang="en-US" dirty="0" smtClean="0">
                <a:solidFill>
                  <a:srgbClr val="000000"/>
                </a:solidFill>
                <a:latin typeface="Arial" pitchFamily="34" charset="0"/>
              </a:rPr>
              <a:t>Ocean acidification impacts</a:t>
            </a:r>
            <a:endParaRPr lang="en-US" dirty="0">
              <a:solidFill>
                <a:srgbClr val="000000"/>
              </a:solidFill>
              <a:latin typeface="Arial" pitchFamily="34" charset="0"/>
            </a:endParaRPr>
          </a:p>
        </p:txBody>
      </p:sp>
      <p:pic>
        <p:nvPicPr>
          <p:cNvPr id="3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1807" y="4620399"/>
            <a:ext cx="2438400" cy="209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4" name="Group 2053"/>
          <p:cNvGrpSpPr/>
          <p:nvPr/>
        </p:nvGrpSpPr>
        <p:grpSpPr>
          <a:xfrm>
            <a:off x="5379353" y="1677116"/>
            <a:ext cx="3427711" cy="1370168"/>
            <a:chOff x="5222132" y="1567934"/>
            <a:chExt cx="3427711" cy="1370168"/>
          </a:xfrm>
        </p:grpSpPr>
        <p:cxnSp>
          <p:nvCxnSpPr>
            <p:cNvPr id="2050" name="Straight Arrow Connector 2049"/>
            <p:cNvCxnSpPr/>
            <p:nvPr/>
          </p:nvCxnSpPr>
          <p:spPr bwMode="auto">
            <a:xfrm flipH="1">
              <a:off x="5222132" y="2373735"/>
              <a:ext cx="470275" cy="564367"/>
            </a:xfrm>
            <a:prstGeom prst="straightConnector1">
              <a:avLst/>
            </a:prstGeom>
            <a:solidFill>
              <a:schemeClr val="accent1"/>
            </a:solidFill>
            <a:ln w="19050" cap="flat" cmpd="sng" algn="ctr">
              <a:solidFill>
                <a:srgbClr val="000000"/>
              </a:solidFill>
              <a:prstDash val="solid"/>
              <a:round/>
              <a:headEnd type="none" w="med" len="med"/>
              <a:tailEnd type="arrow"/>
            </a:ln>
            <a:effectLst/>
          </p:spPr>
        </p:cxnSp>
        <p:sp>
          <p:nvSpPr>
            <p:cNvPr id="2048" name="TextBox 2047"/>
            <p:cNvSpPr txBox="1"/>
            <p:nvPr/>
          </p:nvSpPr>
          <p:spPr>
            <a:xfrm>
              <a:off x="5656791" y="1567934"/>
              <a:ext cx="2993052" cy="940348"/>
            </a:xfrm>
            <a:prstGeom prst="rect">
              <a:avLst/>
            </a:prstGeom>
            <a:solidFill>
              <a:srgbClr val="FFCC00"/>
            </a:solidFill>
            <a:ln>
              <a:solidFill>
                <a:srgbClr val="000000"/>
              </a:solidFill>
            </a:ln>
          </p:spPr>
          <p:txBody>
            <a:bodyPr wrap="square" rtlCol="0">
              <a:spAutoFit/>
            </a:bodyPr>
            <a:lstStyle/>
            <a:p>
              <a:r>
                <a:rPr lang="en-US" dirty="0" smtClean="0">
                  <a:solidFill>
                    <a:srgbClr val="0000FF"/>
                  </a:solidFill>
                  <a:latin typeface="Arial" pitchFamily="34" charset="0"/>
                </a:rPr>
                <a:t>Reduced total stress from Ocean Acidification through local / regional action</a:t>
              </a:r>
              <a:endParaRPr lang="en-US" dirty="0">
                <a:solidFill>
                  <a:srgbClr val="0000FF"/>
                </a:solidFill>
                <a:latin typeface="Arial" pitchFamily="34" charset="0"/>
              </a:endParaRPr>
            </a:p>
          </p:txBody>
        </p:sp>
      </p:grpSp>
    </p:spTree>
    <p:extLst>
      <p:ext uri="{BB962C8B-B14F-4D97-AF65-F5344CB8AC3E}">
        <p14:creationId xmlns:p14="http://schemas.microsoft.com/office/powerpoint/2010/main" val="30133543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1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344" y="76200"/>
            <a:ext cx="8096501" cy="968813"/>
          </a:xfrm>
          <a:prstGeom prst="rect">
            <a:avLst/>
          </a:prstGeom>
          <a:noFill/>
        </p:spPr>
        <p:txBody>
          <a:bodyPr wrap="square" lIns="82864" tIns="41433" rIns="82864" bIns="41433" rtlCol="0">
            <a:spAutoFit/>
          </a:bodyPr>
          <a:lstStyle/>
          <a:p>
            <a:pPr algn="ctr"/>
            <a:r>
              <a:rPr lang="en-US" sz="2800" b="1" dirty="0">
                <a:solidFill>
                  <a:srgbClr val="000000"/>
                </a:solidFill>
                <a:latin typeface="Arial" pitchFamily="34" charset="0"/>
                <a:cs typeface="Arial" pitchFamily="34" charset="0"/>
              </a:rPr>
              <a:t>Reduce other impacts to preserve biodiversity and mitigate Ocean Acidification</a:t>
            </a:r>
          </a:p>
        </p:txBody>
      </p:sp>
      <p:sp>
        <p:nvSpPr>
          <p:cNvPr id="9" name="TextBox 8"/>
          <p:cNvSpPr txBox="1"/>
          <p:nvPr/>
        </p:nvSpPr>
        <p:spPr>
          <a:xfrm>
            <a:off x="3352803" y="2242441"/>
            <a:ext cx="1828800" cy="721172"/>
          </a:xfrm>
          <a:prstGeom prst="rect">
            <a:avLst/>
          </a:prstGeom>
          <a:noFill/>
        </p:spPr>
        <p:txBody>
          <a:bodyPr wrap="square" lIns="91414" tIns="45708" rIns="91414" bIns="45708" rtlCol="0">
            <a:spAutoFit/>
          </a:bodyPr>
          <a:lstStyle/>
          <a:p>
            <a:r>
              <a:rPr lang="en-US" sz="2000" dirty="0">
                <a:solidFill>
                  <a:srgbClr val="000000"/>
                </a:solidFill>
                <a:latin typeface="Arial" pitchFamily="34" charset="0"/>
              </a:rPr>
              <a:t>Loss of Biodiversity</a:t>
            </a:r>
          </a:p>
        </p:txBody>
      </p:sp>
      <p:cxnSp>
        <p:nvCxnSpPr>
          <p:cNvPr id="8" name="Straight Connector 6"/>
          <p:cNvCxnSpPr>
            <a:cxnSpLocks noChangeShapeType="1"/>
          </p:cNvCxnSpPr>
          <p:nvPr/>
        </p:nvCxnSpPr>
        <p:spPr bwMode="auto">
          <a:xfrm>
            <a:off x="553345" y="1143000"/>
            <a:ext cx="8096501" cy="1468"/>
          </a:xfrm>
          <a:prstGeom prst="line">
            <a:avLst/>
          </a:prstGeom>
          <a:noFill/>
          <a:ln w="12700" algn="ctr">
            <a:solidFill>
              <a:srgbClr val="FF0000"/>
            </a:solidFill>
            <a:round/>
            <a:headEnd/>
            <a:tailEnd/>
          </a:ln>
        </p:spPr>
      </p:cxnSp>
      <p:sp>
        <p:nvSpPr>
          <p:cNvPr id="5" name="TextBox 4"/>
          <p:cNvSpPr txBox="1"/>
          <p:nvPr/>
        </p:nvSpPr>
        <p:spPr>
          <a:xfrm>
            <a:off x="479555" y="1284239"/>
            <a:ext cx="2262105" cy="2308300"/>
          </a:xfrm>
          <a:prstGeom prst="rect">
            <a:avLst/>
          </a:prstGeom>
          <a:noFill/>
        </p:spPr>
        <p:txBody>
          <a:bodyPr wrap="none" lIns="91414" tIns="45708" rIns="91414" bIns="45708" rtlCol="0">
            <a:spAutoFit/>
          </a:bodyPr>
          <a:lstStyle/>
          <a:p>
            <a:r>
              <a:rPr lang="en-US" sz="1600" b="1" dirty="0">
                <a:solidFill>
                  <a:srgbClr val="0000FF"/>
                </a:solidFill>
                <a:latin typeface="Arial" pitchFamily="34" charset="0"/>
              </a:rPr>
              <a:t>HUMAN IMPACTS</a:t>
            </a:r>
            <a:endParaRPr lang="en-US" sz="1600" b="1" dirty="0">
              <a:solidFill>
                <a:srgbClr val="0070C0"/>
              </a:solidFill>
              <a:latin typeface="Arial" pitchFamily="34" charset="0"/>
            </a:endParaRPr>
          </a:p>
          <a:p>
            <a:pPr marL="285672" indent="-285672">
              <a:buFont typeface="Arial" pitchFamily="34" charset="0"/>
              <a:buChar char="•"/>
            </a:pPr>
            <a:r>
              <a:rPr lang="en-US" sz="1600" dirty="0">
                <a:solidFill>
                  <a:srgbClr val="0070C0"/>
                </a:solidFill>
                <a:latin typeface="Arial" pitchFamily="34" charset="0"/>
              </a:rPr>
              <a:t>Overfishing</a:t>
            </a:r>
          </a:p>
          <a:p>
            <a:pPr marL="285672" indent="-285672">
              <a:buFont typeface="Arial" pitchFamily="34" charset="0"/>
              <a:buChar char="•"/>
            </a:pPr>
            <a:r>
              <a:rPr lang="en-US" sz="1600" dirty="0">
                <a:solidFill>
                  <a:srgbClr val="0070C0"/>
                </a:solidFill>
                <a:latin typeface="Arial" pitchFamily="34" charset="0"/>
              </a:rPr>
              <a:t>Pollution</a:t>
            </a:r>
          </a:p>
          <a:p>
            <a:pPr marL="285672" indent="-285672">
              <a:buFont typeface="Arial" pitchFamily="34" charset="0"/>
              <a:buChar char="•"/>
            </a:pPr>
            <a:r>
              <a:rPr lang="en-US" sz="1600" dirty="0">
                <a:solidFill>
                  <a:srgbClr val="0070C0"/>
                </a:solidFill>
                <a:latin typeface="Arial" pitchFamily="34" charset="0"/>
              </a:rPr>
              <a:t>Habitat degradation</a:t>
            </a:r>
          </a:p>
          <a:p>
            <a:pPr marL="285672" indent="-285672">
              <a:buFont typeface="Arial" pitchFamily="34" charset="0"/>
              <a:buChar char="•"/>
            </a:pPr>
            <a:r>
              <a:rPr lang="en-US" sz="1600" dirty="0">
                <a:solidFill>
                  <a:srgbClr val="0070C0"/>
                </a:solidFill>
                <a:latin typeface="Arial" pitchFamily="34" charset="0"/>
              </a:rPr>
              <a:t>Nutrient runoff</a:t>
            </a:r>
          </a:p>
          <a:p>
            <a:pPr marL="285672" indent="-285672">
              <a:buFont typeface="Arial" pitchFamily="34" charset="0"/>
              <a:buChar char="•"/>
            </a:pPr>
            <a:r>
              <a:rPr lang="en-US" sz="1600" dirty="0">
                <a:solidFill>
                  <a:srgbClr val="0070C0"/>
                </a:solidFill>
                <a:latin typeface="Arial" pitchFamily="34" charset="0"/>
              </a:rPr>
              <a:t>Plastics</a:t>
            </a:r>
          </a:p>
          <a:p>
            <a:pPr marL="285672" indent="-285672">
              <a:buFont typeface="Arial" pitchFamily="34" charset="0"/>
              <a:buChar char="•"/>
            </a:pPr>
            <a:r>
              <a:rPr lang="en-US" sz="1600" dirty="0">
                <a:solidFill>
                  <a:srgbClr val="0070C0"/>
                </a:solidFill>
                <a:latin typeface="Arial" pitchFamily="34" charset="0"/>
              </a:rPr>
              <a:t>Invasive species</a:t>
            </a:r>
          </a:p>
          <a:p>
            <a:pPr marL="285672" indent="-285672">
              <a:buFont typeface="Arial" pitchFamily="34" charset="0"/>
              <a:buChar char="•"/>
            </a:pPr>
            <a:r>
              <a:rPr lang="en-US" sz="1600" dirty="0">
                <a:solidFill>
                  <a:srgbClr val="0070C0"/>
                </a:solidFill>
                <a:latin typeface="Arial" pitchFamily="34" charset="0"/>
              </a:rPr>
              <a:t>Climate Change</a:t>
            </a:r>
          </a:p>
          <a:p>
            <a:pPr marL="285672" indent="-285672">
              <a:buFont typeface="Arial" pitchFamily="34" charset="0"/>
              <a:buChar char="•"/>
            </a:pPr>
            <a:r>
              <a:rPr lang="en-US" sz="1600" dirty="0">
                <a:solidFill>
                  <a:srgbClr val="0070C0"/>
                </a:solidFill>
                <a:latin typeface="Arial" pitchFamily="34" charset="0"/>
              </a:rPr>
              <a:t>Ocean Acidification</a:t>
            </a:r>
          </a:p>
        </p:txBody>
      </p:sp>
      <p:sp>
        <p:nvSpPr>
          <p:cNvPr id="2" name="Right Brace 1"/>
          <p:cNvSpPr/>
          <p:nvPr/>
        </p:nvSpPr>
        <p:spPr bwMode="auto">
          <a:xfrm>
            <a:off x="2667000" y="1600200"/>
            <a:ext cx="609600" cy="1992362"/>
          </a:xfrm>
          <a:prstGeom prst="rightBrace">
            <a:avLst/>
          </a:prstGeom>
          <a:noFill/>
          <a:ln w="28575" cap="flat" cmpd="sng" algn="ctr">
            <a:solidFill>
              <a:srgbClr val="00FF00"/>
            </a:solidFill>
            <a:prstDash val="solid"/>
            <a:round/>
            <a:headEnd type="none" w="med" len="med"/>
            <a:tailEnd type="none" w="med" len="med"/>
          </a:ln>
          <a:effectLst/>
        </p:spPr>
        <p:txBody>
          <a:bodyPr vert="horz" wrap="square" lIns="91414" tIns="45708" rIns="91414" bIns="45708"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
        <p:nvSpPr>
          <p:cNvPr id="34" name="TextBox 33"/>
          <p:cNvSpPr txBox="1"/>
          <p:nvPr/>
        </p:nvSpPr>
        <p:spPr>
          <a:xfrm>
            <a:off x="1170205" y="4419600"/>
            <a:ext cx="6606280" cy="1569652"/>
          </a:xfrm>
          <a:prstGeom prst="rect">
            <a:avLst/>
          </a:prstGeom>
          <a:solidFill>
            <a:srgbClr val="FFFFCC"/>
          </a:solidFill>
          <a:ln>
            <a:solidFill>
              <a:schemeClr val="accent1"/>
            </a:solidFill>
          </a:ln>
        </p:spPr>
        <p:txBody>
          <a:bodyPr wrap="none" lIns="91414" tIns="45708" rIns="91414" bIns="45708" rtlCol="0">
            <a:spAutoFit/>
          </a:bodyPr>
          <a:lstStyle/>
          <a:p>
            <a:r>
              <a:rPr lang="en-US" sz="2400" dirty="0">
                <a:solidFill>
                  <a:srgbClr val="000000"/>
                </a:solidFill>
                <a:latin typeface="Arial" pitchFamily="34" charset="0"/>
              </a:rPr>
              <a:t>Local, regional, global action to reduce impacts</a:t>
            </a:r>
          </a:p>
          <a:p>
            <a:pPr marL="285672" indent="-285672">
              <a:buFont typeface="Arial" pitchFamily="34" charset="0"/>
              <a:buChar char="•"/>
            </a:pPr>
            <a:r>
              <a:rPr lang="en-US" sz="2400" dirty="0">
                <a:solidFill>
                  <a:srgbClr val="008000"/>
                </a:solidFill>
                <a:latin typeface="Arial" pitchFamily="34" charset="0"/>
              </a:rPr>
              <a:t>Ecosystem-based management</a:t>
            </a:r>
          </a:p>
          <a:p>
            <a:pPr marL="285672" indent="-285672">
              <a:buFont typeface="Arial" pitchFamily="34" charset="0"/>
              <a:buChar char="•"/>
            </a:pPr>
            <a:r>
              <a:rPr lang="en-US" sz="2400" dirty="0">
                <a:solidFill>
                  <a:srgbClr val="008000"/>
                </a:solidFill>
                <a:latin typeface="Arial" pitchFamily="34" charset="0"/>
              </a:rPr>
              <a:t>Marine spatial planning</a:t>
            </a:r>
          </a:p>
          <a:p>
            <a:pPr marL="285672" indent="-285672">
              <a:buFont typeface="Arial" pitchFamily="34" charset="0"/>
              <a:buChar char="•"/>
            </a:pPr>
            <a:r>
              <a:rPr lang="en-US" sz="2400" dirty="0">
                <a:solidFill>
                  <a:srgbClr val="008000"/>
                </a:solidFill>
                <a:latin typeface="Arial" pitchFamily="34" charset="0"/>
              </a:rPr>
              <a:t>Marine protected areas</a:t>
            </a:r>
          </a:p>
        </p:txBody>
      </p:sp>
      <p:cxnSp>
        <p:nvCxnSpPr>
          <p:cNvPr id="36" name="Straight Connector 6"/>
          <p:cNvCxnSpPr>
            <a:cxnSpLocks noChangeShapeType="1"/>
          </p:cNvCxnSpPr>
          <p:nvPr/>
        </p:nvCxnSpPr>
        <p:spPr bwMode="auto">
          <a:xfrm>
            <a:off x="669629" y="4191000"/>
            <a:ext cx="8096501" cy="1468"/>
          </a:xfrm>
          <a:prstGeom prst="line">
            <a:avLst/>
          </a:prstGeom>
          <a:noFill/>
          <a:ln w="12700" algn="ctr">
            <a:solidFill>
              <a:srgbClr val="FF0000"/>
            </a:solidFill>
            <a:round/>
            <a:headEnd/>
            <a:tailEnd/>
          </a:ln>
        </p:spPr>
      </p:cxnSp>
      <p:sp>
        <p:nvSpPr>
          <p:cNvPr id="6" name="Right Arrow 5"/>
          <p:cNvSpPr/>
          <p:nvPr/>
        </p:nvSpPr>
        <p:spPr bwMode="auto">
          <a:xfrm>
            <a:off x="4953003" y="2517392"/>
            <a:ext cx="304800" cy="157981"/>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14" tIns="45708" rIns="91414" bIns="45708"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
        <p:nvSpPr>
          <p:cNvPr id="13" name="TextBox 12"/>
          <p:cNvSpPr txBox="1"/>
          <p:nvPr/>
        </p:nvSpPr>
        <p:spPr>
          <a:xfrm>
            <a:off x="5410200" y="2242441"/>
            <a:ext cx="1447800" cy="721172"/>
          </a:xfrm>
          <a:prstGeom prst="rect">
            <a:avLst/>
          </a:prstGeom>
          <a:noFill/>
        </p:spPr>
        <p:txBody>
          <a:bodyPr wrap="square" lIns="91414" tIns="45708" rIns="91414" bIns="45708" rtlCol="0">
            <a:spAutoFit/>
          </a:bodyPr>
          <a:lstStyle/>
          <a:p>
            <a:r>
              <a:rPr lang="en-US" sz="2000" dirty="0">
                <a:solidFill>
                  <a:srgbClr val="000000"/>
                </a:solidFill>
                <a:latin typeface="Arial" pitchFamily="34" charset="0"/>
              </a:rPr>
              <a:t>Ecosystem </a:t>
            </a:r>
          </a:p>
          <a:p>
            <a:r>
              <a:rPr lang="en-US" sz="2000" dirty="0">
                <a:solidFill>
                  <a:srgbClr val="000000"/>
                </a:solidFill>
                <a:latin typeface="Arial" pitchFamily="34" charset="0"/>
              </a:rPr>
              <a:t>function</a:t>
            </a:r>
          </a:p>
        </p:txBody>
      </p:sp>
      <p:sp>
        <p:nvSpPr>
          <p:cNvPr id="15" name="TextBox 14"/>
          <p:cNvSpPr txBox="1"/>
          <p:nvPr/>
        </p:nvSpPr>
        <p:spPr>
          <a:xfrm>
            <a:off x="7212158" y="2262097"/>
            <a:ext cx="1447800" cy="721172"/>
          </a:xfrm>
          <a:prstGeom prst="rect">
            <a:avLst/>
          </a:prstGeom>
          <a:noFill/>
        </p:spPr>
        <p:txBody>
          <a:bodyPr wrap="square" lIns="91414" tIns="45708" rIns="91414" bIns="45708" rtlCol="0">
            <a:spAutoFit/>
          </a:bodyPr>
          <a:lstStyle/>
          <a:p>
            <a:r>
              <a:rPr lang="en-US" sz="2000" dirty="0">
                <a:solidFill>
                  <a:srgbClr val="000000"/>
                </a:solidFill>
                <a:latin typeface="Arial" pitchFamily="34" charset="0"/>
              </a:rPr>
              <a:t>Societal impacts</a:t>
            </a:r>
          </a:p>
        </p:txBody>
      </p:sp>
      <p:sp>
        <p:nvSpPr>
          <p:cNvPr id="16" name="Right Arrow 15"/>
          <p:cNvSpPr/>
          <p:nvPr/>
        </p:nvSpPr>
        <p:spPr bwMode="auto">
          <a:xfrm>
            <a:off x="6858000" y="2537049"/>
            <a:ext cx="304800" cy="157981"/>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14" tIns="45708" rIns="91414" bIns="45708"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
        <p:nvSpPr>
          <p:cNvPr id="32" name="TextBox 31"/>
          <p:cNvSpPr txBox="1"/>
          <p:nvPr/>
        </p:nvSpPr>
        <p:spPr>
          <a:xfrm>
            <a:off x="1001858" y="3733800"/>
            <a:ext cx="6934200" cy="341915"/>
          </a:xfrm>
          <a:prstGeom prst="rect">
            <a:avLst/>
          </a:prstGeom>
          <a:solidFill>
            <a:srgbClr val="FFCC99"/>
          </a:solidFill>
          <a:ln>
            <a:solidFill>
              <a:srgbClr val="000000"/>
            </a:solidFill>
          </a:ln>
        </p:spPr>
        <p:txBody>
          <a:bodyPr wrap="square" lIns="82864" tIns="41433" rIns="82864" bIns="41433" rtlCol="0">
            <a:spAutoFit/>
          </a:bodyPr>
          <a:lstStyle/>
          <a:p>
            <a:pPr algn="ctr"/>
            <a:r>
              <a:rPr lang="en-US" sz="1600" i="1" dirty="0">
                <a:solidFill>
                  <a:srgbClr val="0000FF"/>
                </a:solidFill>
                <a:latin typeface="Arial" pitchFamily="34" charset="0"/>
                <a:cs typeface="Arial" pitchFamily="34" charset="0"/>
              </a:rPr>
              <a:t>“Biodiversity is insurance for ecosystem function”</a:t>
            </a:r>
          </a:p>
        </p:txBody>
      </p:sp>
    </p:spTree>
    <p:extLst>
      <p:ext uri="{BB962C8B-B14F-4D97-AF65-F5344CB8AC3E}">
        <p14:creationId xmlns:p14="http://schemas.microsoft.com/office/powerpoint/2010/main" val="16902729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685800"/>
            <a:ext cx="880872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5" name="TextBox 4"/>
          <p:cNvSpPr txBox="1">
            <a:spLocks noChangeArrowheads="1"/>
          </p:cNvSpPr>
          <p:nvPr/>
        </p:nvSpPr>
        <p:spPr bwMode="auto">
          <a:xfrm>
            <a:off x="6451330" y="152400"/>
            <a:ext cx="2525030" cy="45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889" tIns="41444" rIns="82889" bIns="41444">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829086" fontAlgn="base">
              <a:spcBef>
                <a:spcPct val="0"/>
              </a:spcBef>
              <a:spcAft>
                <a:spcPct val="0"/>
              </a:spcAft>
            </a:pPr>
            <a:r>
              <a:rPr lang="en-US" sz="2400" dirty="0" smtClean="0">
                <a:solidFill>
                  <a:srgbClr val="FFFFFF"/>
                </a:solidFill>
                <a:latin typeface="Arial" pitchFamily="34" charset="0"/>
                <a:cs typeface="Arial" pitchFamily="34" charset="0"/>
              </a:rPr>
              <a:t>Value the oceans</a:t>
            </a:r>
            <a:endParaRPr lang="en-US" sz="24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831986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2008" y="838203"/>
            <a:ext cx="8381999" cy="5181599"/>
            <a:chOff x="685800" y="345909"/>
            <a:chExt cx="7232650" cy="4156075"/>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5909"/>
              <a:ext cx="72326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rot="20449787">
              <a:off x="1912089" y="967126"/>
              <a:ext cx="1914445" cy="561618"/>
            </a:xfrm>
            <a:prstGeom prst="rightArrow">
              <a:avLst/>
            </a:prstGeom>
            <a:gradFill>
              <a:gsLst>
                <a:gs pos="0">
                  <a:srgbClr val="CBCBCB"/>
                </a:gs>
                <a:gs pos="22000">
                  <a:srgbClr val="5F5F5F"/>
                </a:gs>
                <a:gs pos="71000">
                  <a:srgbClr val="777777"/>
                </a:gs>
                <a:gs pos="100000">
                  <a:srgbClr val="EAEAEA"/>
                </a:gs>
              </a:gsLst>
              <a:lin ang="108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r>
                <a:rPr lang="en-US" dirty="0">
                  <a:solidFill>
                    <a:srgbClr val="FFFFFF"/>
                  </a:solidFill>
                  <a:latin typeface="Arial" pitchFamily="34" charset="0"/>
                </a:rPr>
                <a:t>CO</a:t>
              </a:r>
              <a:r>
                <a:rPr lang="en-US" baseline="-25000" dirty="0">
                  <a:solidFill>
                    <a:srgbClr val="FFFFFF"/>
                  </a:solidFill>
                  <a:latin typeface="Arial" pitchFamily="34" charset="0"/>
                </a:rPr>
                <a:t>2</a:t>
              </a:r>
              <a:r>
                <a:rPr lang="en-US" dirty="0">
                  <a:solidFill>
                    <a:srgbClr val="FFFFFF"/>
                  </a:solidFill>
                  <a:latin typeface="Arial" pitchFamily="34" charset="0"/>
                </a:rPr>
                <a:t> Emissions</a:t>
              </a:r>
            </a:p>
          </p:txBody>
        </p:sp>
        <p:sp>
          <p:nvSpPr>
            <p:cNvPr id="11" name="Down Arrow 10"/>
            <p:cNvSpPr/>
            <p:nvPr/>
          </p:nvSpPr>
          <p:spPr bwMode="auto">
            <a:xfrm>
              <a:off x="3501629" y="2317834"/>
              <a:ext cx="228600" cy="533400"/>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
          <p:nvSpPr>
            <p:cNvPr id="12" name="TextBox 11"/>
            <p:cNvSpPr txBox="1"/>
            <p:nvPr/>
          </p:nvSpPr>
          <p:spPr>
            <a:xfrm>
              <a:off x="3309405" y="2023837"/>
              <a:ext cx="572921" cy="320922"/>
            </a:xfrm>
            <a:prstGeom prst="rect">
              <a:avLst/>
            </a:prstGeom>
            <a:noFill/>
          </p:spPr>
          <p:txBody>
            <a:bodyPr wrap="none" rtlCol="0">
              <a:spAutoFit/>
            </a:bodyPr>
            <a:lstStyle/>
            <a:p>
              <a:r>
                <a:rPr lang="en-US" sz="2000" b="1" dirty="0">
                  <a:solidFill>
                    <a:srgbClr val="000000"/>
                  </a:solidFill>
                  <a:latin typeface="Arial" pitchFamily="34" charset="0"/>
                </a:rPr>
                <a:t>CO</a:t>
              </a:r>
              <a:r>
                <a:rPr lang="en-US" sz="2000" b="1" baseline="-25000" dirty="0">
                  <a:solidFill>
                    <a:srgbClr val="000000"/>
                  </a:solidFill>
                  <a:latin typeface="Arial" pitchFamily="34" charset="0"/>
                </a:rPr>
                <a:t>2</a:t>
              </a:r>
            </a:p>
          </p:txBody>
        </p:sp>
        <p:sp>
          <p:nvSpPr>
            <p:cNvPr id="21" name="TextBox 20"/>
            <p:cNvSpPr txBox="1"/>
            <p:nvPr/>
          </p:nvSpPr>
          <p:spPr>
            <a:xfrm>
              <a:off x="3149681" y="2851234"/>
              <a:ext cx="2921369" cy="246863"/>
            </a:xfrm>
            <a:prstGeom prst="rect">
              <a:avLst/>
            </a:prstGeom>
            <a:noFill/>
          </p:spPr>
          <p:txBody>
            <a:bodyPr wrap="none" rtlCol="0">
              <a:spAutoFit/>
            </a:bodyPr>
            <a:lstStyle/>
            <a:p>
              <a:r>
                <a:rPr lang="en-US" sz="1400" b="1" dirty="0">
                  <a:solidFill>
                    <a:srgbClr val="000000"/>
                  </a:solidFill>
                  <a:latin typeface="Arial" pitchFamily="34" charset="0"/>
                </a:rPr>
                <a:t>CO</a:t>
              </a:r>
              <a:r>
                <a:rPr lang="en-US" sz="1400" b="1" baseline="-25000" dirty="0">
                  <a:solidFill>
                    <a:srgbClr val="000000"/>
                  </a:solidFill>
                  <a:latin typeface="Arial" pitchFamily="34" charset="0"/>
                </a:rPr>
                <a:t>2</a:t>
              </a:r>
              <a:r>
                <a:rPr lang="en-US" sz="1400" b="1" dirty="0">
                  <a:solidFill>
                    <a:srgbClr val="000000"/>
                  </a:solidFill>
                  <a:latin typeface="Arial" pitchFamily="34" charset="0"/>
                </a:rPr>
                <a:t> + H</a:t>
              </a:r>
              <a:r>
                <a:rPr lang="en-US" sz="1400" b="1" baseline="-25000" dirty="0">
                  <a:solidFill>
                    <a:srgbClr val="000000"/>
                  </a:solidFill>
                  <a:latin typeface="Arial" pitchFamily="34" charset="0"/>
                </a:rPr>
                <a:t>2</a:t>
              </a:r>
              <a:r>
                <a:rPr lang="en-US" sz="1400" b="1" dirty="0">
                  <a:solidFill>
                    <a:srgbClr val="000000"/>
                  </a:solidFill>
                  <a:latin typeface="Arial" pitchFamily="34" charset="0"/>
                </a:rPr>
                <a:t>O        H</a:t>
              </a:r>
              <a:r>
                <a:rPr lang="en-US" sz="1400" b="1" baseline="-25000" dirty="0">
                  <a:solidFill>
                    <a:srgbClr val="000000"/>
                  </a:solidFill>
                  <a:latin typeface="Arial" pitchFamily="34" charset="0"/>
                </a:rPr>
                <a:t>2</a:t>
              </a:r>
              <a:r>
                <a:rPr lang="en-US" sz="1400" b="1" dirty="0">
                  <a:solidFill>
                    <a:srgbClr val="000000"/>
                  </a:solidFill>
                  <a:latin typeface="Arial" pitchFamily="34" charset="0"/>
                </a:rPr>
                <a:t>CO</a:t>
              </a:r>
              <a:r>
                <a:rPr lang="en-US" sz="1400" b="1" baseline="-25000" dirty="0">
                  <a:solidFill>
                    <a:srgbClr val="000000"/>
                  </a:solidFill>
                  <a:latin typeface="Arial" pitchFamily="34" charset="0"/>
                </a:rPr>
                <a:t>3  </a:t>
              </a:r>
              <a:r>
                <a:rPr lang="en-US" sz="1400" b="1" dirty="0">
                  <a:solidFill>
                    <a:srgbClr val="000000"/>
                  </a:solidFill>
                  <a:latin typeface="Arial" pitchFamily="34" charset="0"/>
                </a:rPr>
                <a:t>(Carbonic Acid)</a:t>
              </a:r>
              <a:endParaRPr lang="en-US" sz="1400" b="1" baseline="-25000" dirty="0">
                <a:solidFill>
                  <a:srgbClr val="000000"/>
                </a:solidFill>
                <a:latin typeface="Arial" pitchFamily="34" charset="0"/>
              </a:endParaRPr>
            </a:p>
          </p:txBody>
        </p:sp>
        <p:sp>
          <p:nvSpPr>
            <p:cNvPr id="15" name="Right Arrow 14"/>
            <p:cNvSpPr/>
            <p:nvPr/>
          </p:nvSpPr>
          <p:spPr bwMode="auto">
            <a:xfrm>
              <a:off x="4029621" y="2912897"/>
              <a:ext cx="248367" cy="134928"/>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
          <p:nvSpPr>
            <p:cNvPr id="17" name="TextBox 16"/>
            <p:cNvSpPr txBox="1"/>
            <p:nvPr/>
          </p:nvSpPr>
          <p:spPr>
            <a:xfrm>
              <a:off x="4491578" y="3164753"/>
              <a:ext cx="3229619" cy="1074217"/>
            </a:xfrm>
            <a:prstGeom prst="rect">
              <a:avLst/>
            </a:prstGeom>
            <a:noFill/>
          </p:spPr>
          <p:txBody>
            <a:bodyPr wrap="square" rtlCol="0">
              <a:spAutoFit/>
            </a:bodyPr>
            <a:lstStyle/>
            <a:p>
              <a:pPr marL="457075" indent="-457075">
                <a:buFont typeface="+mj-lt"/>
                <a:buAutoNum type="arabicPeriod"/>
              </a:pPr>
              <a:r>
                <a:rPr lang="en-US" sz="2000" b="1" dirty="0">
                  <a:solidFill>
                    <a:srgbClr val="C00000"/>
                  </a:solidFill>
                  <a:latin typeface="Arial" pitchFamily="34" charset="0"/>
                </a:rPr>
                <a:t>More acidic water (&gt;H</a:t>
              </a:r>
              <a:r>
                <a:rPr lang="en-US" sz="2000" b="1" baseline="30000" dirty="0">
                  <a:solidFill>
                    <a:srgbClr val="C00000"/>
                  </a:solidFill>
                  <a:latin typeface="Arial" pitchFamily="34" charset="0"/>
                </a:rPr>
                <a:t>+</a:t>
              </a:r>
              <a:r>
                <a:rPr lang="en-US" sz="2000" b="1" dirty="0">
                  <a:solidFill>
                    <a:srgbClr val="C00000"/>
                  </a:solidFill>
                  <a:latin typeface="Arial" pitchFamily="34" charset="0"/>
                </a:rPr>
                <a:t>)</a:t>
              </a:r>
              <a:endParaRPr lang="en-US" sz="2000" baseline="30000" dirty="0">
                <a:solidFill>
                  <a:srgbClr val="C00000"/>
                </a:solidFill>
                <a:latin typeface="Arial" pitchFamily="34" charset="0"/>
              </a:endParaRPr>
            </a:p>
            <a:p>
              <a:pPr marL="457075" indent="-457075">
                <a:buFont typeface="+mj-lt"/>
                <a:buAutoNum type="arabicPeriod"/>
              </a:pPr>
              <a:r>
                <a:rPr lang="en-US" sz="2000" b="1" dirty="0">
                  <a:solidFill>
                    <a:srgbClr val="C00000"/>
                  </a:solidFill>
                  <a:latin typeface="Arial" pitchFamily="34" charset="0"/>
                </a:rPr>
                <a:t>Loss of minerals used in shell formation (&lt;CO</a:t>
              </a:r>
              <a:r>
                <a:rPr lang="en-US" sz="2000" b="1" baseline="-25000" dirty="0">
                  <a:solidFill>
                    <a:srgbClr val="C00000"/>
                  </a:solidFill>
                  <a:latin typeface="Arial" pitchFamily="34" charset="0"/>
                </a:rPr>
                <a:t>3</a:t>
              </a:r>
              <a:r>
                <a:rPr lang="en-US" sz="2000" b="1" baseline="30000" dirty="0">
                  <a:solidFill>
                    <a:srgbClr val="C00000"/>
                  </a:solidFill>
                  <a:latin typeface="Arial" pitchFamily="34" charset="0"/>
                </a:rPr>
                <a:t>=</a:t>
              </a:r>
              <a:r>
                <a:rPr lang="en-US" sz="2000" b="1" dirty="0">
                  <a:solidFill>
                    <a:srgbClr val="C00000"/>
                  </a:solidFill>
                  <a:latin typeface="Arial" pitchFamily="34" charset="0"/>
                </a:rPr>
                <a:t>)</a:t>
              </a:r>
              <a:endParaRPr lang="en-US" sz="2000" dirty="0">
                <a:solidFill>
                  <a:srgbClr val="C00000"/>
                </a:solidFill>
                <a:latin typeface="Arial" pitchFamily="34" charset="0"/>
              </a:endParaRPr>
            </a:p>
            <a:p>
              <a:pPr marL="457075" indent="-457075">
                <a:buFont typeface="+mj-lt"/>
                <a:buAutoNum type="arabicPeriod"/>
              </a:pPr>
              <a:endParaRPr lang="en-US" sz="2000" dirty="0">
                <a:solidFill>
                  <a:srgbClr val="C00000"/>
                </a:solidFill>
                <a:latin typeface="Arial" pitchFamily="34" charset="0"/>
              </a:endParaRPr>
            </a:p>
          </p:txBody>
        </p:sp>
      </p:grpSp>
      <p:sp>
        <p:nvSpPr>
          <p:cNvPr id="18" name="TextBox 17"/>
          <p:cNvSpPr txBox="1"/>
          <p:nvPr/>
        </p:nvSpPr>
        <p:spPr>
          <a:xfrm>
            <a:off x="2070746" y="99259"/>
            <a:ext cx="5107289" cy="514562"/>
          </a:xfrm>
          <a:prstGeom prst="rect">
            <a:avLst/>
          </a:prstGeom>
          <a:noFill/>
        </p:spPr>
        <p:txBody>
          <a:bodyPr wrap="none" lIns="82864" tIns="41433" rIns="82864" bIns="41433" rtlCol="0">
            <a:spAutoFit/>
          </a:bodyPr>
          <a:lstStyle/>
          <a:p>
            <a:r>
              <a:rPr lang="en-US" sz="2800" b="1" dirty="0">
                <a:solidFill>
                  <a:srgbClr val="000000"/>
                </a:solidFill>
                <a:latin typeface="Arial" pitchFamily="34" charset="0"/>
                <a:cs typeface="Arial" pitchFamily="34" charset="0"/>
              </a:rPr>
              <a:t>What is Ocean Acidification?</a:t>
            </a:r>
          </a:p>
        </p:txBody>
      </p:sp>
      <p:cxnSp>
        <p:nvCxnSpPr>
          <p:cNvPr id="19" name="Straight Connector 6"/>
          <p:cNvCxnSpPr>
            <a:cxnSpLocks noChangeShapeType="1"/>
          </p:cNvCxnSpPr>
          <p:nvPr/>
        </p:nvCxnSpPr>
        <p:spPr bwMode="auto">
          <a:xfrm>
            <a:off x="534758" y="685800"/>
            <a:ext cx="8096501" cy="1468"/>
          </a:xfrm>
          <a:prstGeom prst="line">
            <a:avLst/>
          </a:prstGeom>
          <a:noFill/>
          <a:ln w="12700" algn="ctr">
            <a:solidFill>
              <a:srgbClr val="FF0000"/>
            </a:solidFill>
            <a:round/>
            <a:headEnd/>
            <a:tailEnd/>
          </a:ln>
        </p:spPr>
      </p:cxnSp>
      <p:sp>
        <p:nvSpPr>
          <p:cNvPr id="20" name="Right Arrow 19"/>
          <p:cNvSpPr/>
          <p:nvPr/>
        </p:nvSpPr>
        <p:spPr bwMode="auto">
          <a:xfrm rot="2502116">
            <a:off x="4412882" y="4392372"/>
            <a:ext cx="434438" cy="170775"/>
          </a:xfrm>
          <a:prstGeom prst="rightArrow">
            <a:avLst/>
          </a:prstGeom>
          <a:solidFill>
            <a:srgbClr val="0000FF"/>
          </a:solidFill>
          <a:ln w="9525" cap="flat" cmpd="sng" algn="ctr">
            <a:noFill/>
            <a:prstDash val="solid"/>
            <a:round/>
            <a:headEnd type="none" w="med" len="med"/>
            <a:tailEnd type="none" w="med" len="med"/>
          </a:ln>
          <a:effectLst/>
        </p:spPr>
        <p:txBody>
          <a:bodyPr vert="horz" wrap="square" lIns="91414" tIns="45708" rIns="91414" bIns="45708" numCol="1"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spTree>
    <p:extLst>
      <p:ext uri="{BB962C8B-B14F-4D97-AF65-F5344CB8AC3E}">
        <p14:creationId xmlns:p14="http://schemas.microsoft.com/office/powerpoint/2010/main" val="572434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5000"/>
                    </a14:imgEffect>
                    <a14:imgEffect>
                      <a14:saturation sat="270000"/>
                    </a14:imgEffect>
                    <a14:imgEffect>
                      <a14:brightnessContrast bright="1000" contrast="25000"/>
                    </a14:imgEffect>
                  </a14:imgLayer>
                </a14:imgProps>
              </a:ext>
              <a:ext uri="{28A0092B-C50C-407E-A947-70E740481C1C}">
                <a14:useLocalDpi xmlns:a14="http://schemas.microsoft.com/office/drawing/2010/main" val="0"/>
              </a:ext>
            </a:extLst>
          </a:blip>
          <a:srcRect/>
          <a:stretch>
            <a:fillRect/>
          </a:stretch>
        </p:blipFill>
        <p:spPr bwMode="auto">
          <a:xfrm>
            <a:off x="4800600" y="1905003"/>
            <a:ext cx="424395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34717" y="6402659"/>
            <a:ext cx="806579" cy="230808"/>
          </a:xfrm>
          <a:prstGeom prst="rect">
            <a:avLst/>
          </a:prstGeom>
          <a:noFill/>
        </p:spPr>
        <p:txBody>
          <a:bodyPr wrap="none" lIns="91414" tIns="45708" rIns="91414" bIns="45708" rtlCol="0">
            <a:spAutoFit/>
          </a:bodyPr>
          <a:lstStyle/>
          <a:p>
            <a:r>
              <a:rPr lang="en-US" sz="900" dirty="0">
                <a:solidFill>
                  <a:schemeClr val="bg2"/>
                </a:solidFill>
                <a:latin typeface="Arial" pitchFamily="34" charset="0"/>
              </a:rPr>
              <a:t>Doney 2010</a:t>
            </a:r>
          </a:p>
        </p:txBody>
      </p:sp>
      <p:sp>
        <p:nvSpPr>
          <p:cNvPr id="7" name="TextBox 6"/>
          <p:cNvSpPr txBox="1"/>
          <p:nvPr/>
        </p:nvSpPr>
        <p:spPr>
          <a:xfrm>
            <a:off x="1235913" y="6912"/>
            <a:ext cx="7185659" cy="968813"/>
          </a:xfrm>
          <a:prstGeom prst="rect">
            <a:avLst/>
          </a:prstGeom>
          <a:noFill/>
        </p:spPr>
        <p:txBody>
          <a:bodyPr wrap="square" lIns="82864" tIns="41433" rIns="82864" bIns="41433" rtlCol="0">
            <a:spAutoFit/>
          </a:bodyPr>
          <a:lstStyle/>
          <a:p>
            <a:pPr algn="ctr"/>
            <a:r>
              <a:rPr lang="en-US" sz="2800" b="1" dirty="0">
                <a:solidFill>
                  <a:srgbClr val="000000"/>
                </a:solidFill>
                <a:latin typeface="Arial" pitchFamily="34" charset="0"/>
                <a:cs typeface="Arial" pitchFamily="34" charset="0"/>
              </a:rPr>
              <a:t>Fossil fuel CO</a:t>
            </a:r>
            <a:r>
              <a:rPr lang="en-US" sz="2800" b="1" baseline="-25000" dirty="0">
                <a:solidFill>
                  <a:srgbClr val="000000"/>
                </a:solidFill>
                <a:latin typeface="Arial" pitchFamily="34" charset="0"/>
                <a:cs typeface="Arial" pitchFamily="34" charset="0"/>
              </a:rPr>
              <a:t>2</a:t>
            </a:r>
            <a:r>
              <a:rPr lang="en-US" sz="2800" b="1" dirty="0">
                <a:solidFill>
                  <a:srgbClr val="000000"/>
                </a:solidFill>
                <a:latin typeface="Arial" pitchFamily="34" charset="0"/>
                <a:cs typeface="Arial" pitchFamily="34" charset="0"/>
              </a:rPr>
              <a:t> emissions are causing Ocean Acidification on global scale</a:t>
            </a:r>
          </a:p>
        </p:txBody>
      </p:sp>
      <p:cxnSp>
        <p:nvCxnSpPr>
          <p:cNvPr id="9" name="Straight Connector 6"/>
          <p:cNvCxnSpPr>
            <a:cxnSpLocks noChangeShapeType="1"/>
          </p:cNvCxnSpPr>
          <p:nvPr/>
        </p:nvCxnSpPr>
        <p:spPr bwMode="auto">
          <a:xfrm>
            <a:off x="535181" y="1089794"/>
            <a:ext cx="8096501" cy="1468"/>
          </a:xfrm>
          <a:prstGeom prst="line">
            <a:avLst/>
          </a:prstGeom>
          <a:noFill/>
          <a:ln w="12700" algn="ctr">
            <a:solidFill>
              <a:srgbClr val="FF0000"/>
            </a:solidFill>
            <a:round/>
            <a:headEnd/>
            <a:tailEnd/>
          </a:ln>
        </p:spPr>
      </p:cxnSp>
      <p:sp>
        <p:nvSpPr>
          <p:cNvPr id="3" name="TextBox 2"/>
          <p:cNvSpPr txBox="1"/>
          <p:nvPr/>
        </p:nvSpPr>
        <p:spPr>
          <a:xfrm>
            <a:off x="665299" y="1107268"/>
            <a:ext cx="8326879" cy="661695"/>
          </a:xfrm>
          <a:prstGeom prst="rect">
            <a:avLst/>
          </a:prstGeom>
          <a:noFill/>
        </p:spPr>
        <p:txBody>
          <a:bodyPr wrap="square" lIns="91414" tIns="45708" rIns="91414" bIns="45708" rtlCol="0">
            <a:spAutoFit/>
          </a:bodyPr>
          <a:lstStyle/>
          <a:p>
            <a:pPr marL="285672" indent="-285672">
              <a:spcAft>
                <a:spcPts val="600"/>
              </a:spcAft>
              <a:buFont typeface="Arial" pitchFamily="34" charset="0"/>
              <a:buChar char="•"/>
            </a:pPr>
            <a:r>
              <a:rPr lang="en-US" sz="1600" dirty="0">
                <a:solidFill>
                  <a:srgbClr val="0000FF"/>
                </a:solidFill>
                <a:latin typeface="Arial" pitchFamily="34" charset="0"/>
              </a:rPr>
              <a:t>Ocean CO</a:t>
            </a:r>
            <a:r>
              <a:rPr lang="en-US" sz="1600" baseline="-25000" dirty="0">
                <a:solidFill>
                  <a:srgbClr val="0000FF"/>
                </a:solidFill>
                <a:latin typeface="Arial" pitchFamily="34" charset="0"/>
              </a:rPr>
              <a:t>2 </a:t>
            </a:r>
            <a:r>
              <a:rPr lang="en-US" sz="1600" dirty="0">
                <a:solidFill>
                  <a:srgbClr val="0000FF"/>
                </a:solidFill>
                <a:latin typeface="Arial" pitchFamily="34" charset="0"/>
              </a:rPr>
              <a:t>is ‘tracking’ atmospheric CO</a:t>
            </a:r>
            <a:r>
              <a:rPr lang="en-US" sz="1600" baseline="-25000" dirty="0">
                <a:solidFill>
                  <a:srgbClr val="0000FF"/>
                </a:solidFill>
                <a:latin typeface="Arial" pitchFamily="34" charset="0"/>
              </a:rPr>
              <a:t>2</a:t>
            </a:r>
            <a:endParaRPr lang="en-US" sz="1600" dirty="0">
              <a:solidFill>
                <a:srgbClr val="0000FF"/>
              </a:solidFill>
              <a:latin typeface="Arial" pitchFamily="34" charset="0"/>
            </a:endParaRPr>
          </a:p>
          <a:p>
            <a:pPr marL="285672" indent="-285672">
              <a:spcAft>
                <a:spcPts val="600"/>
              </a:spcAft>
              <a:buFont typeface="Arial" pitchFamily="34" charset="0"/>
              <a:buChar char="•"/>
            </a:pPr>
            <a:r>
              <a:rPr lang="en-US" sz="1600" dirty="0">
                <a:solidFill>
                  <a:srgbClr val="0000FF"/>
                </a:solidFill>
                <a:latin typeface="Arial" pitchFamily="34" charset="0"/>
              </a:rPr>
              <a:t>Oceans becoming more acidic &amp; mineral-poor as atmospheric CO</a:t>
            </a:r>
            <a:r>
              <a:rPr lang="en-US" sz="1600" baseline="-25000" dirty="0">
                <a:solidFill>
                  <a:srgbClr val="0000FF"/>
                </a:solidFill>
                <a:latin typeface="Arial" pitchFamily="34" charset="0"/>
              </a:rPr>
              <a:t>2</a:t>
            </a:r>
            <a:r>
              <a:rPr lang="en-US" sz="1600" dirty="0">
                <a:solidFill>
                  <a:srgbClr val="0000FF"/>
                </a:solidFill>
                <a:latin typeface="Arial" pitchFamily="34" charset="0"/>
              </a:rPr>
              <a:t> rises  </a:t>
            </a:r>
          </a:p>
        </p:txBody>
      </p:sp>
      <p:sp>
        <p:nvSpPr>
          <p:cNvPr id="8" name="TextBox 7"/>
          <p:cNvSpPr txBox="1"/>
          <p:nvPr/>
        </p:nvSpPr>
        <p:spPr>
          <a:xfrm>
            <a:off x="3435852" y="6328093"/>
            <a:ext cx="817332" cy="222503"/>
          </a:xfrm>
          <a:prstGeom prst="rect">
            <a:avLst/>
          </a:prstGeom>
          <a:noFill/>
        </p:spPr>
        <p:txBody>
          <a:bodyPr wrap="none" lIns="91414" tIns="45708" rIns="91414" bIns="45708" rtlCol="0">
            <a:spAutoFit/>
          </a:bodyPr>
          <a:lstStyle/>
          <a:p>
            <a:r>
              <a:rPr lang="en-US" sz="800" dirty="0">
                <a:solidFill>
                  <a:srgbClr val="FFFFFF"/>
                </a:solidFill>
                <a:latin typeface="Arial" pitchFamily="34" charset="0"/>
              </a:rPr>
              <a:t>NOAA - Feely</a:t>
            </a:r>
          </a:p>
        </p:txBody>
      </p:sp>
      <p:sp>
        <p:nvSpPr>
          <p:cNvPr id="6" name="Rectangle 5"/>
          <p:cNvSpPr/>
          <p:nvPr/>
        </p:nvSpPr>
        <p:spPr bwMode="auto">
          <a:xfrm>
            <a:off x="228600" y="1905003"/>
            <a:ext cx="4419600" cy="47244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14" tIns="45708" rIns="91414" bIns="45708" numCol="1" spcCol="0" rtlCol="0" anchor="t" anchorCtr="0" compatLnSpc="1">
            <a:prstTxWarp prst="textNoShape">
              <a:avLst/>
            </a:prstTxWarp>
          </a:bodyPr>
          <a:lstStyle/>
          <a:p>
            <a:pPr defTabSz="1028418" eaLnBrk="0" fontAlgn="base" hangingPunct="0">
              <a:spcBef>
                <a:spcPct val="0"/>
              </a:spcBef>
              <a:spcAft>
                <a:spcPct val="0"/>
              </a:spcAft>
            </a:pPr>
            <a:endParaRPr lang="en-US" sz="1400">
              <a:latin typeface="Arial" pitchFamily="34" charset="0"/>
            </a:endParaRPr>
          </a:p>
        </p:txBody>
      </p:sp>
      <p:pic>
        <p:nvPicPr>
          <p:cNvPr id="4" name="satur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 y="2348750"/>
            <a:ext cx="4278628" cy="4278628"/>
          </a:xfrm>
          <a:prstGeom prst="rect">
            <a:avLst/>
          </a:prstGeom>
        </p:spPr>
      </p:pic>
      <p:sp>
        <p:nvSpPr>
          <p:cNvPr id="5" name="TextBox 4"/>
          <p:cNvSpPr txBox="1"/>
          <p:nvPr/>
        </p:nvSpPr>
        <p:spPr>
          <a:xfrm>
            <a:off x="235844" y="1882915"/>
            <a:ext cx="3782979" cy="721172"/>
          </a:xfrm>
          <a:prstGeom prst="rect">
            <a:avLst/>
          </a:prstGeom>
          <a:noFill/>
        </p:spPr>
        <p:txBody>
          <a:bodyPr wrap="none" lIns="91414" tIns="45708" rIns="91414" bIns="45708" rtlCol="0">
            <a:spAutoFit/>
          </a:bodyPr>
          <a:lstStyle/>
          <a:p>
            <a:r>
              <a:rPr lang="en-US" sz="1600" dirty="0"/>
              <a:t>Shell-forming minerals – 1885 to ~2100</a:t>
            </a:r>
          </a:p>
          <a:p>
            <a:r>
              <a:rPr lang="en-US" sz="1200" dirty="0">
                <a:solidFill>
                  <a:schemeClr val="bg2">
                    <a:lumMod val="60000"/>
                    <a:lumOff val="40000"/>
                  </a:schemeClr>
                </a:solidFill>
              </a:rPr>
              <a:t>Blue</a:t>
            </a:r>
            <a:r>
              <a:rPr lang="en-US" sz="1200" dirty="0">
                <a:solidFill>
                  <a:srgbClr val="FFFFFF"/>
                </a:solidFill>
              </a:rPr>
              <a:t> – high (good for shell growth)</a:t>
            </a:r>
          </a:p>
          <a:p>
            <a:r>
              <a:rPr lang="en-US" sz="1200" dirty="0">
                <a:solidFill>
                  <a:srgbClr val="FFC000"/>
                </a:solidFill>
              </a:rPr>
              <a:t>Orange</a:t>
            </a:r>
            <a:r>
              <a:rPr lang="en-US" sz="1200" dirty="0">
                <a:solidFill>
                  <a:srgbClr val="FFFFFF"/>
                </a:solidFill>
              </a:rPr>
              <a:t>/</a:t>
            </a:r>
            <a:r>
              <a:rPr lang="en-US" sz="1200" dirty="0">
                <a:solidFill>
                  <a:srgbClr val="C0C0C0"/>
                </a:solidFill>
              </a:rPr>
              <a:t>grey</a:t>
            </a:r>
            <a:r>
              <a:rPr lang="en-US" sz="1200" dirty="0">
                <a:solidFill>
                  <a:srgbClr val="FFFFFF"/>
                </a:solidFill>
              </a:rPr>
              <a:t> – low (bad)</a:t>
            </a:r>
          </a:p>
        </p:txBody>
      </p:sp>
    </p:spTree>
    <p:extLst>
      <p:ext uri="{BB962C8B-B14F-4D97-AF65-F5344CB8AC3E}">
        <p14:creationId xmlns:p14="http://schemas.microsoft.com/office/powerpoint/2010/main" val="20866637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5000"/>
                                  </p:stCondLst>
                                  <p:childTnLst>
                                    <p:cmd type="call" cmd="playFrom(0.0)">
                                      <p:cBhvr>
                                        <p:cTn id="13" dur="17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6"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52400"/>
            <a:ext cx="8228323" cy="1172948"/>
          </a:xfrm>
        </p:spPr>
        <p:txBody>
          <a:bodyPr/>
          <a:lstStyle/>
          <a:p>
            <a:r>
              <a:rPr lang="en-US" sz="3200" dirty="0">
                <a:solidFill>
                  <a:srgbClr val="000000"/>
                </a:solidFill>
                <a:latin typeface="Arial" pitchFamily="34" charset="0"/>
              </a:rPr>
              <a:t>Coastal upwelling + Ocean Acidification brings corrosive waters to the coast</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3" y="1340125"/>
            <a:ext cx="4114801" cy="5117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8" name="Straight Connector 17"/>
          <p:cNvCxnSpPr>
            <a:cxnSpLocks noChangeShapeType="1"/>
          </p:cNvCxnSpPr>
          <p:nvPr/>
        </p:nvCxnSpPr>
        <p:spPr bwMode="auto">
          <a:xfrm>
            <a:off x="520104" y="1219200"/>
            <a:ext cx="8096501" cy="1468"/>
          </a:xfrm>
          <a:prstGeom prst="line">
            <a:avLst/>
          </a:prstGeom>
          <a:noFill/>
          <a:ln w="12700" algn="ctr">
            <a:solidFill>
              <a:srgbClr val="FF0000"/>
            </a:solidFill>
            <a:round/>
            <a:headEnd/>
            <a:tailEnd/>
          </a:ln>
        </p:spPr>
      </p:cxnSp>
      <p:sp>
        <p:nvSpPr>
          <p:cNvPr id="19" name="TextBox 18"/>
          <p:cNvSpPr txBox="1"/>
          <p:nvPr/>
        </p:nvSpPr>
        <p:spPr>
          <a:xfrm>
            <a:off x="7696200" y="1384756"/>
            <a:ext cx="1289394" cy="222503"/>
          </a:xfrm>
          <a:prstGeom prst="rect">
            <a:avLst/>
          </a:prstGeom>
          <a:noFill/>
        </p:spPr>
        <p:txBody>
          <a:bodyPr wrap="square" lIns="91414" tIns="45708" rIns="91414" bIns="45708" rtlCol="0">
            <a:spAutoFit/>
          </a:bodyPr>
          <a:lstStyle/>
          <a:p>
            <a:r>
              <a:rPr lang="en-US" sz="800" dirty="0">
                <a:solidFill>
                  <a:srgbClr val="FFFFFF"/>
                </a:solidFill>
                <a:latin typeface="Arial" pitchFamily="34" charset="0"/>
              </a:rPr>
              <a:t>Feely et al. 2008</a:t>
            </a:r>
          </a:p>
        </p:txBody>
      </p:sp>
      <p:grpSp>
        <p:nvGrpSpPr>
          <p:cNvPr id="7" name="Group 6"/>
          <p:cNvGrpSpPr/>
          <p:nvPr/>
        </p:nvGrpSpPr>
        <p:grpSpPr>
          <a:xfrm>
            <a:off x="304801" y="1342451"/>
            <a:ext cx="4226388" cy="4322872"/>
            <a:chOff x="304801" y="1342451"/>
            <a:chExt cx="4226388" cy="4322872"/>
          </a:xfrm>
        </p:grpSpPr>
        <p:grpSp>
          <p:nvGrpSpPr>
            <p:cNvPr id="5" name="Group 4"/>
            <p:cNvGrpSpPr/>
            <p:nvPr/>
          </p:nvGrpSpPr>
          <p:grpSpPr>
            <a:xfrm>
              <a:off x="349010" y="2595441"/>
              <a:ext cx="4127179" cy="3069882"/>
              <a:chOff x="282335" y="3388138"/>
              <a:chExt cx="4127179" cy="3069882"/>
            </a:xfrm>
          </p:grpSpPr>
          <p:pic>
            <p:nvPicPr>
              <p:cNvPr id="4107" name="Picture 11"/>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000" contrast="14000"/>
                        </a14:imgEffect>
                      </a14:imgLayer>
                    </a14:imgProps>
                  </a:ext>
                  <a:ext uri="{28A0092B-C50C-407E-A947-70E740481C1C}">
                    <a14:useLocalDpi xmlns:a14="http://schemas.microsoft.com/office/drawing/2010/main" val="0"/>
                  </a:ext>
                </a:extLst>
              </a:blip>
              <a:srcRect/>
              <a:stretch>
                <a:fillRect/>
              </a:stretch>
            </p:blipFill>
            <p:spPr bwMode="auto">
              <a:xfrm>
                <a:off x="282335" y="4899423"/>
                <a:ext cx="2079865" cy="155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35" y="3388138"/>
                <a:ext cx="2332086" cy="153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6172200"/>
                <a:ext cx="902811" cy="261610"/>
              </a:xfrm>
              <a:prstGeom prst="rect">
                <a:avLst/>
              </a:prstGeom>
              <a:solidFill>
                <a:srgbClr val="000000"/>
              </a:solidFill>
            </p:spPr>
            <p:txBody>
              <a:bodyPr wrap="none" rtlCol="0">
                <a:spAutoFit/>
              </a:bodyPr>
              <a:lstStyle/>
              <a:p>
                <a:r>
                  <a:rPr lang="en-US" sz="1100" dirty="0">
                    <a:latin typeface="Arial" pitchFamily="34" charset="0"/>
                  </a:rPr>
                  <a:t>Oyster spat</a:t>
                </a:r>
              </a:p>
            </p:txBody>
          </p:sp>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2200" y="3388138"/>
                <a:ext cx="2047314" cy="306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477462" y="3429000"/>
                <a:ext cx="1816790" cy="261610"/>
              </a:xfrm>
              <a:prstGeom prst="rect">
                <a:avLst/>
              </a:prstGeom>
              <a:noFill/>
            </p:spPr>
            <p:txBody>
              <a:bodyPr wrap="square" rtlCol="0">
                <a:spAutoFit/>
              </a:bodyPr>
              <a:lstStyle/>
              <a:p>
                <a:r>
                  <a:rPr lang="en-US" sz="1100" dirty="0" err="1">
                    <a:solidFill>
                      <a:srgbClr val="000000"/>
                    </a:solidFill>
                    <a:latin typeface="Arial" pitchFamily="34" charset="0"/>
                  </a:rPr>
                  <a:t>Tomales</a:t>
                </a:r>
                <a:r>
                  <a:rPr lang="en-US" sz="1100" dirty="0">
                    <a:solidFill>
                      <a:srgbClr val="000000"/>
                    </a:solidFill>
                    <a:latin typeface="Arial" pitchFamily="34" charset="0"/>
                  </a:rPr>
                  <a:t> Bay aquaculture</a:t>
                </a:r>
              </a:p>
            </p:txBody>
          </p:sp>
        </p:grpSp>
        <p:sp>
          <p:nvSpPr>
            <p:cNvPr id="4" name="TextBox 3"/>
            <p:cNvSpPr txBox="1"/>
            <p:nvPr/>
          </p:nvSpPr>
          <p:spPr>
            <a:xfrm>
              <a:off x="304801" y="1342451"/>
              <a:ext cx="4226388" cy="1025834"/>
            </a:xfrm>
            <a:prstGeom prst="rect">
              <a:avLst/>
            </a:prstGeom>
            <a:noFill/>
          </p:spPr>
          <p:txBody>
            <a:bodyPr wrap="square" rtlCol="0">
              <a:spAutoFit/>
            </a:bodyPr>
            <a:lstStyle/>
            <a:p>
              <a:pPr marL="342807" indent="-342807">
                <a:buFont typeface="Arial" pitchFamily="34" charset="0"/>
                <a:buChar char="•"/>
              </a:pPr>
              <a:r>
                <a:rPr lang="en-US" sz="2000" dirty="0">
                  <a:solidFill>
                    <a:srgbClr val="0000FF"/>
                  </a:solidFill>
                  <a:latin typeface="Arial" pitchFamily="34" charset="0"/>
                </a:rPr>
                <a:t>Related to failure of west coast oyster aquaculture from 2005-2010</a:t>
              </a:r>
            </a:p>
          </p:txBody>
        </p:sp>
      </p:grpSp>
    </p:spTree>
    <p:extLst>
      <p:ext uri="{BB962C8B-B14F-4D97-AF65-F5344CB8AC3E}">
        <p14:creationId xmlns:p14="http://schemas.microsoft.com/office/powerpoint/2010/main" val="3934301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1219203"/>
            <a:ext cx="592998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84637" y="6093770"/>
            <a:ext cx="1005351" cy="230808"/>
          </a:xfrm>
          <a:prstGeom prst="rect">
            <a:avLst/>
          </a:prstGeom>
          <a:noFill/>
        </p:spPr>
        <p:txBody>
          <a:bodyPr wrap="none" lIns="91414" tIns="45708" rIns="91414" bIns="45708" rtlCol="0">
            <a:spAutoFit/>
          </a:bodyPr>
          <a:lstStyle/>
          <a:p>
            <a:r>
              <a:rPr lang="en-US" sz="900" dirty="0">
                <a:solidFill>
                  <a:srgbClr val="000000"/>
                </a:solidFill>
                <a:latin typeface="Arial" pitchFamily="34" charset="0"/>
              </a:rPr>
              <a:t>Kelly et al. 2011</a:t>
            </a:r>
          </a:p>
        </p:txBody>
      </p:sp>
      <p:sp>
        <p:nvSpPr>
          <p:cNvPr id="7" name="TextBox 6"/>
          <p:cNvSpPr txBox="1"/>
          <p:nvPr/>
        </p:nvSpPr>
        <p:spPr>
          <a:xfrm>
            <a:off x="1258229" y="76200"/>
            <a:ext cx="6599092" cy="968813"/>
          </a:xfrm>
          <a:prstGeom prst="rect">
            <a:avLst/>
          </a:prstGeom>
          <a:noFill/>
        </p:spPr>
        <p:txBody>
          <a:bodyPr wrap="square" lIns="82864" tIns="41433" rIns="82864" bIns="41433" rtlCol="0">
            <a:spAutoFit/>
          </a:bodyPr>
          <a:lstStyle/>
          <a:p>
            <a:pPr algn="ctr"/>
            <a:r>
              <a:rPr lang="en-US" sz="2800" b="1" dirty="0">
                <a:solidFill>
                  <a:srgbClr val="000000"/>
                </a:solidFill>
                <a:latin typeface="Arial" pitchFamily="34" charset="0"/>
                <a:cs typeface="Arial" pitchFamily="34" charset="0"/>
              </a:rPr>
              <a:t>Local &amp; regional factors can cause or amplify Ocean Acidification</a:t>
            </a:r>
          </a:p>
        </p:txBody>
      </p:sp>
      <p:cxnSp>
        <p:nvCxnSpPr>
          <p:cNvPr id="8" name="Straight Connector 6"/>
          <p:cNvCxnSpPr>
            <a:cxnSpLocks noChangeShapeType="1"/>
          </p:cNvCxnSpPr>
          <p:nvPr/>
        </p:nvCxnSpPr>
        <p:spPr bwMode="auto">
          <a:xfrm>
            <a:off x="553346" y="1066800"/>
            <a:ext cx="8096501" cy="1468"/>
          </a:xfrm>
          <a:prstGeom prst="line">
            <a:avLst/>
          </a:prstGeom>
          <a:noFill/>
          <a:ln w="12700" algn="ctr">
            <a:solidFill>
              <a:srgbClr val="FF0000"/>
            </a:solidFill>
            <a:round/>
            <a:headEnd/>
            <a:tailEnd/>
          </a:ln>
        </p:spPr>
      </p:cxnSp>
      <p:sp>
        <p:nvSpPr>
          <p:cNvPr id="3" name="TextBox 2"/>
          <p:cNvSpPr txBox="1"/>
          <p:nvPr/>
        </p:nvSpPr>
        <p:spPr>
          <a:xfrm>
            <a:off x="6400802" y="1295401"/>
            <a:ext cx="2164323" cy="2246745"/>
          </a:xfrm>
          <a:prstGeom prst="rect">
            <a:avLst/>
          </a:prstGeom>
          <a:noFill/>
          <a:ln>
            <a:solidFill>
              <a:schemeClr val="accent1"/>
            </a:solidFill>
          </a:ln>
        </p:spPr>
        <p:txBody>
          <a:bodyPr wrap="none" lIns="91414" tIns="45708" rIns="91414" bIns="45708" rtlCol="0">
            <a:spAutoFit/>
          </a:bodyPr>
          <a:lstStyle/>
          <a:p>
            <a:r>
              <a:rPr lang="en-US" sz="2000" b="1" dirty="0">
                <a:solidFill>
                  <a:srgbClr val="0000FF"/>
                </a:solidFill>
                <a:latin typeface="Arial" pitchFamily="34" charset="0"/>
              </a:rPr>
              <a:t>Global</a:t>
            </a:r>
            <a:endParaRPr lang="en-US" sz="2000" b="1" dirty="0">
              <a:solidFill>
                <a:srgbClr val="008000"/>
              </a:solidFill>
              <a:latin typeface="Arial" pitchFamily="34" charset="0"/>
            </a:endParaRPr>
          </a:p>
          <a:p>
            <a:pPr marL="285672" indent="-285672">
              <a:buFont typeface="Arial" pitchFamily="34" charset="0"/>
              <a:buChar char="•"/>
            </a:pPr>
            <a:r>
              <a:rPr lang="en-US" sz="2000" dirty="0">
                <a:solidFill>
                  <a:srgbClr val="008000"/>
                </a:solidFill>
                <a:latin typeface="Arial" pitchFamily="34" charset="0"/>
              </a:rPr>
              <a:t>CO</a:t>
            </a:r>
            <a:r>
              <a:rPr lang="en-US" sz="2000" baseline="-25000" dirty="0">
                <a:solidFill>
                  <a:srgbClr val="008000"/>
                </a:solidFill>
                <a:latin typeface="Arial" pitchFamily="34" charset="0"/>
              </a:rPr>
              <a:t>2</a:t>
            </a:r>
            <a:r>
              <a:rPr lang="en-US" sz="2000" dirty="0">
                <a:solidFill>
                  <a:srgbClr val="008000"/>
                </a:solidFill>
                <a:latin typeface="Arial" pitchFamily="34" charset="0"/>
              </a:rPr>
              <a:t> emissions</a:t>
            </a:r>
          </a:p>
          <a:p>
            <a:pPr marL="285672" indent="-285672">
              <a:buFont typeface="Arial" pitchFamily="34" charset="0"/>
              <a:buChar char="•"/>
            </a:pPr>
            <a:endParaRPr lang="en-US" sz="2000" dirty="0">
              <a:solidFill>
                <a:srgbClr val="0000FF"/>
              </a:solidFill>
              <a:latin typeface="Arial" pitchFamily="34" charset="0"/>
            </a:endParaRPr>
          </a:p>
          <a:p>
            <a:r>
              <a:rPr lang="en-US" sz="2000" b="1" dirty="0">
                <a:solidFill>
                  <a:srgbClr val="0000FF"/>
                </a:solidFill>
                <a:latin typeface="Arial" pitchFamily="34" charset="0"/>
              </a:rPr>
              <a:t>Regional / Local</a:t>
            </a:r>
            <a:endParaRPr lang="en-US" sz="2000" b="1" dirty="0">
              <a:solidFill>
                <a:srgbClr val="008000"/>
              </a:solidFill>
              <a:latin typeface="Arial" pitchFamily="34" charset="0"/>
            </a:endParaRPr>
          </a:p>
          <a:p>
            <a:pPr marL="285672" indent="-285672">
              <a:buFont typeface="Arial" pitchFamily="34" charset="0"/>
              <a:buChar char="•"/>
            </a:pPr>
            <a:r>
              <a:rPr lang="en-US" sz="2000" dirty="0">
                <a:solidFill>
                  <a:srgbClr val="008000"/>
                </a:solidFill>
                <a:latin typeface="Arial" pitchFamily="34" charset="0"/>
              </a:rPr>
              <a:t>Runoff</a:t>
            </a:r>
          </a:p>
          <a:p>
            <a:pPr marL="285672" indent="-285672">
              <a:buFont typeface="Arial" pitchFamily="34" charset="0"/>
              <a:buChar char="•"/>
            </a:pPr>
            <a:r>
              <a:rPr lang="en-US" sz="2000" dirty="0">
                <a:solidFill>
                  <a:srgbClr val="008000"/>
                </a:solidFill>
                <a:latin typeface="Arial" pitchFamily="34" charset="0"/>
              </a:rPr>
              <a:t>Erosion</a:t>
            </a:r>
          </a:p>
          <a:p>
            <a:pPr marL="285672" indent="-285672">
              <a:buFont typeface="Arial" pitchFamily="34" charset="0"/>
              <a:buChar char="•"/>
            </a:pPr>
            <a:r>
              <a:rPr lang="en-US" sz="2000" dirty="0">
                <a:solidFill>
                  <a:srgbClr val="008000"/>
                </a:solidFill>
                <a:latin typeface="Arial" pitchFamily="34" charset="0"/>
              </a:rPr>
              <a:t>Pollution</a:t>
            </a:r>
          </a:p>
        </p:txBody>
      </p:sp>
    </p:spTree>
    <p:extLst>
      <p:ext uri="{BB962C8B-B14F-4D97-AF65-F5344CB8AC3E}">
        <p14:creationId xmlns:p14="http://schemas.microsoft.com/office/powerpoint/2010/main" val="124276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8229" y="76200"/>
            <a:ext cx="6599092" cy="945450"/>
          </a:xfrm>
          <a:prstGeom prst="rect">
            <a:avLst/>
          </a:prstGeom>
          <a:noFill/>
        </p:spPr>
        <p:txBody>
          <a:bodyPr wrap="square" lIns="82864" tIns="41433" rIns="82864" bIns="41433" rtlCol="0">
            <a:spAutoFit/>
          </a:bodyPr>
          <a:lstStyle/>
          <a:p>
            <a:pPr algn="ctr"/>
            <a:r>
              <a:rPr lang="en-US" sz="2800" b="1" dirty="0" smtClean="0">
                <a:solidFill>
                  <a:srgbClr val="000000"/>
                </a:solidFill>
                <a:latin typeface="Arial" pitchFamily="34" charset="0"/>
                <a:cs typeface="Arial" pitchFamily="34" charset="0"/>
              </a:rPr>
              <a:t>Agricultural runoff in Moss Landing can promote ocean acidification</a:t>
            </a:r>
            <a:endParaRPr lang="en-US" sz="2800" b="1" dirty="0">
              <a:solidFill>
                <a:srgbClr val="000000"/>
              </a:solidFill>
              <a:latin typeface="Arial" pitchFamily="34" charset="0"/>
              <a:cs typeface="Arial" pitchFamily="34" charset="0"/>
            </a:endParaRPr>
          </a:p>
        </p:txBody>
      </p:sp>
      <p:cxnSp>
        <p:nvCxnSpPr>
          <p:cNvPr id="8" name="Straight Connector 6"/>
          <p:cNvCxnSpPr>
            <a:cxnSpLocks noChangeShapeType="1"/>
          </p:cNvCxnSpPr>
          <p:nvPr/>
        </p:nvCxnSpPr>
        <p:spPr bwMode="auto">
          <a:xfrm>
            <a:off x="553346" y="1066800"/>
            <a:ext cx="8096501" cy="1468"/>
          </a:xfrm>
          <a:prstGeom prst="line">
            <a:avLst/>
          </a:prstGeom>
          <a:noFill/>
          <a:ln w="12700" algn="ctr">
            <a:solidFill>
              <a:srgbClr val="FF0000"/>
            </a:solidFill>
            <a:round/>
            <a:headEnd/>
            <a:tailEnd/>
          </a:ln>
        </p:spPr>
      </p:cxnSp>
      <p:pic>
        <p:nvPicPr>
          <p:cNvPr id="4" name="Picture 3"/>
          <p:cNvPicPr>
            <a:picLocks noChangeAspect="1"/>
          </p:cNvPicPr>
          <p:nvPr/>
        </p:nvPicPr>
        <p:blipFill>
          <a:blip r:embed="rId3"/>
          <a:stretch>
            <a:fillRect/>
          </a:stretch>
        </p:blipFill>
        <p:spPr>
          <a:xfrm>
            <a:off x="3734379" y="2209800"/>
            <a:ext cx="5070343" cy="3810000"/>
          </a:xfrm>
          <a:prstGeom prst="rect">
            <a:avLst/>
          </a:prstGeom>
        </p:spPr>
      </p:pic>
      <p:pic>
        <p:nvPicPr>
          <p:cNvPr id="6" name="Picture 5"/>
          <p:cNvPicPr>
            <a:picLocks noChangeAspect="1"/>
          </p:cNvPicPr>
          <p:nvPr/>
        </p:nvPicPr>
        <p:blipFill>
          <a:blip r:embed="rId4"/>
          <a:stretch>
            <a:fillRect/>
          </a:stretch>
        </p:blipFill>
        <p:spPr>
          <a:xfrm>
            <a:off x="190140" y="1295400"/>
            <a:ext cx="3391260" cy="2819400"/>
          </a:xfrm>
          <a:prstGeom prst="rect">
            <a:avLst/>
          </a:prstGeom>
        </p:spPr>
      </p:pic>
      <p:sp>
        <p:nvSpPr>
          <p:cNvPr id="5" name="TextBox 4"/>
          <p:cNvSpPr txBox="1"/>
          <p:nvPr/>
        </p:nvSpPr>
        <p:spPr>
          <a:xfrm>
            <a:off x="4419600" y="1371600"/>
            <a:ext cx="3794278" cy="830997"/>
          </a:xfrm>
          <a:prstGeom prst="rect">
            <a:avLst/>
          </a:prstGeom>
          <a:noFill/>
        </p:spPr>
        <p:txBody>
          <a:bodyPr wrap="none" rtlCol="0">
            <a:spAutoFit/>
          </a:bodyPr>
          <a:lstStyle/>
          <a:p>
            <a:pPr algn="ctr"/>
            <a:r>
              <a:rPr lang="en-US" sz="2400" dirty="0" smtClean="0">
                <a:solidFill>
                  <a:srgbClr val="0000FF"/>
                </a:solidFill>
              </a:rPr>
              <a:t>Nitrate sensor in </a:t>
            </a:r>
          </a:p>
          <a:p>
            <a:pPr algn="ctr"/>
            <a:r>
              <a:rPr lang="en-US" sz="2400" dirty="0" smtClean="0">
                <a:solidFill>
                  <a:srgbClr val="0000FF"/>
                </a:solidFill>
              </a:rPr>
              <a:t>Old Salinas River Channel</a:t>
            </a:r>
            <a:endParaRPr lang="en-US" sz="2400" dirty="0">
              <a:solidFill>
                <a:srgbClr val="0000FF"/>
              </a:solidFill>
            </a:endParaRPr>
          </a:p>
        </p:txBody>
      </p:sp>
      <p:sp>
        <p:nvSpPr>
          <p:cNvPr id="10" name="TextBox 9"/>
          <p:cNvSpPr txBox="1"/>
          <p:nvPr/>
        </p:nvSpPr>
        <p:spPr>
          <a:xfrm>
            <a:off x="457200" y="4419600"/>
            <a:ext cx="2630498" cy="1569660"/>
          </a:xfrm>
          <a:prstGeom prst="rect">
            <a:avLst/>
          </a:prstGeom>
          <a:noFill/>
          <a:ln>
            <a:solidFill>
              <a:schemeClr val="bg2"/>
            </a:solidFill>
          </a:ln>
        </p:spPr>
        <p:txBody>
          <a:bodyPr wrap="none" rtlCol="0">
            <a:spAutoFit/>
          </a:bodyPr>
          <a:lstStyle/>
          <a:p>
            <a:r>
              <a:rPr lang="en-US" sz="2400" dirty="0" smtClean="0">
                <a:solidFill>
                  <a:srgbClr val="000000"/>
                </a:solidFill>
              </a:rPr>
              <a:t>Nitrate Level (</a:t>
            </a:r>
            <a:r>
              <a:rPr lang="en-US" sz="2400" dirty="0" err="1" smtClean="0">
                <a:solidFill>
                  <a:srgbClr val="000000"/>
                </a:solidFill>
              </a:rPr>
              <a:t>uM</a:t>
            </a:r>
            <a:r>
              <a:rPr lang="en-US" sz="2400" dirty="0" smtClean="0">
                <a:solidFill>
                  <a:srgbClr val="000000"/>
                </a:solidFill>
              </a:rPr>
              <a:t>)</a:t>
            </a:r>
          </a:p>
          <a:p>
            <a:endParaRPr lang="en-US" sz="2400" dirty="0">
              <a:solidFill>
                <a:srgbClr val="000000"/>
              </a:solidFill>
            </a:endParaRPr>
          </a:p>
          <a:p>
            <a:r>
              <a:rPr lang="en-US" sz="2400" dirty="0" smtClean="0">
                <a:solidFill>
                  <a:srgbClr val="000000"/>
                </a:solidFill>
              </a:rPr>
              <a:t>Normal:          </a:t>
            </a:r>
            <a:r>
              <a:rPr lang="en-US" sz="2400" dirty="0" smtClean="0">
                <a:solidFill>
                  <a:srgbClr val="008000"/>
                </a:solidFill>
              </a:rPr>
              <a:t>20</a:t>
            </a:r>
          </a:p>
          <a:p>
            <a:r>
              <a:rPr lang="en-US" sz="2400" dirty="0" smtClean="0">
                <a:solidFill>
                  <a:srgbClr val="000000"/>
                </a:solidFill>
              </a:rPr>
              <a:t>Channel:    </a:t>
            </a:r>
            <a:r>
              <a:rPr lang="en-US" sz="2400" dirty="0" smtClean="0">
                <a:solidFill>
                  <a:srgbClr val="FF0000"/>
                </a:solidFill>
              </a:rPr>
              <a:t>2000+</a:t>
            </a:r>
            <a:endParaRPr lang="en-US" sz="2400" dirty="0">
              <a:solidFill>
                <a:srgbClr val="FF0000"/>
              </a:solidFill>
            </a:endParaRPr>
          </a:p>
        </p:txBody>
      </p:sp>
    </p:spTree>
    <p:extLst>
      <p:ext uri="{BB962C8B-B14F-4D97-AF65-F5344CB8AC3E}">
        <p14:creationId xmlns:p14="http://schemas.microsoft.com/office/powerpoint/2010/main" val="2293146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www.wgn.net/~fabio/gallery/california-scuba-photo/california-sheep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72" y="1273179"/>
            <a:ext cx="8281898" cy="5185006"/>
          </a:xfrm>
          <a:prstGeom prst="rect">
            <a:avLst/>
          </a:prstGeom>
          <a:noFill/>
        </p:spPr>
      </p:pic>
      <p:sp>
        <p:nvSpPr>
          <p:cNvPr id="6" name="TextBox 5"/>
          <p:cNvSpPr txBox="1"/>
          <p:nvPr/>
        </p:nvSpPr>
        <p:spPr>
          <a:xfrm>
            <a:off x="657945" y="91494"/>
            <a:ext cx="7778746" cy="968813"/>
          </a:xfrm>
          <a:prstGeom prst="rect">
            <a:avLst/>
          </a:prstGeom>
          <a:noFill/>
        </p:spPr>
        <p:txBody>
          <a:bodyPr wrap="square" lIns="82864" tIns="41433" rIns="82864" bIns="41433" rtlCol="0">
            <a:spAutoFit/>
          </a:bodyPr>
          <a:lstStyle/>
          <a:p>
            <a:pPr algn="ctr"/>
            <a:r>
              <a:rPr lang="en-US" sz="2800" dirty="0">
                <a:solidFill>
                  <a:srgbClr val="000000"/>
                </a:solidFill>
                <a:latin typeface="Arial" pitchFamily="34" charset="0"/>
              </a:rPr>
              <a:t>How do animals cope with ocean acidification and other environmental  changes?</a:t>
            </a:r>
            <a:endParaRPr lang="en-US" sz="2400" dirty="0">
              <a:solidFill>
                <a:srgbClr val="000000"/>
              </a:solidFill>
              <a:latin typeface="Arial" pitchFamily="34" charset="0"/>
            </a:endParaRPr>
          </a:p>
        </p:txBody>
      </p:sp>
      <p:sp>
        <p:nvSpPr>
          <p:cNvPr id="13" name="Line 6"/>
          <p:cNvSpPr>
            <a:spLocks noChangeShapeType="1"/>
          </p:cNvSpPr>
          <p:nvPr/>
        </p:nvSpPr>
        <p:spPr bwMode="auto">
          <a:xfrm>
            <a:off x="585800" y="1143000"/>
            <a:ext cx="8059647" cy="0"/>
          </a:xfrm>
          <a:prstGeom prst="line">
            <a:avLst/>
          </a:prstGeom>
          <a:noFill/>
          <a:ln w="12700">
            <a:solidFill>
              <a:srgbClr val="FF0000"/>
            </a:solidFill>
            <a:round/>
            <a:headEnd/>
            <a:tailEnd/>
          </a:ln>
          <a:effectLst/>
        </p:spPr>
        <p:txBody>
          <a:bodyPr lIns="82864" tIns="41433" rIns="82864" bIns="41433"/>
          <a:lstStyle/>
          <a:p>
            <a:endParaRPr lang="en-US" dirty="0">
              <a:latin typeface="Arial Unicode MS" pitchFamily="34" charset="-128"/>
            </a:endParaRPr>
          </a:p>
        </p:txBody>
      </p:sp>
      <p:sp>
        <p:nvSpPr>
          <p:cNvPr id="10" name="TextBox 9"/>
          <p:cNvSpPr txBox="1"/>
          <p:nvPr/>
        </p:nvSpPr>
        <p:spPr>
          <a:xfrm>
            <a:off x="5906328" y="4204019"/>
            <a:ext cx="2850245" cy="2137124"/>
          </a:xfrm>
          <a:prstGeom prst="rect">
            <a:avLst/>
          </a:prstGeom>
          <a:solidFill>
            <a:srgbClr val="000000">
              <a:alpha val="41000"/>
            </a:srgbClr>
          </a:solidFill>
        </p:spPr>
        <p:txBody>
          <a:bodyPr wrap="square" lIns="82864" tIns="41433" rIns="82864" bIns="41433" rtlCol="0">
            <a:spAutoFit/>
          </a:bodyPr>
          <a:lstStyle/>
          <a:p>
            <a:pPr>
              <a:buFont typeface="Arial" pitchFamily="34" charset="0"/>
              <a:buChar char="•"/>
            </a:pPr>
            <a:r>
              <a:rPr lang="en-US" sz="3300" dirty="0">
                <a:solidFill>
                  <a:srgbClr val="FFFFFF"/>
                </a:solidFill>
                <a:latin typeface="Arial" pitchFamily="34" charset="0"/>
              </a:rPr>
              <a:t>  Migration</a:t>
            </a:r>
          </a:p>
          <a:p>
            <a:pPr>
              <a:buFont typeface="Arial" pitchFamily="34" charset="0"/>
              <a:buChar char="•"/>
            </a:pPr>
            <a:r>
              <a:rPr lang="en-US" sz="3300" dirty="0">
                <a:solidFill>
                  <a:srgbClr val="FFFFFF"/>
                </a:solidFill>
                <a:latin typeface="Arial" pitchFamily="34" charset="0"/>
              </a:rPr>
              <a:t>  Acclimation</a:t>
            </a:r>
          </a:p>
          <a:p>
            <a:pPr>
              <a:buFont typeface="Arial" pitchFamily="34" charset="0"/>
              <a:buChar char="•"/>
            </a:pPr>
            <a:r>
              <a:rPr lang="en-US" sz="3300" dirty="0">
                <a:solidFill>
                  <a:srgbClr val="FFFFFF"/>
                </a:solidFill>
                <a:latin typeface="Arial" pitchFamily="34" charset="0"/>
              </a:rPr>
              <a:t>  Adaptation</a:t>
            </a:r>
          </a:p>
          <a:p>
            <a:pPr>
              <a:buFont typeface="Arial" pitchFamily="34" charset="0"/>
              <a:buChar char="•"/>
            </a:pPr>
            <a:r>
              <a:rPr lang="en-US" sz="3300" dirty="0">
                <a:solidFill>
                  <a:srgbClr val="FFFFFF"/>
                </a:solidFill>
                <a:latin typeface="Arial" pitchFamily="34" charset="0"/>
              </a:rPr>
              <a:t>  Extinction</a:t>
            </a:r>
          </a:p>
        </p:txBody>
      </p:sp>
      <p:sp>
        <p:nvSpPr>
          <p:cNvPr id="12" name="Cloud Callout 11"/>
          <p:cNvSpPr/>
          <p:nvPr/>
        </p:nvSpPr>
        <p:spPr bwMode="auto">
          <a:xfrm rot="20949381" flipH="1">
            <a:off x="692072" y="1483511"/>
            <a:ext cx="2417054" cy="1907661"/>
          </a:xfrm>
          <a:prstGeom prst="cloudCallout">
            <a:avLst/>
          </a:prstGeom>
          <a:solidFill>
            <a:schemeClr val="bg1">
              <a:lumMod val="20000"/>
              <a:lumOff val="80000"/>
            </a:schemeClr>
          </a:solidFill>
          <a:ln w="9525" cap="flat" cmpd="sng" algn="ctr">
            <a:noFill/>
            <a:prstDash val="solid"/>
            <a:round/>
            <a:headEnd type="none" w="med" len="med"/>
            <a:tailEnd type="none" w="med" len="med"/>
          </a:ln>
          <a:effectLst/>
        </p:spPr>
        <p:txBody>
          <a:bodyPr vert="horz" wrap="square" lIns="82864" tIns="41433" rIns="82864" bIns="41433" numCol="1" rtlCol="0" anchor="t" anchorCtr="0" compatLnSpc="1">
            <a:prstTxWarp prst="textNoShape">
              <a:avLst/>
            </a:prstTxWarp>
          </a:bodyPr>
          <a:lstStyle/>
          <a:p>
            <a:pPr defTabSz="932231"/>
            <a:endParaRPr lang="en-GB" sz="1400" dirty="0">
              <a:latin typeface="Arial" pitchFamily="34" charset="0"/>
            </a:endParaRPr>
          </a:p>
        </p:txBody>
      </p:sp>
      <p:sp>
        <p:nvSpPr>
          <p:cNvPr id="15" name="TextBox 14"/>
          <p:cNvSpPr txBox="1"/>
          <p:nvPr/>
        </p:nvSpPr>
        <p:spPr>
          <a:xfrm>
            <a:off x="705566" y="1858803"/>
            <a:ext cx="2444280" cy="1111307"/>
          </a:xfrm>
          <a:prstGeom prst="rect">
            <a:avLst/>
          </a:prstGeom>
          <a:noFill/>
        </p:spPr>
        <p:txBody>
          <a:bodyPr wrap="square" lIns="82864" tIns="41433" rIns="82864" bIns="41433" rtlCol="0">
            <a:spAutoFit/>
          </a:bodyPr>
          <a:lstStyle/>
          <a:p>
            <a:pPr algn="ctr"/>
            <a:r>
              <a:rPr lang="en-US" sz="3300" b="1" dirty="0">
                <a:solidFill>
                  <a:srgbClr val="0000FF"/>
                </a:solidFill>
                <a:latin typeface="Comic Sans MS" pitchFamily="66" charset="0"/>
                <a:ea typeface="FangSong" pitchFamily="49" charset="-122"/>
                <a:cs typeface="Arial" pitchFamily="34" charset="0"/>
              </a:rPr>
              <a:t>What to </a:t>
            </a:r>
          </a:p>
          <a:p>
            <a:pPr algn="ctr"/>
            <a:r>
              <a:rPr lang="en-US" sz="3300" b="1" dirty="0">
                <a:solidFill>
                  <a:srgbClr val="0000FF"/>
                </a:solidFill>
                <a:latin typeface="Comic Sans MS" pitchFamily="66" charset="0"/>
                <a:ea typeface="FangSong" pitchFamily="49" charset="-122"/>
                <a:cs typeface="Arial" pitchFamily="34" charset="0"/>
              </a:rPr>
              <a:t>do..?</a:t>
            </a:r>
            <a:endParaRPr lang="en-GB" sz="3300" b="1" dirty="0">
              <a:solidFill>
                <a:srgbClr val="0000FF"/>
              </a:solidFill>
              <a:latin typeface="Comic Sans MS" pitchFamily="66" charset="0"/>
              <a:ea typeface="FangSong" pitchFamily="49" charset="-122"/>
              <a:cs typeface="Arial" pitchFamily="34" charset="0"/>
            </a:endParaRPr>
          </a:p>
        </p:txBody>
      </p:sp>
    </p:spTree>
    <p:extLst>
      <p:ext uri="{BB962C8B-B14F-4D97-AF65-F5344CB8AC3E}">
        <p14:creationId xmlns:p14="http://schemas.microsoft.com/office/powerpoint/2010/main" val="2654634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57" y="76203"/>
            <a:ext cx="8505825" cy="828907"/>
          </a:xfrm>
        </p:spPr>
        <p:txBody>
          <a:bodyPr lIns="91384" tIns="45690" rIns="91384" bIns="45690">
            <a:noAutofit/>
          </a:bodyPr>
          <a:lstStyle/>
          <a:p>
            <a:r>
              <a:rPr lang="en-US" sz="2400" dirty="0">
                <a:solidFill>
                  <a:schemeClr val="bg2"/>
                </a:solidFill>
                <a:latin typeface="Arial" pitchFamily="34" charset="0"/>
                <a:cs typeface="Arial" pitchFamily="34" charset="0"/>
              </a:rPr>
              <a:t>Ocean Acidification acts on the physiology of individual organisms, but has consequences for ecosystems &amp; society</a:t>
            </a:r>
          </a:p>
        </p:txBody>
      </p:sp>
      <p:cxnSp>
        <p:nvCxnSpPr>
          <p:cNvPr id="42" name="Straight Connector 6"/>
          <p:cNvCxnSpPr>
            <a:cxnSpLocks noChangeShapeType="1"/>
          </p:cNvCxnSpPr>
          <p:nvPr/>
        </p:nvCxnSpPr>
        <p:spPr bwMode="auto">
          <a:xfrm>
            <a:off x="537117" y="981307"/>
            <a:ext cx="8096501" cy="1468"/>
          </a:xfrm>
          <a:prstGeom prst="line">
            <a:avLst/>
          </a:prstGeom>
          <a:noFill/>
          <a:ln w="12700" algn="ctr">
            <a:solidFill>
              <a:srgbClr val="FF0000"/>
            </a:solidFill>
            <a:round/>
            <a:headEnd/>
            <a:tailEnd/>
          </a:ln>
        </p:spPr>
      </p:cxnSp>
      <p:sp>
        <p:nvSpPr>
          <p:cNvPr id="3" name="Rounded Rectangle 2"/>
          <p:cNvSpPr/>
          <p:nvPr/>
        </p:nvSpPr>
        <p:spPr bwMode="auto">
          <a:xfrm>
            <a:off x="362886" y="1119052"/>
            <a:ext cx="2295319" cy="862148"/>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78" tIns="41439" rIns="82878" bIns="41439" numCol="1" rtlCol="0" anchor="t" anchorCtr="0" compatLnSpc="1">
            <a:prstTxWarp prst="textNoShape">
              <a:avLst/>
            </a:prstTxWarp>
          </a:bodyPr>
          <a:lstStyle/>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Environmental </a:t>
            </a:r>
          </a:p>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Change</a:t>
            </a:r>
          </a:p>
        </p:txBody>
      </p:sp>
      <p:sp>
        <p:nvSpPr>
          <p:cNvPr id="45" name="Rounded Rectangle 44"/>
          <p:cNvSpPr/>
          <p:nvPr/>
        </p:nvSpPr>
        <p:spPr bwMode="auto">
          <a:xfrm>
            <a:off x="1527143" y="2133603"/>
            <a:ext cx="1817134" cy="564295"/>
          </a:xfrm>
          <a:prstGeom prst="roundRect">
            <a:avLst/>
          </a:prstGeom>
          <a:solidFill>
            <a:srgbClr val="00B0F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78" tIns="41439" rIns="82878" bIns="41439" numCol="1" rtlCol="0" anchor="t" anchorCtr="0" compatLnSpc="1">
            <a:prstTxWarp prst="textNoShape">
              <a:avLst/>
            </a:prstTxWarp>
          </a:bodyPr>
          <a:lstStyle/>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Physiology</a:t>
            </a:r>
          </a:p>
        </p:txBody>
      </p:sp>
      <p:sp>
        <p:nvSpPr>
          <p:cNvPr id="46" name="Rounded Rectangle 45"/>
          <p:cNvSpPr/>
          <p:nvPr/>
        </p:nvSpPr>
        <p:spPr bwMode="auto">
          <a:xfrm>
            <a:off x="2696572" y="2770222"/>
            <a:ext cx="2151875" cy="1238318"/>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78" tIns="41439" rIns="82878" bIns="41439" numCol="1" rtlCol="0" anchor="t" anchorCtr="0" compatLnSpc="1">
            <a:prstTxWarp prst="textNoShape">
              <a:avLst/>
            </a:prstTxWarp>
          </a:bodyPr>
          <a:lstStyle/>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Growth</a:t>
            </a:r>
          </a:p>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Survival</a:t>
            </a:r>
          </a:p>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Reproduction</a:t>
            </a:r>
          </a:p>
          <a:p>
            <a:pPr algn="ctr" defTabSz="93237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47" name="Rounded Rectangle 46"/>
          <p:cNvSpPr/>
          <p:nvPr/>
        </p:nvSpPr>
        <p:spPr bwMode="auto">
          <a:xfrm>
            <a:off x="4188304" y="4114800"/>
            <a:ext cx="1907699" cy="877764"/>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78" tIns="41439" rIns="82878" bIns="41439" numCol="1" rtlCol="0" anchor="t" anchorCtr="0" compatLnSpc="1">
            <a:prstTxWarp prst="textNoShape">
              <a:avLst/>
            </a:prstTxWarp>
          </a:bodyPr>
          <a:lstStyle/>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Food Web Function</a:t>
            </a:r>
          </a:p>
          <a:p>
            <a:pPr algn="ctr" defTabSz="93237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48" name="Rounded Rectangle 47"/>
          <p:cNvSpPr/>
          <p:nvPr/>
        </p:nvSpPr>
        <p:spPr bwMode="auto">
          <a:xfrm>
            <a:off x="6212770" y="5012995"/>
            <a:ext cx="2550352" cy="846411"/>
          </a:xfrm>
          <a:prstGeom prst="roundRect">
            <a:avLst/>
          </a:prstGeom>
          <a:solidFill>
            <a:srgbClr val="FFCC00"/>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82878" tIns="41439" rIns="82878" bIns="41439" numCol="1" rtlCol="0" anchor="t" anchorCtr="0" compatLnSpc="1">
            <a:prstTxWarp prst="textNoShape">
              <a:avLst/>
            </a:prstTxWarp>
          </a:bodyPr>
          <a:lstStyle/>
          <a:p>
            <a:pPr algn="ctr" defTabSz="932370" eaLnBrk="0" fontAlgn="base" hangingPunct="0">
              <a:spcBef>
                <a:spcPct val="0"/>
              </a:spcBef>
              <a:spcAft>
                <a:spcPct val="0"/>
              </a:spcAft>
            </a:pPr>
            <a:r>
              <a:rPr lang="en-US" sz="2200" dirty="0">
                <a:solidFill>
                  <a:srgbClr val="000000"/>
                </a:solidFill>
                <a:latin typeface="Arial" pitchFamily="34" charset="0"/>
                <a:cs typeface="Arial" pitchFamily="34" charset="0"/>
              </a:rPr>
              <a:t>Societal Effects</a:t>
            </a:r>
          </a:p>
          <a:p>
            <a:pPr algn="ctr" defTabSz="932370" eaLnBrk="0" fontAlgn="base" hangingPunct="0">
              <a:spcBef>
                <a:spcPct val="0"/>
              </a:spcBef>
              <a:spcAft>
                <a:spcPct val="0"/>
              </a:spcAft>
            </a:pPr>
            <a:r>
              <a:rPr lang="en-US" sz="2200" dirty="0" smtClean="0">
                <a:solidFill>
                  <a:srgbClr val="000000"/>
                </a:solidFill>
                <a:latin typeface="Arial" pitchFamily="34" charset="0"/>
                <a:cs typeface="Arial" pitchFamily="34" charset="0"/>
              </a:rPr>
              <a:t>(</a:t>
            </a:r>
            <a:r>
              <a:rPr lang="en-US" sz="2200" dirty="0" err="1" smtClean="0">
                <a:solidFill>
                  <a:srgbClr val="000000"/>
                </a:solidFill>
                <a:latin typeface="Arial" pitchFamily="34" charset="0"/>
                <a:cs typeface="Arial" pitchFamily="34" charset="0"/>
              </a:rPr>
              <a:t>e.g</a:t>
            </a:r>
            <a:r>
              <a:rPr lang="en-US" sz="2200" dirty="0" smtClean="0">
                <a:solidFill>
                  <a:srgbClr val="000000"/>
                </a:solidFill>
                <a:latin typeface="Arial" pitchFamily="34" charset="0"/>
                <a:cs typeface="Arial" pitchFamily="34" charset="0"/>
              </a:rPr>
              <a:t> fisheries)</a:t>
            </a:r>
            <a:endParaRPr lang="en-US" sz="2200" dirty="0">
              <a:solidFill>
                <a:srgbClr val="000000"/>
              </a:solidFill>
              <a:latin typeface="Arial" pitchFamily="34" charset="0"/>
              <a:cs typeface="Arial" pitchFamily="34" charset="0"/>
            </a:endParaRPr>
          </a:p>
          <a:p>
            <a:pPr algn="ctr" defTabSz="932370" eaLnBrk="0" fontAlgn="base" hangingPunct="0">
              <a:spcBef>
                <a:spcPct val="0"/>
              </a:spcBef>
              <a:spcAft>
                <a:spcPct val="0"/>
              </a:spcAft>
            </a:pPr>
            <a:endParaRPr lang="en-US" sz="2200" dirty="0">
              <a:solidFill>
                <a:srgbClr val="000000"/>
              </a:solidFill>
              <a:latin typeface="Arial" pitchFamily="34" charset="0"/>
              <a:cs typeface="Arial" pitchFamily="34" charset="0"/>
            </a:endParaRPr>
          </a:p>
        </p:txBody>
      </p:sp>
      <p:sp>
        <p:nvSpPr>
          <p:cNvPr id="5" name="Bent Arrow 4"/>
          <p:cNvSpPr/>
          <p:nvPr/>
        </p:nvSpPr>
        <p:spPr bwMode="auto">
          <a:xfrm flipV="1">
            <a:off x="757641" y="2057400"/>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78" tIns="41439" rIns="82878" bIns="41439" numCol="1" rtlCol="0" anchor="t" anchorCtr="0" compatLnSpc="1">
            <a:prstTxWarp prst="textNoShape">
              <a:avLst/>
            </a:prstTxWarp>
          </a:bodyPr>
          <a:lstStyle/>
          <a:p>
            <a:pPr defTabSz="932370" eaLnBrk="0" fontAlgn="base" hangingPunct="0">
              <a:spcBef>
                <a:spcPct val="0"/>
              </a:spcBef>
              <a:spcAft>
                <a:spcPct val="0"/>
              </a:spcAft>
            </a:pPr>
            <a:endParaRPr lang="en-US" sz="1300">
              <a:latin typeface="Arial" pitchFamily="34" charset="0"/>
            </a:endParaRPr>
          </a:p>
        </p:txBody>
      </p:sp>
      <p:sp>
        <p:nvSpPr>
          <p:cNvPr id="50" name="Bent Arrow 49"/>
          <p:cNvSpPr/>
          <p:nvPr/>
        </p:nvSpPr>
        <p:spPr bwMode="auto">
          <a:xfrm flipV="1">
            <a:off x="2016507" y="2872094"/>
            <a:ext cx="498964"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78" tIns="41439" rIns="82878" bIns="41439" numCol="1" rtlCol="0" anchor="t" anchorCtr="0" compatLnSpc="1">
            <a:prstTxWarp prst="textNoShape">
              <a:avLst/>
            </a:prstTxWarp>
          </a:bodyPr>
          <a:lstStyle/>
          <a:p>
            <a:pPr defTabSz="932370" eaLnBrk="0" fontAlgn="base" hangingPunct="0">
              <a:spcBef>
                <a:spcPct val="0"/>
              </a:spcBef>
              <a:spcAft>
                <a:spcPct val="0"/>
              </a:spcAft>
            </a:pPr>
            <a:endParaRPr lang="en-US" sz="1300">
              <a:latin typeface="Arial" pitchFamily="34" charset="0"/>
            </a:endParaRPr>
          </a:p>
        </p:txBody>
      </p:sp>
      <p:sp>
        <p:nvSpPr>
          <p:cNvPr id="56" name="Bent Arrow 55"/>
          <p:cNvSpPr/>
          <p:nvPr/>
        </p:nvSpPr>
        <p:spPr bwMode="auto">
          <a:xfrm flipV="1">
            <a:off x="3462541" y="4124325"/>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78" tIns="41439" rIns="82878" bIns="41439" numCol="1" rtlCol="0" anchor="t" anchorCtr="0" compatLnSpc="1">
            <a:prstTxWarp prst="textNoShape">
              <a:avLst/>
            </a:prstTxWarp>
          </a:bodyPr>
          <a:lstStyle/>
          <a:p>
            <a:pPr defTabSz="932370" eaLnBrk="0" fontAlgn="base" hangingPunct="0">
              <a:spcBef>
                <a:spcPct val="0"/>
              </a:spcBef>
              <a:spcAft>
                <a:spcPct val="0"/>
              </a:spcAft>
            </a:pPr>
            <a:endParaRPr lang="en-US" sz="1300">
              <a:latin typeface="Arial" pitchFamily="34" charset="0"/>
            </a:endParaRPr>
          </a:p>
        </p:txBody>
      </p:sp>
      <p:sp>
        <p:nvSpPr>
          <p:cNvPr id="58" name="Bent Arrow 57"/>
          <p:cNvSpPr/>
          <p:nvPr/>
        </p:nvSpPr>
        <p:spPr bwMode="auto">
          <a:xfrm flipV="1">
            <a:off x="5507113" y="5127714"/>
            <a:ext cx="619932" cy="517289"/>
          </a:xfrm>
          <a:prstGeom prst="bentArrow">
            <a:avLst/>
          </a:prstGeom>
          <a:solidFill>
            <a:srgbClr val="008000"/>
          </a:solidFill>
          <a:ln w="9525" cap="flat" cmpd="sng" algn="ctr">
            <a:noFill/>
            <a:prstDash val="solid"/>
            <a:round/>
            <a:headEnd type="none" w="med" len="med"/>
            <a:tailEnd type="none" w="med" len="med"/>
          </a:ln>
          <a:effectLst/>
        </p:spPr>
        <p:txBody>
          <a:bodyPr vert="horz" wrap="square" lIns="82878" tIns="41439" rIns="82878" bIns="41439" numCol="1" rtlCol="0" anchor="t" anchorCtr="0" compatLnSpc="1">
            <a:prstTxWarp prst="textNoShape">
              <a:avLst/>
            </a:prstTxWarp>
          </a:bodyPr>
          <a:lstStyle/>
          <a:p>
            <a:pPr defTabSz="932370" eaLnBrk="0" fontAlgn="base" hangingPunct="0">
              <a:spcBef>
                <a:spcPct val="0"/>
              </a:spcBef>
              <a:spcAft>
                <a:spcPct val="0"/>
              </a:spcAft>
            </a:pPr>
            <a:endParaRPr lang="en-US" sz="1300">
              <a:latin typeface="Arial" pitchFamily="34" charset="0"/>
            </a:endParaRPr>
          </a:p>
        </p:txBody>
      </p:sp>
      <p:cxnSp>
        <p:nvCxnSpPr>
          <p:cNvPr id="7" name="Straight Arrow Connector 6"/>
          <p:cNvCxnSpPr/>
          <p:nvPr/>
        </p:nvCxnSpPr>
        <p:spPr bwMode="auto">
          <a:xfrm>
            <a:off x="2587224" y="6292567"/>
            <a:ext cx="3730979" cy="7350"/>
          </a:xfrm>
          <a:prstGeom prst="straightConnector1">
            <a:avLst/>
          </a:prstGeom>
          <a:solidFill>
            <a:schemeClr val="accent1"/>
          </a:solidFill>
          <a:ln w="57150" cap="flat" cmpd="sng" algn="ctr">
            <a:solidFill>
              <a:schemeClr val="bg2">
                <a:lumMod val="60000"/>
                <a:lumOff val="40000"/>
              </a:schemeClr>
            </a:solidFill>
            <a:prstDash val="solid"/>
            <a:round/>
            <a:headEnd type="arrow"/>
            <a:tailEnd type="arrow"/>
          </a:ln>
          <a:effectLst/>
        </p:spPr>
      </p:cxnSp>
      <p:sp>
        <p:nvSpPr>
          <p:cNvPr id="8" name="TextBox 7"/>
          <p:cNvSpPr txBox="1"/>
          <p:nvPr/>
        </p:nvSpPr>
        <p:spPr>
          <a:xfrm>
            <a:off x="795518" y="6107900"/>
            <a:ext cx="1437254" cy="379228"/>
          </a:xfrm>
          <a:prstGeom prst="rect">
            <a:avLst/>
          </a:prstGeom>
          <a:noFill/>
        </p:spPr>
        <p:txBody>
          <a:bodyPr wrap="none" lIns="91414" tIns="45708" rIns="91414" bIns="45708" rtlCol="0">
            <a:spAutoFit/>
          </a:bodyPr>
          <a:lstStyle/>
          <a:p>
            <a:r>
              <a:rPr lang="en-US" dirty="0" smtClean="0">
                <a:solidFill>
                  <a:srgbClr val="000000"/>
                </a:solidFill>
                <a:latin typeface="Arial" pitchFamily="34" charset="0"/>
              </a:rPr>
              <a:t>Less difficult</a:t>
            </a:r>
            <a:endParaRPr lang="en-US" dirty="0">
              <a:solidFill>
                <a:srgbClr val="000000"/>
              </a:solidFill>
              <a:latin typeface="Arial" pitchFamily="34" charset="0"/>
            </a:endParaRPr>
          </a:p>
        </p:txBody>
      </p:sp>
      <p:sp>
        <p:nvSpPr>
          <p:cNvPr id="17" name="TextBox 16"/>
          <p:cNvSpPr txBox="1"/>
          <p:nvPr/>
        </p:nvSpPr>
        <p:spPr>
          <a:xfrm>
            <a:off x="3611856" y="6299916"/>
            <a:ext cx="1709030" cy="379228"/>
          </a:xfrm>
          <a:prstGeom prst="rect">
            <a:avLst/>
          </a:prstGeom>
          <a:noFill/>
        </p:spPr>
        <p:txBody>
          <a:bodyPr wrap="none" lIns="91414" tIns="45708" rIns="91414" bIns="45708" rtlCol="0">
            <a:spAutoFit/>
          </a:bodyPr>
          <a:lstStyle/>
          <a:p>
            <a:r>
              <a:rPr lang="en-US" dirty="0" smtClean="0">
                <a:solidFill>
                  <a:srgbClr val="000000"/>
                </a:solidFill>
                <a:latin typeface="Arial" pitchFamily="34" charset="0"/>
              </a:rPr>
              <a:t>Scientific study</a:t>
            </a:r>
            <a:endParaRPr lang="en-US" dirty="0">
              <a:solidFill>
                <a:srgbClr val="000000"/>
              </a:solidFill>
              <a:latin typeface="Arial" pitchFamily="34" charset="0"/>
            </a:endParaRPr>
          </a:p>
        </p:txBody>
      </p:sp>
      <p:sp>
        <p:nvSpPr>
          <p:cNvPr id="18" name="TextBox 17"/>
          <p:cNvSpPr txBox="1"/>
          <p:nvPr/>
        </p:nvSpPr>
        <p:spPr>
          <a:xfrm>
            <a:off x="6400803" y="6119798"/>
            <a:ext cx="1474469" cy="379228"/>
          </a:xfrm>
          <a:prstGeom prst="rect">
            <a:avLst/>
          </a:prstGeom>
          <a:noFill/>
        </p:spPr>
        <p:txBody>
          <a:bodyPr wrap="none" lIns="91414" tIns="45708" rIns="91414" bIns="45708" rtlCol="0">
            <a:spAutoFit/>
          </a:bodyPr>
          <a:lstStyle/>
          <a:p>
            <a:r>
              <a:rPr lang="en-US" dirty="0" smtClean="0">
                <a:solidFill>
                  <a:srgbClr val="000000"/>
                </a:solidFill>
                <a:latin typeface="Arial" pitchFamily="34" charset="0"/>
              </a:rPr>
              <a:t>More difficult</a:t>
            </a:r>
            <a:endParaRPr lang="en-US" dirty="0">
              <a:solidFill>
                <a:srgbClr val="000000"/>
              </a:solidFill>
              <a:latin typeface="Arial" pitchFamily="34" charset="0"/>
            </a:endParaRPr>
          </a:p>
        </p:txBody>
      </p:sp>
      <p:cxnSp>
        <p:nvCxnSpPr>
          <p:cNvPr id="20" name="Straight Connector 6"/>
          <p:cNvCxnSpPr>
            <a:cxnSpLocks noChangeShapeType="1"/>
          </p:cNvCxnSpPr>
          <p:nvPr/>
        </p:nvCxnSpPr>
        <p:spPr bwMode="auto">
          <a:xfrm>
            <a:off x="520761" y="6019800"/>
            <a:ext cx="8096501" cy="1468"/>
          </a:xfrm>
          <a:prstGeom prst="line">
            <a:avLst/>
          </a:prstGeom>
          <a:noFill/>
          <a:ln w="12700" algn="ctr">
            <a:solidFill>
              <a:srgbClr val="FF0000"/>
            </a:solidFill>
            <a:round/>
            <a:headEnd/>
            <a:tailEnd/>
          </a:ln>
        </p:spPr>
      </p:cxnSp>
    </p:spTree>
    <p:extLst>
      <p:ext uri="{BB962C8B-B14F-4D97-AF65-F5344CB8AC3E}">
        <p14:creationId xmlns:p14="http://schemas.microsoft.com/office/powerpoint/2010/main" val="791395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noGrp="1"/>
          </p:cNvGraphicFramePr>
          <p:nvPr>
            <p:extLst>
              <p:ext uri="{D42A27DB-BD31-4B8C-83A1-F6EECF244321}">
                <p14:modId xmlns:p14="http://schemas.microsoft.com/office/powerpoint/2010/main" val="3001089149"/>
              </p:ext>
            </p:extLst>
          </p:nvPr>
        </p:nvGraphicFramePr>
        <p:xfrm>
          <a:off x="836049" y="1624358"/>
          <a:ext cx="2458383" cy="2307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a:graphicFrameLocks noGrp="1"/>
          </p:cNvGraphicFramePr>
          <p:nvPr>
            <p:extLst>
              <p:ext uri="{D42A27DB-BD31-4B8C-83A1-F6EECF244321}">
                <p14:modId xmlns:p14="http://schemas.microsoft.com/office/powerpoint/2010/main" val="3538840061"/>
              </p:ext>
            </p:extLst>
          </p:nvPr>
        </p:nvGraphicFramePr>
        <p:xfrm>
          <a:off x="4787189" y="1598978"/>
          <a:ext cx="2662633" cy="2417994"/>
        </p:xfrm>
        <a:graphic>
          <a:graphicData uri="http://schemas.openxmlformats.org/drawingml/2006/chart">
            <c:chart xmlns:c="http://schemas.openxmlformats.org/drawingml/2006/chart" xmlns:r="http://schemas.openxmlformats.org/officeDocument/2006/relationships" r:id="rId4"/>
          </a:graphicData>
        </a:graphic>
      </p:graphicFrame>
      <p:sp>
        <p:nvSpPr>
          <p:cNvPr id="1029" name="Text Box 5"/>
          <p:cNvSpPr txBox="1">
            <a:spLocks noChangeArrowheads="1"/>
          </p:cNvSpPr>
          <p:nvPr/>
        </p:nvSpPr>
        <p:spPr bwMode="auto">
          <a:xfrm>
            <a:off x="872625" y="76200"/>
            <a:ext cx="7306885" cy="497542"/>
          </a:xfrm>
          <a:prstGeom prst="rect">
            <a:avLst/>
          </a:prstGeom>
          <a:noFill/>
          <a:ln w="9525">
            <a:noFill/>
            <a:miter lim="800000"/>
            <a:headEnd/>
            <a:tailEnd/>
          </a:ln>
        </p:spPr>
        <p:txBody>
          <a:bodyPr wrap="square" lIns="0" tIns="0" rIns="0" bIns="0" anchor="ctr" anchorCtr="1">
            <a:spAutoFit/>
          </a:bodyPr>
          <a:lstStyle/>
          <a:p>
            <a:pPr algn="ctr">
              <a:lnSpc>
                <a:spcPct val="97000"/>
              </a:lnSpc>
              <a:buClr>
                <a:srgbClr val="000000"/>
              </a:buClr>
              <a:buSzPct val="100000"/>
              <a:tabLst>
                <a:tab pos="0" algn="l"/>
                <a:tab pos="456045" algn="l"/>
                <a:tab pos="913527" algn="l"/>
                <a:tab pos="1369572" algn="l"/>
                <a:tab pos="1827057" algn="l"/>
                <a:tab pos="2284540" algn="l"/>
                <a:tab pos="2740584" algn="l"/>
                <a:tab pos="3198067" algn="l"/>
                <a:tab pos="3654110" algn="l"/>
                <a:tab pos="4111596" algn="l"/>
                <a:tab pos="4569077" algn="l"/>
                <a:tab pos="5025123" algn="l"/>
                <a:tab pos="5482605" algn="l"/>
                <a:tab pos="5938649" algn="l"/>
                <a:tab pos="6396131" algn="l"/>
                <a:tab pos="6853614" algn="l"/>
                <a:tab pos="7309660" algn="l"/>
                <a:tab pos="7767143" algn="l"/>
                <a:tab pos="8223188" algn="l"/>
                <a:tab pos="8680671" algn="l"/>
                <a:tab pos="9138153" algn="l"/>
              </a:tabLst>
              <a:defRPr/>
            </a:pPr>
            <a:r>
              <a:rPr lang="en-GB" sz="3300" dirty="0">
                <a:solidFill>
                  <a:srgbClr val="000000"/>
                </a:solidFill>
                <a:latin typeface="Arial" pitchFamily="34" charset="0"/>
                <a:cs typeface="Arial" pitchFamily="34" charset="0"/>
              </a:rPr>
              <a:t>Stress increases the ‘cost of living’</a:t>
            </a:r>
          </a:p>
        </p:txBody>
      </p:sp>
      <p:sp>
        <p:nvSpPr>
          <p:cNvPr id="9" name="TextBox 8"/>
          <p:cNvSpPr txBox="1"/>
          <p:nvPr/>
        </p:nvSpPr>
        <p:spPr bwMode="auto">
          <a:xfrm>
            <a:off x="2744778" y="1303001"/>
            <a:ext cx="845894" cy="350699"/>
          </a:xfrm>
          <a:prstGeom prst="rect">
            <a:avLst/>
          </a:prstGeom>
          <a:noFill/>
        </p:spPr>
        <p:txBody>
          <a:bodyPr wrap="none" lIns="91384" tIns="45690" rIns="91384" bIns="45690">
            <a:spAutoFit/>
          </a:bodyPr>
          <a:lstStyle/>
          <a:p>
            <a:pPr eaLnBrk="0" hangingPunct="0">
              <a:defRPr/>
            </a:pPr>
            <a:r>
              <a:rPr lang="en-US" sz="1600" i="1" dirty="0">
                <a:solidFill>
                  <a:srgbClr val="000000"/>
                </a:solidFill>
                <a:latin typeface="Arial" pitchFamily="34" charset="0"/>
                <a:cs typeface="Arial" pitchFamily="34" charset="0"/>
              </a:rPr>
              <a:t>Growth</a:t>
            </a:r>
          </a:p>
        </p:txBody>
      </p:sp>
      <p:sp>
        <p:nvSpPr>
          <p:cNvPr id="11" name="TextBox 10"/>
          <p:cNvSpPr txBox="1"/>
          <p:nvPr/>
        </p:nvSpPr>
        <p:spPr bwMode="auto">
          <a:xfrm>
            <a:off x="379063" y="1191150"/>
            <a:ext cx="891695" cy="607157"/>
          </a:xfrm>
          <a:prstGeom prst="rect">
            <a:avLst/>
          </a:prstGeom>
          <a:noFill/>
        </p:spPr>
        <p:txBody>
          <a:bodyPr wrap="none" lIns="91384" tIns="45690" rIns="91384" bIns="45690">
            <a:spAutoFit/>
          </a:bodyPr>
          <a:lstStyle/>
          <a:p>
            <a:pPr algn="ctr" eaLnBrk="0" hangingPunct="0">
              <a:defRPr/>
            </a:pPr>
            <a:r>
              <a:rPr lang="en-US" sz="1600" i="1" dirty="0">
                <a:solidFill>
                  <a:srgbClr val="000000"/>
                </a:solidFill>
                <a:latin typeface="Arial" pitchFamily="34" charset="0"/>
                <a:cs typeface="Arial" pitchFamily="34" charset="0"/>
              </a:rPr>
              <a:t>Cost of </a:t>
            </a:r>
          </a:p>
          <a:p>
            <a:pPr algn="ctr" eaLnBrk="0" hangingPunct="0">
              <a:defRPr/>
            </a:pPr>
            <a:r>
              <a:rPr lang="en-US" sz="1600" i="1" dirty="0">
                <a:solidFill>
                  <a:srgbClr val="000000"/>
                </a:solidFill>
                <a:latin typeface="Arial" pitchFamily="34" charset="0"/>
                <a:cs typeface="Arial" pitchFamily="34" charset="0"/>
              </a:rPr>
              <a:t>Living</a:t>
            </a:r>
          </a:p>
        </p:txBody>
      </p:sp>
      <p:sp>
        <p:nvSpPr>
          <p:cNvPr id="12" name="TextBox 11"/>
          <p:cNvSpPr txBox="1"/>
          <p:nvPr/>
        </p:nvSpPr>
        <p:spPr bwMode="auto">
          <a:xfrm>
            <a:off x="3369850" y="3173748"/>
            <a:ext cx="1406962" cy="350699"/>
          </a:xfrm>
          <a:prstGeom prst="rect">
            <a:avLst/>
          </a:prstGeom>
          <a:noFill/>
        </p:spPr>
        <p:txBody>
          <a:bodyPr wrap="none" lIns="91384" tIns="45690" rIns="91384" bIns="45690">
            <a:spAutoFit/>
          </a:bodyPr>
          <a:lstStyle/>
          <a:p>
            <a:pPr eaLnBrk="0" hangingPunct="0">
              <a:defRPr/>
            </a:pPr>
            <a:r>
              <a:rPr lang="en-US" sz="1600" i="1" dirty="0">
                <a:solidFill>
                  <a:srgbClr val="000000"/>
                </a:solidFill>
                <a:latin typeface="Arial" pitchFamily="34" charset="0"/>
                <a:cs typeface="Arial" pitchFamily="34" charset="0"/>
              </a:rPr>
              <a:t>Reproduction</a:t>
            </a:r>
          </a:p>
        </p:txBody>
      </p:sp>
      <p:sp>
        <p:nvSpPr>
          <p:cNvPr id="14" name="TextBox 13"/>
          <p:cNvSpPr txBox="1"/>
          <p:nvPr/>
        </p:nvSpPr>
        <p:spPr bwMode="auto">
          <a:xfrm>
            <a:off x="1354328" y="751694"/>
            <a:ext cx="1383599" cy="538548"/>
          </a:xfrm>
          <a:prstGeom prst="rect">
            <a:avLst/>
          </a:prstGeom>
          <a:noFill/>
        </p:spPr>
        <p:txBody>
          <a:bodyPr wrap="none" lIns="91384" tIns="45690" rIns="91384" bIns="45690">
            <a:spAutoFit/>
          </a:bodyPr>
          <a:lstStyle/>
          <a:p>
            <a:pPr eaLnBrk="0" hangingPunct="0">
              <a:defRPr/>
            </a:pPr>
            <a:r>
              <a:rPr lang="en-US" sz="2900" dirty="0">
                <a:solidFill>
                  <a:srgbClr val="008000"/>
                </a:solidFill>
                <a:latin typeface="Arial" pitchFamily="34" charset="0"/>
                <a:cs typeface="Arial" pitchFamily="34" charset="0"/>
              </a:rPr>
              <a:t>Normal</a:t>
            </a:r>
          </a:p>
        </p:txBody>
      </p:sp>
      <p:cxnSp>
        <p:nvCxnSpPr>
          <p:cNvPr id="50185" name="Straight Arrow Connector 18"/>
          <p:cNvCxnSpPr>
            <a:cxnSpLocks noChangeShapeType="1"/>
          </p:cNvCxnSpPr>
          <p:nvPr/>
        </p:nvCxnSpPr>
        <p:spPr bwMode="auto">
          <a:xfrm>
            <a:off x="996572" y="1764312"/>
            <a:ext cx="318928" cy="312239"/>
          </a:xfrm>
          <a:prstGeom prst="straightConnector1">
            <a:avLst/>
          </a:prstGeom>
          <a:noFill/>
          <a:ln w="19050">
            <a:solidFill>
              <a:schemeClr val="bg2">
                <a:lumMod val="60000"/>
                <a:lumOff val="40000"/>
              </a:schemeClr>
            </a:solidFill>
            <a:round/>
            <a:headEnd/>
            <a:tailEnd type="arrow" w="med" len="med"/>
          </a:ln>
        </p:spPr>
      </p:cxnSp>
      <p:cxnSp>
        <p:nvCxnSpPr>
          <p:cNvPr id="50186" name="Straight Arrow Connector 19"/>
          <p:cNvCxnSpPr>
            <a:cxnSpLocks noChangeShapeType="1"/>
          </p:cNvCxnSpPr>
          <p:nvPr/>
        </p:nvCxnSpPr>
        <p:spPr bwMode="auto">
          <a:xfrm rot="5400000">
            <a:off x="2723073" y="1619209"/>
            <a:ext cx="390963" cy="352946"/>
          </a:xfrm>
          <a:prstGeom prst="straightConnector1">
            <a:avLst/>
          </a:prstGeom>
          <a:noFill/>
          <a:ln w="19050">
            <a:solidFill>
              <a:schemeClr val="bg2">
                <a:lumMod val="60000"/>
                <a:lumOff val="40000"/>
              </a:schemeClr>
            </a:solidFill>
            <a:round/>
            <a:headEnd/>
            <a:tailEnd type="arrow" w="med" len="med"/>
          </a:ln>
        </p:spPr>
      </p:cxnSp>
      <p:cxnSp>
        <p:nvCxnSpPr>
          <p:cNvPr id="50187" name="Straight Arrow Connector 21"/>
          <p:cNvCxnSpPr>
            <a:cxnSpLocks noChangeShapeType="1"/>
            <a:stCxn id="12" idx="1"/>
          </p:cNvCxnSpPr>
          <p:nvPr/>
        </p:nvCxnSpPr>
        <p:spPr bwMode="auto">
          <a:xfrm flipH="1" flipV="1">
            <a:off x="2971800" y="3276600"/>
            <a:ext cx="398050" cy="72498"/>
          </a:xfrm>
          <a:prstGeom prst="straightConnector1">
            <a:avLst/>
          </a:prstGeom>
          <a:noFill/>
          <a:ln w="19050">
            <a:solidFill>
              <a:schemeClr val="bg2">
                <a:lumMod val="60000"/>
                <a:lumOff val="40000"/>
              </a:schemeClr>
            </a:solidFill>
            <a:round/>
            <a:headEnd/>
            <a:tailEnd type="arrow" w="med" len="med"/>
          </a:ln>
        </p:spPr>
      </p:cxnSp>
      <p:sp>
        <p:nvSpPr>
          <p:cNvPr id="1033" name="TextBox 25"/>
          <p:cNvSpPr txBox="1">
            <a:spLocks noChangeArrowheads="1"/>
          </p:cNvSpPr>
          <p:nvPr/>
        </p:nvSpPr>
        <p:spPr bwMode="auto">
          <a:xfrm>
            <a:off x="1538403" y="2552803"/>
            <a:ext cx="954904" cy="655364"/>
          </a:xfrm>
          <a:prstGeom prst="rect">
            <a:avLst/>
          </a:prstGeom>
          <a:solidFill>
            <a:srgbClr val="FFFFFF">
              <a:alpha val="44000"/>
            </a:srgbClr>
          </a:solidFill>
          <a:ln w="9525">
            <a:noFill/>
            <a:miter lim="800000"/>
            <a:headEnd/>
            <a:tailEnd/>
          </a:ln>
        </p:spPr>
        <p:txBody>
          <a:bodyPr wrap="none" lIns="82864" tIns="41433" rIns="82864" bIns="41433">
            <a:spAutoFit/>
          </a:bodyPr>
          <a:lstStyle/>
          <a:p>
            <a:pPr eaLnBrk="0" hangingPunct="0">
              <a:defRPr/>
            </a:pPr>
            <a:r>
              <a:rPr lang="en-US" b="1" dirty="0">
                <a:solidFill>
                  <a:srgbClr val="000000"/>
                </a:solidFill>
                <a:latin typeface="Arial" pitchFamily="34" charset="0"/>
                <a:cs typeface="Arial" pitchFamily="34" charset="0"/>
              </a:rPr>
              <a:t>Energy</a:t>
            </a:r>
          </a:p>
          <a:p>
            <a:pPr eaLnBrk="0" hangingPunct="0">
              <a:defRPr/>
            </a:pPr>
            <a:r>
              <a:rPr lang="en-US" b="1" dirty="0">
                <a:solidFill>
                  <a:srgbClr val="000000"/>
                </a:solidFill>
                <a:latin typeface="Arial" pitchFamily="34" charset="0"/>
                <a:cs typeface="Arial" pitchFamily="34" charset="0"/>
              </a:rPr>
              <a:t>Budget</a:t>
            </a:r>
          </a:p>
        </p:txBody>
      </p:sp>
      <p:cxnSp>
        <p:nvCxnSpPr>
          <p:cNvPr id="50197" name="Straight Connector 6"/>
          <p:cNvCxnSpPr>
            <a:cxnSpLocks noChangeShapeType="1"/>
          </p:cNvCxnSpPr>
          <p:nvPr/>
        </p:nvCxnSpPr>
        <p:spPr bwMode="auto">
          <a:xfrm>
            <a:off x="477816" y="739502"/>
            <a:ext cx="8096501" cy="1468"/>
          </a:xfrm>
          <a:prstGeom prst="line">
            <a:avLst/>
          </a:prstGeom>
          <a:noFill/>
          <a:ln w="12700">
            <a:solidFill>
              <a:srgbClr val="FF0000"/>
            </a:solidFill>
            <a:round/>
            <a:headEnd/>
            <a:tailEnd/>
          </a:ln>
        </p:spPr>
      </p:cxnSp>
      <p:sp>
        <p:nvSpPr>
          <p:cNvPr id="21" name="TextBox 20"/>
          <p:cNvSpPr txBox="1"/>
          <p:nvPr/>
        </p:nvSpPr>
        <p:spPr>
          <a:xfrm>
            <a:off x="7980317" y="6605865"/>
            <a:ext cx="1030999" cy="230808"/>
          </a:xfrm>
          <a:prstGeom prst="rect">
            <a:avLst/>
          </a:prstGeom>
          <a:noFill/>
        </p:spPr>
        <p:txBody>
          <a:bodyPr wrap="none" lIns="91414" tIns="45708" rIns="91414" bIns="45708" rtlCol="0">
            <a:spAutoFit/>
          </a:bodyPr>
          <a:lstStyle/>
          <a:p>
            <a:r>
              <a:rPr lang="en-US" sz="900" dirty="0">
                <a:solidFill>
                  <a:schemeClr val="bg2"/>
                </a:solidFill>
                <a:latin typeface="Arial" pitchFamily="34" charset="0"/>
              </a:rPr>
              <a:t>Barry et al. 2011</a:t>
            </a:r>
          </a:p>
        </p:txBody>
      </p:sp>
      <p:grpSp>
        <p:nvGrpSpPr>
          <p:cNvPr id="3" name="Group 2"/>
          <p:cNvGrpSpPr/>
          <p:nvPr/>
        </p:nvGrpSpPr>
        <p:grpSpPr>
          <a:xfrm>
            <a:off x="172116" y="4038600"/>
            <a:ext cx="8839200" cy="2608014"/>
            <a:chOff x="172116" y="4038600"/>
            <a:chExt cx="8839200" cy="2608014"/>
          </a:xfrm>
        </p:grpSpPr>
        <p:cxnSp>
          <p:nvCxnSpPr>
            <p:cNvPr id="24" name="Straight Connector 6"/>
            <p:cNvCxnSpPr>
              <a:cxnSpLocks noChangeShapeType="1"/>
            </p:cNvCxnSpPr>
            <p:nvPr/>
          </p:nvCxnSpPr>
          <p:spPr bwMode="auto">
            <a:xfrm>
              <a:off x="466089" y="4709573"/>
              <a:ext cx="8096501" cy="1469"/>
            </a:xfrm>
            <a:prstGeom prst="line">
              <a:avLst/>
            </a:prstGeom>
            <a:noFill/>
            <a:ln w="12700" algn="ctr">
              <a:solidFill>
                <a:srgbClr val="FF0000"/>
              </a:solidFill>
              <a:round/>
              <a:headEnd/>
              <a:tailEnd/>
            </a:ln>
          </p:spPr>
        </p:cxnSp>
        <p:sp>
          <p:nvSpPr>
            <p:cNvPr id="26" name="Rectangle 15"/>
            <p:cNvSpPr>
              <a:spLocks noChangeArrowheads="1"/>
            </p:cNvSpPr>
            <p:nvPr/>
          </p:nvSpPr>
          <p:spPr bwMode="auto">
            <a:xfrm>
              <a:off x="172116" y="4038600"/>
              <a:ext cx="8839200" cy="686388"/>
            </a:xfrm>
            <a:prstGeom prst="rect">
              <a:avLst/>
            </a:prstGeom>
            <a:noFill/>
            <a:ln w="9525">
              <a:noFill/>
              <a:miter lim="800000"/>
              <a:headEnd/>
              <a:tailEnd/>
            </a:ln>
          </p:spPr>
          <p:txBody>
            <a:bodyPr lIns="93261" tIns="46630" rIns="93261" bIns="46630" anchor="ctr"/>
            <a:lstStyle/>
            <a:p>
              <a:pPr algn="ctr" defTabSz="932370" eaLnBrk="0" hangingPunct="0"/>
              <a:r>
                <a:rPr lang="en-US" altLang="en-US" sz="2400" b="1" dirty="0" smtClean="0">
                  <a:solidFill>
                    <a:srgbClr val="000000"/>
                  </a:solidFill>
                  <a:latin typeface="Arial" pitchFamily="34" charset="0"/>
                  <a:cs typeface="Arial" pitchFamily="34" charset="0"/>
                </a:rPr>
                <a:t>Physiological processes affected by Ocean Acidification</a:t>
              </a:r>
              <a:endParaRPr lang="en-US" altLang="en-US" sz="2400" b="1" baseline="-25000" dirty="0">
                <a:solidFill>
                  <a:srgbClr val="000000"/>
                </a:solidFill>
                <a:latin typeface="Arial" pitchFamily="34" charset="0"/>
                <a:cs typeface="Arial" pitchFamily="34" charset="0"/>
              </a:endParaRPr>
            </a:p>
          </p:txBody>
        </p:sp>
        <p:sp>
          <p:nvSpPr>
            <p:cNvPr id="30" name="Text Box 2"/>
            <p:cNvSpPr txBox="1">
              <a:spLocks noChangeArrowheads="1"/>
            </p:cNvSpPr>
            <p:nvPr/>
          </p:nvSpPr>
          <p:spPr bwMode="auto">
            <a:xfrm>
              <a:off x="609600" y="4842137"/>
              <a:ext cx="3418556" cy="1633054"/>
            </a:xfrm>
            <a:prstGeom prst="rect">
              <a:avLst/>
            </a:prstGeom>
            <a:noFill/>
            <a:ln w="9525">
              <a:noFill/>
              <a:miter lim="800000"/>
              <a:headEnd/>
              <a:tailEnd/>
            </a:ln>
          </p:spPr>
          <p:txBody>
            <a:bodyPr wrap="square" lIns="93261" tIns="46630" rIns="93261" bIns="46630">
              <a:spAutoFit/>
            </a:bodyPr>
            <a:lstStyle/>
            <a:p>
              <a:pPr marL="466185" indent="-466185" defTabSz="932370" eaLnBrk="0" hangingPunct="0">
                <a:buFont typeface="Arial" pitchFamily="34" charset="0"/>
                <a:buChar char="•"/>
              </a:pPr>
              <a:r>
                <a:rPr lang="en-US" altLang="en-US" sz="2000" i="1" dirty="0" smtClean="0">
                  <a:solidFill>
                    <a:srgbClr val="0000FF"/>
                  </a:solidFill>
                  <a:latin typeface="Arial" pitchFamily="34" charset="0"/>
                  <a:cs typeface="Arial" pitchFamily="34" charset="0"/>
                </a:rPr>
                <a:t>Photosynthesis</a:t>
              </a:r>
            </a:p>
            <a:p>
              <a:pPr marL="466185" indent="-466185" defTabSz="932370" eaLnBrk="0" hangingPunct="0">
                <a:buFont typeface="Arial" pitchFamily="34" charset="0"/>
                <a:buChar char="•"/>
              </a:pPr>
              <a:r>
                <a:rPr lang="en-US" altLang="en-US" sz="2000" i="1" dirty="0" smtClean="0">
                  <a:solidFill>
                    <a:srgbClr val="0000FF"/>
                  </a:solidFill>
                  <a:latin typeface="Arial" pitchFamily="34" charset="0"/>
                  <a:cs typeface="Arial" pitchFamily="34" charset="0"/>
                </a:rPr>
                <a:t>Shell-formation*</a:t>
              </a:r>
            </a:p>
            <a:p>
              <a:pPr marL="466185" indent="-466185" defTabSz="932370" eaLnBrk="0" hangingPunct="0">
                <a:buFont typeface="Arial" pitchFamily="34" charset="0"/>
                <a:buChar char="•"/>
              </a:pPr>
              <a:r>
                <a:rPr lang="en-US" altLang="en-US" sz="2000" i="1" dirty="0" smtClean="0">
                  <a:solidFill>
                    <a:srgbClr val="0000FF"/>
                  </a:solidFill>
                  <a:latin typeface="Arial" pitchFamily="34" charset="0"/>
                  <a:cs typeface="Arial" pitchFamily="34" charset="0"/>
                </a:rPr>
                <a:t>Respiration </a:t>
              </a:r>
            </a:p>
            <a:p>
              <a:pPr marL="466185" indent="-466185" defTabSz="932370" eaLnBrk="0" hangingPunct="0">
                <a:buFont typeface="Arial" pitchFamily="34" charset="0"/>
                <a:buChar char="•"/>
              </a:pPr>
              <a:r>
                <a:rPr lang="en-US" altLang="en-US" sz="2000" i="1" dirty="0" smtClean="0">
                  <a:solidFill>
                    <a:srgbClr val="0000FF"/>
                  </a:solidFill>
                  <a:latin typeface="Arial" pitchFamily="34" charset="0"/>
                  <a:cs typeface="Arial" pitchFamily="34" charset="0"/>
                </a:rPr>
                <a:t>Acid-base balance</a:t>
              </a:r>
            </a:p>
            <a:p>
              <a:pPr marL="466185" indent="-466185" defTabSz="932370" eaLnBrk="0" hangingPunct="0">
                <a:buFont typeface="Arial" pitchFamily="34" charset="0"/>
                <a:buChar char="•"/>
              </a:pPr>
              <a:r>
                <a:rPr lang="en-US" altLang="en-US" sz="2000" i="1" dirty="0" smtClean="0">
                  <a:solidFill>
                    <a:srgbClr val="0000FF"/>
                  </a:solidFill>
                  <a:latin typeface="Arial" pitchFamily="34" charset="0"/>
                  <a:cs typeface="Arial" pitchFamily="34" charset="0"/>
                </a:rPr>
                <a:t>Metabolism</a:t>
              </a:r>
            </a:p>
          </p:txBody>
        </p:sp>
        <p:pic>
          <p:nvPicPr>
            <p:cNvPr id="3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65070" y="5988421"/>
              <a:ext cx="914400" cy="6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513" y="5518676"/>
              <a:ext cx="1203885" cy="90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7" cstate="print">
              <a:lum bright="6000" contrast="23000"/>
              <a:extLst>
                <a:ext uri="{28A0092B-C50C-407E-A947-70E740481C1C}">
                  <a14:useLocalDpi xmlns:a14="http://schemas.microsoft.com/office/drawing/2010/main" val="0"/>
                </a:ext>
              </a:extLst>
            </a:blip>
            <a:stretch>
              <a:fillRect/>
            </a:stretch>
          </p:blipFill>
          <p:spPr>
            <a:xfrm>
              <a:off x="5976986" y="4840649"/>
              <a:ext cx="1335785" cy="755269"/>
            </a:xfrm>
            <a:prstGeom prst="rect">
              <a:avLst/>
            </a:prstGeom>
          </p:spPr>
        </p:pic>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4522" y="4927832"/>
              <a:ext cx="522944" cy="43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4506289" y="5240773"/>
              <a:ext cx="473991" cy="4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4571" y="5317060"/>
              <a:ext cx="1411491" cy="110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8908" y="5242267"/>
              <a:ext cx="437116" cy="41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4514340" y="762938"/>
            <a:ext cx="4404146" cy="1904061"/>
            <a:chOff x="4514340" y="762938"/>
            <a:chExt cx="4404146" cy="1904061"/>
          </a:xfrm>
        </p:grpSpPr>
        <p:sp>
          <p:nvSpPr>
            <p:cNvPr id="29" name="TextBox 28"/>
            <p:cNvSpPr txBox="1"/>
            <p:nvPr/>
          </p:nvSpPr>
          <p:spPr bwMode="auto">
            <a:xfrm>
              <a:off x="7528468" y="2325084"/>
              <a:ext cx="1390018" cy="341915"/>
            </a:xfrm>
            <a:prstGeom prst="rect">
              <a:avLst/>
            </a:prstGeom>
            <a:noFill/>
          </p:spPr>
          <p:txBody>
            <a:bodyPr wrap="none" lIns="91408" tIns="45704" rIns="91408" bIns="45704">
              <a:spAutoFit/>
            </a:bodyPr>
            <a:lstStyle/>
            <a:p>
              <a:pPr eaLnBrk="0" hangingPunct="0">
                <a:defRPr/>
              </a:pPr>
              <a:r>
                <a:rPr lang="en-US" sz="1600" i="1" dirty="0">
                  <a:solidFill>
                    <a:srgbClr val="000000"/>
                  </a:solidFill>
                  <a:latin typeface="Arial" pitchFamily="34" charset="0"/>
                  <a:cs typeface="Arial" pitchFamily="34" charset="0"/>
                </a:rPr>
                <a:t>Reproduction</a:t>
              </a:r>
            </a:p>
          </p:txBody>
        </p:sp>
        <p:sp>
          <p:nvSpPr>
            <p:cNvPr id="27" name="TextBox 26"/>
            <p:cNvSpPr txBox="1"/>
            <p:nvPr/>
          </p:nvSpPr>
          <p:spPr bwMode="auto">
            <a:xfrm>
              <a:off x="7017357" y="1344542"/>
              <a:ext cx="846642" cy="338522"/>
            </a:xfrm>
            <a:prstGeom prst="rect">
              <a:avLst/>
            </a:prstGeom>
            <a:noFill/>
          </p:spPr>
          <p:txBody>
            <a:bodyPr wrap="none" lIns="91408" tIns="45704" rIns="91408" bIns="45704">
              <a:spAutoFit/>
            </a:bodyPr>
            <a:lstStyle/>
            <a:p>
              <a:pPr eaLnBrk="0" hangingPunct="0">
                <a:defRPr/>
              </a:pPr>
              <a:r>
                <a:rPr lang="en-US" sz="1600" i="1" dirty="0">
                  <a:solidFill>
                    <a:srgbClr val="000000"/>
                  </a:solidFill>
                  <a:latin typeface="Arial" pitchFamily="34" charset="0"/>
                  <a:cs typeface="Arial" pitchFamily="34" charset="0"/>
                </a:rPr>
                <a:t>Growth</a:t>
              </a:r>
            </a:p>
          </p:txBody>
        </p:sp>
        <p:sp>
          <p:nvSpPr>
            <p:cNvPr id="28" name="TextBox 27"/>
            <p:cNvSpPr txBox="1"/>
            <p:nvPr/>
          </p:nvSpPr>
          <p:spPr bwMode="auto">
            <a:xfrm>
              <a:off x="4514340" y="1219200"/>
              <a:ext cx="893130" cy="584743"/>
            </a:xfrm>
            <a:prstGeom prst="rect">
              <a:avLst/>
            </a:prstGeom>
            <a:noFill/>
          </p:spPr>
          <p:txBody>
            <a:bodyPr wrap="none" lIns="91408" tIns="45704" rIns="91408" bIns="45704">
              <a:spAutoFit/>
            </a:bodyPr>
            <a:lstStyle/>
            <a:p>
              <a:pPr algn="ctr" eaLnBrk="0" hangingPunct="0">
                <a:defRPr/>
              </a:pPr>
              <a:r>
                <a:rPr lang="en-US" sz="1600" i="1" dirty="0">
                  <a:solidFill>
                    <a:srgbClr val="000000"/>
                  </a:solidFill>
                  <a:latin typeface="Arial" pitchFamily="34" charset="0"/>
                  <a:cs typeface="Arial" pitchFamily="34" charset="0"/>
                </a:rPr>
                <a:t>Cost of </a:t>
              </a:r>
            </a:p>
            <a:p>
              <a:pPr algn="ctr" eaLnBrk="0" hangingPunct="0">
                <a:defRPr/>
              </a:pPr>
              <a:r>
                <a:rPr lang="en-US" sz="1600" i="1" dirty="0">
                  <a:solidFill>
                    <a:srgbClr val="000000"/>
                  </a:solidFill>
                  <a:latin typeface="Arial" pitchFamily="34" charset="0"/>
                  <a:cs typeface="Arial" pitchFamily="34" charset="0"/>
                </a:rPr>
                <a:t>Living</a:t>
              </a:r>
            </a:p>
          </p:txBody>
        </p:sp>
        <p:cxnSp>
          <p:nvCxnSpPr>
            <p:cNvPr id="50191" name="Straight Arrow Connector 29"/>
            <p:cNvCxnSpPr>
              <a:cxnSpLocks noChangeShapeType="1"/>
            </p:cNvCxnSpPr>
            <p:nvPr/>
          </p:nvCxnSpPr>
          <p:spPr bwMode="auto">
            <a:xfrm>
              <a:off x="5247294" y="1764312"/>
              <a:ext cx="320345" cy="259741"/>
            </a:xfrm>
            <a:prstGeom prst="straightConnector1">
              <a:avLst/>
            </a:prstGeom>
            <a:noFill/>
            <a:ln w="19050">
              <a:solidFill>
                <a:schemeClr val="bg2">
                  <a:lumMod val="60000"/>
                  <a:lumOff val="40000"/>
                </a:schemeClr>
              </a:solidFill>
              <a:round/>
              <a:headEnd/>
              <a:tailEnd type="arrow" w="med" len="med"/>
            </a:ln>
          </p:spPr>
        </p:cxnSp>
        <p:cxnSp>
          <p:nvCxnSpPr>
            <p:cNvPr id="50192" name="Straight Arrow Connector 30"/>
            <p:cNvCxnSpPr>
              <a:cxnSpLocks noChangeShapeType="1"/>
            </p:cNvCxnSpPr>
            <p:nvPr/>
          </p:nvCxnSpPr>
          <p:spPr bwMode="auto">
            <a:xfrm flipH="1">
              <a:off x="6781804" y="1624358"/>
              <a:ext cx="289150" cy="279908"/>
            </a:xfrm>
            <a:prstGeom prst="straightConnector1">
              <a:avLst/>
            </a:prstGeom>
            <a:noFill/>
            <a:ln w="19050">
              <a:solidFill>
                <a:schemeClr val="bg2">
                  <a:lumMod val="60000"/>
                  <a:lumOff val="40000"/>
                </a:schemeClr>
              </a:solidFill>
              <a:round/>
              <a:headEnd/>
              <a:tailEnd type="arrow" w="med" len="med"/>
            </a:ln>
          </p:spPr>
        </p:cxnSp>
        <p:sp>
          <p:nvSpPr>
            <p:cNvPr id="41" name="TextBox 40"/>
            <p:cNvSpPr txBox="1"/>
            <p:nvPr/>
          </p:nvSpPr>
          <p:spPr bwMode="auto">
            <a:xfrm>
              <a:off x="5419605" y="762938"/>
              <a:ext cx="1651349" cy="538577"/>
            </a:xfrm>
            <a:prstGeom prst="rect">
              <a:avLst/>
            </a:prstGeom>
            <a:noFill/>
          </p:spPr>
          <p:txBody>
            <a:bodyPr wrap="none" lIns="91408" tIns="45704" rIns="91408" bIns="45704">
              <a:spAutoFit/>
            </a:bodyPr>
            <a:lstStyle/>
            <a:p>
              <a:pPr eaLnBrk="0" hangingPunct="0">
                <a:defRPr/>
              </a:pPr>
              <a:r>
                <a:rPr lang="en-US" sz="2900" dirty="0">
                  <a:solidFill>
                    <a:srgbClr val="FF0000"/>
                  </a:solidFill>
                  <a:latin typeface="Arial" pitchFamily="34" charset="0"/>
                  <a:cs typeface="Arial" pitchFamily="34" charset="0"/>
                </a:rPr>
                <a:t>Stressed</a:t>
              </a:r>
            </a:p>
          </p:txBody>
        </p:sp>
        <p:cxnSp>
          <p:nvCxnSpPr>
            <p:cNvPr id="45" name="Straight Arrow Connector 30"/>
            <p:cNvCxnSpPr>
              <a:cxnSpLocks noChangeShapeType="1"/>
            </p:cNvCxnSpPr>
            <p:nvPr/>
          </p:nvCxnSpPr>
          <p:spPr bwMode="auto">
            <a:xfrm flipH="1">
              <a:off x="7178132" y="2514600"/>
              <a:ext cx="365668" cy="139954"/>
            </a:xfrm>
            <a:prstGeom prst="straightConnector1">
              <a:avLst/>
            </a:prstGeom>
            <a:noFill/>
            <a:ln w="19050">
              <a:solidFill>
                <a:schemeClr val="bg2">
                  <a:lumMod val="60000"/>
                  <a:lumOff val="40000"/>
                </a:schemeClr>
              </a:solidFill>
              <a:round/>
              <a:headEnd/>
              <a:tailEnd type="arrow" w="med" len="med"/>
            </a:ln>
          </p:spPr>
        </p:cxnSp>
      </p:grpSp>
    </p:spTree>
    <p:extLst>
      <p:ext uri="{BB962C8B-B14F-4D97-AF65-F5344CB8AC3E}">
        <p14:creationId xmlns:p14="http://schemas.microsoft.com/office/powerpoint/2010/main" val="35225540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ch Tmp 04">
  <a:themeElements>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287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ach Tmp 04 1">
    <a:dk1>
      <a:srgbClr val="003366"/>
    </a:dk1>
    <a:lt1>
      <a:srgbClr val="FFFF00"/>
    </a:lt1>
    <a:dk2>
      <a:srgbClr val="0099CC"/>
    </a:dk2>
    <a:lt2>
      <a:srgbClr val="FFFF00"/>
    </a:lt2>
    <a:accent1>
      <a:srgbClr val="33CCFF"/>
    </a:accent1>
    <a:accent2>
      <a:srgbClr val="003366"/>
    </a:accent2>
    <a:accent3>
      <a:srgbClr val="AACAE2"/>
    </a:accent3>
    <a:accent4>
      <a:srgbClr val="DADA00"/>
    </a:accent4>
    <a:accent5>
      <a:srgbClr val="ADE2FF"/>
    </a:accent5>
    <a:accent6>
      <a:srgbClr val="002D5C"/>
    </a:accent6>
    <a:hlink>
      <a:srgbClr val="0066FF"/>
    </a:hlink>
    <a:folHlink>
      <a:srgbClr val="33CCCC"/>
    </a:folHlink>
  </a:clrScheme>
  <a:fontScheme name="Beach Tmp 04">
    <a:majorFont>
      <a:latin typeface="Looseprint"/>
      <a:ea typeface=""/>
      <a:cs typeface=""/>
    </a:majorFont>
    <a:minorFont>
      <a:latin typeface="Loose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1493</TotalTime>
  <Words>1219</Words>
  <Application>Microsoft Macintosh PowerPoint</Application>
  <PresentationFormat>On-screen Show (4:3)</PresentationFormat>
  <Paragraphs>223</Paragraphs>
  <Slides>13</Slides>
  <Notes>12</Notes>
  <HiddenSlides>0</HiddenSlides>
  <MMClips>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13</vt:i4>
      </vt:variant>
    </vt:vector>
  </HeadingPairs>
  <TitlesOfParts>
    <vt:vector size="18" baseType="lpstr">
      <vt:lpstr>Office Theme</vt:lpstr>
      <vt:lpstr>Beach Tmp 04</vt:lpstr>
      <vt:lpstr>1_Beach Tmp 04</vt:lpstr>
      <vt:lpstr>2_Beach Tmp 04</vt:lpstr>
      <vt:lpstr>SPW 12.0 Graph</vt:lpstr>
      <vt:lpstr>PowerPoint Presentation</vt:lpstr>
      <vt:lpstr>PowerPoint Presentation</vt:lpstr>
      <vt:lpstr>PowerPoint Presentation</vt:lpstr>
      <vt:lpstr>Coastal upwelling + Ocean Acidification brings corrosive waters to the coast</vt:lpstr>
      <vt:lpstr>PowerPoint Presentation</vt:lpstr>
      <vt:lpstr>PowerPoint Presentation</vt:lpstr>
      <vt:lpstr>PowerPoint Presentation</vt:lpstr>
      <vt:lpstr>Ocean Acidification acts on the physiology of individual organisms, but has consequences for ecosystems &amp; society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Jim</dc:creator>
  <cp:lastModifiedBy>JAMES P BARRY</cp:lastModifiedBy>
  <cp:revision>108</cp:revision>
  <dcterms:created xsi:type="dcterms:W3CDTF">2011-08-22T16:56:58Z</dcterms:created>
  <dcterms:modified xsi:type="dcterms:W3CDTF">2011-09-01T17:39:36Z</dcterms:modified>
</cp:coreProperties>
</file>