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700" r:id="rId2"/>
  </p:sldMasterIdLst>
  <p:notesMasterIdLst>
    <p:notesMasterId r:id="rId20"/>
  </p:notesMasterIdLst>
  <p:handoutMasterIdLst>
    <p:handoutMasterId r:id="rId21"/>
  </p:handoutMasterIdLst>
  <p:sldIdLst>
    <p:sldId id="1391" r:id="rId3"/>
    <p:sldId id="1389" r:id="rId4"/>
    <p:sldId id="1404" r:id="rId5"/>
    <p:sldId id="1339" r:id="rId6"/>
    <p:sldId id="1384" r:id="rId7"/>
    <p:sldId id="1387" r:id="rId8"/>
    <p:sldId id="1378" r:id="rId9"/>
    <p:sldId id="1400" r:id="rId10"/>
    <p:sldId id="1375" r:id="rId11"/>
    <p:sldId id="1407" r:id="rId12"/>
    <p:sldId id="1398" r:id="rId13"/>
    <p:sldId id="1409" r:id="rId14"/>
    <p:sldId id="1394" r:id="rId15"/>
    <p:sldId id="1374" r:id="rId16"/>
    <p:sldId id="1408" r:id="rId17"/>
    <p:sldId id="1410" r:id="rId18"/>
    <p:sldId id="1411" r:id="rId19"/>
  </p:sldIdLst>
  <p:sldSz cx="10240963" cy="7407275"/>
  <p:notesSz cx="7019925" cy="92694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FF"/>
    <a:srgbClr val="99FFCC"/>
    <a:srgbClr val="333333"/>
    <a:srgbClr val="996633"/>
    <a:srgbClr val="FFFFFF"/>
    <a:srgbClr val="0000FF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-1068" y="-108"/>
      </p:cViewPr>
      <p:guideLst>
        <p:guide orient="horz" pos="2333"/>
        <p:guide pos="32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Workbook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Workbook1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00800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val>
            <c:numRef>
              <c:f>Sheet1!$C$15:$C$17</c:f>
              <c:numCache>
                <c:formatCode>General</c:formatCode>
                <c:ptCount val="3"/>
                <c:pt idx="0">
                  <c:v>25</c:v>
                </c:pt>
                <c:pt idx="1">
                  <c:v>30</c:v>
                </c:pt>
                <c:pt idx="2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1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</c:spPr>
          </c:dPt>
          <c:dPt>
            <c:idx val="1"/>
            <c:bubble3D val="0"/>
            <c:spPr>
              <a:solidFill>
                <a:srgbClr val="008000"/>
              </a:solidFill>
              <a:ln>
                <a:noFill/>
              </a:ln>
            </c:spPr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</c:spPr>
          </c:dPt>
          <c:val>
            <c:numRef>
              <c:f>Sheet1!$E$15:$E$17</c:f>
              <c:numCache>
                <c:formatCode>General</c:formatCode>
                <c:ptCount val="3"/>
                <c:pt idx="0">
                  <c:v>15</c:v>
                </c:pt>
                <c:pt idx="1">
                  <c:v>15</c:v>
                </c:pt>
                <c:pt idx="2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ln>
          <a:noFill/>
        </a:ln>
      </c:spPr>
    </c:plotArea>
    <c:plotVisOnly val="1"/>
    <c:dispBlanksAs val="zero"/>
    <c:showDLblsOverMax val="1"/>
  </c:chart>
  <c:spPr>
    <a:ln>
      <a:noFill/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6" tIns="46433" rIns="92866" bIns="46433" numCol="1" anchor="t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1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6" tIns="46433" rIns="92866" bIns="46433" numCol="1" anchor="t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0938"/>
            <a:ext cx="3041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6" tIns="46433" rIns="92866" bIns="46433" numCol="1" anchor="b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770938"/>
            <a:ext cx="3041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6" tIns="46433" rIns="92866" bIns="46433" numCol="1" anchor="b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F1519F2-7625-8F44-933D-649B1D93C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59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6" tIns="46433" rIns="92866" bIns="46433" numCol="1" anchor="t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1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6" tIns="46433" rIns="92866" bIns="46433" numCol="1" anchor="t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2150"/>
            <a:ext cx="4784725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6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625" y="4384675"/>
            <a:ext cx="514667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6" tIns="46433" rIns="92866" bIns="464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6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938"/>
            <a:ext cx="3041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6" tIns="46433" rIns="92866" bIns="46433" numCol="1" anchor="b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6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770938"/>
            <a:ext cx="3041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6" tIns="46433" rIns="92866" bIns="46433" numCol="1" anchor="b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5C7E6DB-8EF3-3E49-AF82-5102B42D7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99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868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FA1FC4B-2ABC-CC43-9B77-160E6489A49D}" type="slidenum">
              <a:rPr lang="en-US" sz="1200">
                <a:latin typeface="Times New Roman" charset="0"/>
              </a:rPr>
              <a:pPr/>
              <a:t>1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868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0F85FEA-1967-A345-8B73-29AD69C5BB47}" type="slidenum">
              <a:rPr lang="en-US" sz="1200">
                <a:latin typeface="Times New Roman" charset="0"/>
              </a:rPr>
              <a:pPr/>
              <a:t>4</a:t>
            </a:fld>
            <a:endParaRPr lang="en-US" sz="1200">
              <a:latin typeface="Times New Roman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1"/>
          <p:cNvSpPr>
            <a:spLocks noChangeArrowheads="1"/>
          </p:cNvSpPr>
          <p:nvPr/>
        </p:nvSpPr>
        <p:spPr bwMode="auto">
          <a:xfrm>
            <a:off x="2193925" y="704850"/>
            <a:ext cx="2632075" cy="3476625"/>
          </a:xfrm>
          <a:prstGeom prst="roundRect">
            <a:avLst>
              <a:gd name="adj" fmla="val 60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3077" tIns="46538" rIns="93077" bIns="46538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body"/>
          </p:nvPr>
        </p:nvSpPr>
        <p:spPr>
          <a:xfrm>
            <a:off x="701675" y="4403725"/>
            <a:ext cx="5611813" cy="4170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>
                <a:latin typeface="Arial" charset="0"/>
              </a:rPr>
              <a:t>Stress increases “cost of living”</a:t>
            </a:r>
            <a:r>
              <a:rPr lang="en-US" altLang="ja-JP">
                <a:latin typeface="Arial" charset="0"/>
              </a:rPr>
              <a:t> , with less energy for growth and reproduction.  </a:t>
            </a:r>
          </a:p>
          <a:p>
            <a:pPr eaLnBrk="1" hangingPunct="1"/>
            <a:r>
              <a:rPr lang="en-US">
                <a:latin typeface="Arial" charset="0"/>
              </a:rPr>
              <a:t>Individuals = reduced 1) survival, 2) size, 3) reproductive output.  </a:t>
            </a:r>
          </a:p>
          <a:p>
            <a:pPr eaLnBrk="1" hangingPunct="1"/>
            <a:r>
              <a:rPr lang="en-US">
                <a:latin typeface="Arial" charset="0"/>
              </a:rPr>
              <a:t>Populations = Reduced abundance, productivity, resilience, and greater likelihood of extinction.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868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0A4DDB9-13A9-5041-ABFD-99D204666739}" type="slidenum">
              <a:rPr lang="en-US" sz="1200">
                <a:latin typeface="Times New Roman" charset="0"/>
              </a:rPr>
              <a:pPr/>
              <a:t>6</a:t>
            </a:fld>
            <a:endParaRPr lang="en-US" sz="1200">
              <a:latin typeface="Times New Roman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</a:rPr>
              <a:t>Food web isn’t a very good image, but could be improved.</a:t>
            </a:r>
          </a:p>
          <a:p>
            <a:endParaRPr lang="en-US">
              <a:latin typeface="Arial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868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9A43554-1D8B-F346-BD76-1BF59877873D}" type="slidenum">
              <a:rPr lang="en-US" sz="1200">
                <a:latin typeface="Times New Roman" charset="0"/>
              </a:rPr>
              <a:pPr/>
              <a:t>7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868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B6BFFA1-F007-E54D-98D0-69DDD097F85E}" type="slidenum">
              <a:rPr lang="en-US" sz="1200">
                <a:latin typeface="Times New Roman" charset="0"/>
              </a:rPr>
              <a:pPr/>
              <a:t>13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</a:rPr>
              <a:t>Cullen et al. 2000  Climate and collapse of akkadian empire</a:t>
            </a:r>
            <a:endParaRPr lang="en-GB">
              <a:latin typeface="Arial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868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EB4BADC-EB16-584A-9488-73B940E58E13}" type="slidenum">
              <a:rPr lang="en-US" sz="1200">
                <a:latin typeface="Times New Roman" charset="0"/>
              </a:rPr>
              <a:pPr/>
              <a:t>15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341313" y="330200"/>
            <a:ext cx="9585325" cy="2276475"/>
            <a:chOff x="192" y="192"/>
            <a:chExt cx="5391" cy="1328"/>
          </a:xfrm>
        </p:grpSpPr>
        <p:grpSp>
          <p:nvGrpSpPr>
            <p:cNvPr id="5" name="Group 69"/>
            <p:cNvGrpSpPr>
              <a:grpSpLocks/>
            </p:cNvGrpSpPr>
            <p:nvPr/>
          </p:nvGrpSpPr>
          <p:grpSpPr bwMode="auto">
            <a:xfrm>
              <a:off x="192" y="960"/>
              <a:ext cx="5391" cy="560"/>
              <a:chOff x="192" y="192"/>
              <a:chExt cx="5391" cy="560"/>
            </a:xfrm>
          </p:grpSpPr>
          <p:pic>
            <p:nvPicPr>
              <p:cNvPr id="11" name="Picture 7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8" y="192"/>
                <a:ext cx="4095" cy="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7875"/>
              <a:stretch>
                <a:fillRect/>
              </a:stretch>
            </p:blipFill>
            <p:spPr bwMode="auto">
              <a:xfrm>
                <a:off x="192" y="192"/>
                <a:ext cx="2544" cy="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Group 68"/>
            <p:cNvGrpSpPr>
              <a:grpSpLocks/>
            </p:cNvGrpSpPr>
            <p:nvPr/>
          </p:nvGrpSpPr>
          <p:grpSpPr bwMode="auto">
            <a:xfrm>
              <a:off x="192" y="192"/>
              <a:ext cx="5391" cy="560"/>
              <a:chOff x="192" y="192"/>
              <a:chExt cx="5391" cy="560"/>
            </a:xfrm>
          </p:grpSpPr>
          <p:pic>
            <p:nvPicPr>
              <p:cNvPr id="9" name="Picture 6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8" y="192"/>
                <a:ext cx="4095" cy="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6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7875"/>
              <a:stretch>
                <a:fillRect/>
              </a:stretch>
            </p:blipFill>
            <p:spPr bwMode="auto">
              <a:xfrm>
                <a:off x="192" y="192"/>
                <a:ext cx="2544" cy="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" name="Picture 7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40" b="22855"/>
            <a:stretch>
              <a:fillRect/>
            </a:stretch>
          </p:blipFill>
          <p:spPr bwMode="auto">
            <a:xfrm>
              <a:off x="1488" y="672"/>
              <a:ext cx="409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40" r="37874" b="14285"/>
            <a:stretch>
              <a:fillRect/>
            </a:stretch>
          </p:blipFill>
          <p:spPr bwMode="auto">
            <a:xfrm>
              <a:off x="192" y="672"/>
              <a:ext cx="254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76" descr="Waves 640"/>
          <p:cNvSpPr>
            <a:spLocks noChangeArrowheads="1"/>
          </p:cNvSpPr>
          <p:nvPr/>
        </p:nvSpPr>
        <p:spPr bwMode="auto">
          <a:xfrm>
            <a:off x="484188" y="466725"/>
            <a:ext cx="9301162" cy="19939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8365" y="3044832"/>
            <a:ext cx="8704263" cy="3375025"/>
          </a:xfrm>
        </p:spPr>
        <p:txBody>
          <a:bodyPr/>
          <a:lstStyle>
            <a:lvl1pPr marL="0" indent="0" algn="ctr">
              <a:buFont typeface="Monotype Sorts"/>
              <a:buNone/>
              <a:defRPr sz="41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512778" y="474663"/>
            <a:ext cx="9215437" cy="1978025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dist="17961" dir="13500000" algn="ctr" rotWithShape="0">
              <a:schemeClr val="bg2"/>
            </a:outerShdw>
          </a:effectLst>
        </p:spPr>
        <p:txBody>
          <a:bodyPr vert="horz" wrap="square" lIns="103640" tIns="51820" rIns="103640" bIns="518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dt" sz="quarter" idx="10"/>
          </p:nvPr>
        </p:nvSpPr>
        <p:spPr>
          <a:xfrm>
            <a:off x="768350" y="6748463"/>
            <a:ext cx="2133600" cy="49371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498850" y="6748463"/>
            <a:ext cx="3243263" cy="49371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39013" y="6748463"/>
            <a:ext cx="2133600" cy="49371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6E16F46-51B2-134F-89F3-077A1EF6BA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077360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78" y="296863"/>
            <a:ext cx="9215437" cy="12350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6C297-AB6E-5944-A0D4-8E14C83647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789789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89825" y="296863"/>
            <a:ext cx="2324100" cy="62880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2763" y="296863"/>
            <a:ext cx="6824662" cy="6288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F6686-17FC-484D-BDD3-482BE43E6F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8507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12763" y="296863"/>
            <a:ext cx="9301162" cy="6288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1CFA1-746D-3B40-BCA6-B4D1EBFDD1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27207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78" y="296863"/>
            <a:ext cx="9215437" cy="12350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15" y="2300288"/>
            <a:ext cx="4532313" cy="4284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81613" y="2300288"/>
            <a:ext cx="4532312" cy="2065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81613" y="4518040"/>
            <a:ext cx="4532312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1A171-551B-414B-A678-73F3C2B5FD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6804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78" y="296863"/>
            <a:ext cx="9215437" cy="12350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96915" y="2300288"/>
            <a:ext cx="4532313" cy="4284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81613" y="2300288"/>
            <a:ext cx="4532312" cy="2065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81613" y="4518040"/>
            <a:ext cx="4532312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4F27A-2671-B144-B680-E636F90A5A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59742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7671" y="2300580"/>
            <a:ext cx="8705625" cy="1588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6953" y="4196730"/>
            <a:ext cx="7168674" cy="189304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396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812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00" y="4759820"/>
            <a:ext cx="8704013" cy="14715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00" y="3138994"/>
            <a:ext cx="8704013" cy="162082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7273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1543" y="2059479"/>
            <a:ext cx="4293141" cy="46649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9508" y="2059479"/>
            <a:ext cx="4294754" cy="46649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632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856" y="297101"/>
            <a:ext cx="9216867" cy="123350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855" y="1658160"/>
            <a:ext cx="4523764" cy="69064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855" y="2348801"/>
            <a:ext cx="4523764" cy="42682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2732" y="1658160"/>
            <a:ext cx="4526990" cy="69064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2732" y="2348801"/>
            <a:ext cx="4526990" cy="42682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355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78" y="296863"/>
            <a:ext cx="9215437" cy="12350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09CDD-B821-3B45-B86C-04951270D1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154885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888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1743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856" y="295546"/>
            <a:ext cx="3369035" cy="12537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4460" y="295545"/>
            <a:ext cx="5725263" cy="63215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2856" y="1549275"/>
            <a:ext cx="3369035" cy="50678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3466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7876" y="5184471"/>
            <a:ext cx="6144578" cy="6128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07876" y="661088"/>
            <a:ext cx="6144578" cy="444560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07876" y="5797337"/>
            <a:ext cx="6144578" cy="8695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66161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060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985" y="614423"/>
            <a:ext cx="2185277" cy="610999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1543" y="614423"/>
            <a:ext cx="6402618" cy="61099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892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40" y="4759340"/>
            <a:ext cx="8704263" cy="1471613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40" y="3140075"/>
            <a:ext cx="8704263" cy="1619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5B830-E15A-1044-8A2F-56CF52F8D0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872315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78" y="296863"/>
            <a:ext cx="9215437" cy="12350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15" y="2300288"/>
            <a:ext cx="4532313" cy="4284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1613" y="2300288"/>
            <a:ext cx="4532312" cy="4284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24318-3AD7-C94B-AE95-424A504754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50103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78" y="296863"/>
            <a:ext cx="9215437" cy="1235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778" y="1657364"/>
            <a:ext cx="4524375" cy="692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778" y="2349500"/>
            <a:ext cx="4524375" cy="4267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2238" y="1657364"/>
            <a:ext cx="4525962" cy="692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2238" y="2349500"/>
            <a:ext cx="4525962" cy="4267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9F140-C116-F14E-A13D-406F288058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37406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78" y="296863"/>
            <a:ext cx="9215437" cy="12350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F5587-4B03-8B40-A2E8-2533687E84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83544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25A9B-6F4A-AB49-AAB7-679A803EDA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027269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79" y="295290"/>
            <a:ext cx="3368675" cy="12541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3691" y="295287"/>
            <a:ext cx="5724525" cy="6321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2779" y="1549400"/>
            <a:ext cx="3368675" cy="5067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89214-0244-CF47-B62D-061723338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71353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6600" y="5184775"/>
            <a:ext cx="6145213" cy="6127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06600" y="661988"/>
            <a:ext cx="6145213" cy="4445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06600" y="5797565"/>
            <a:ext cx="6145213" cy="868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DD033-8AD5-A44C-8A4D-05A9D3802F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99004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00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6900" y="2300288"/>
            <a:ext cx="9217025" cy="4284662"/>
          </a:xfrm>
          <a:prstGeom prst="rect">
            <a:avLst/>
          </a:prstGeom>
          <a:noFill/>
          <a:ln>
            <a:noFill/>
          </a:ln>
          <a:effectLst>
            <a:outerShdw dist="17961" dir="135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3640" tIns="51820" rIns="103640" bIns="518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2625" y="6748463"/>
            <a:ext cx="21336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3640" tIns="51820" rIns="103640" bIns="51820" numCol="1" anchor="ctr" anchorCtr="0" compatLnSpc="1">
            <a:prstTxWarp prst="textNoShape">
              <a:avLst/>
            </a:prstTxWarp>
          </a:bodyPr>
          <a:lstStyle>
            <a:lvl1pPr defTabSz="1028700" eaLnBrk="0" hangingPunct="0">
              <a:defRPr sz="16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70300" y="6748463"/>
            <a:ext cx="324167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3640" tIns="51820" rIns="103640" bIns="51820" numCol="1" anchor="ctr" anchorCtr="0" compatLnSpc="1">
            <a:prstTxWarp prst="textNoShape">
              <a:avLst/>
            </a:prstTxWarp>
          </a:bodyPr>
          <a:lstStyle>
            <a:lvl1pPr algn="ctr" defTabSz="1028700" eaLnBrk="0" hangingPunct="0">
              <a:defRPr sz="16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51775" y="6748463"/>
            <a:ext cx="21336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3640" tIns="51820" rIns="103640" bIns="51820" numCol="1" anchor="ctr" anchorCtr="0" compatLnSpc="1">
            <a:prstTxWarp prst="textNoShape">
              <a:avLst/>
            </a:prstTxWarp>
          </a:bodyPr>
          <a:lstStyle>
            <a:lvl1pPr algn="r" defTabSz="1028700" eaLnBrk="0" hangingPunct="0">
              <a:defRPr sz="16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3F3FACC-99B1-F745-9D29-3228DB4F0D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8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transition/>
  <p:txStyles>
    <p:titleStyle>
      <a:lvl1pPr algn="ctr" defTabSz="1028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1028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Looseprint"/>
          <a:ea typeface="ＭＳ Ｐゴシック" charset="0"/>
          <a:cs typeface="ＭＳ Ｐゴシック" charset="0"/>
        </a:defRPr>
      </a:lvl2pPr>
      <a:lvl3pPr algn="ctr" defTabSz="1028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Looseprint"/>
          <a:ea typeface="ＭＳ Ｐゴシック" charset="0"/>
          <a:cs typeface="ＭＳ Ｐゴシック" charset="0"/>
        </a:defRPr>
      </a:lvl3pPr>
      <a:lvl4pPr algn="ctr" defTabSz="1028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Looseprint"/>
          <a:ea typeface="ＭＳ Ｐゴシック" charset="0"/>
          <a:cs typeface="ＭＳ Ｐゴシック" charset="0"/>
        </a:defRPr>
      </a:lvl4pPr>
      <a:lvl5pPr algn="ctr" defTabSz="1028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Looseprint"/>
          <a:ea typeface="ＭＳ Ｐゴシック" charset="0"/>
          <a:cs typeface="ＭＳ Ｐゴシック" charset="0"/>
        </a:defRPr>
      </a:lvl5pPr>
      <a:lvl6pPr marL="457200" algn="ctr" defTabSz="1028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Looseprint"/>
        </a:defRPr>
      </a:lvl6pPr>
      <a:lvl7pPr marL="914400" algn="ctr" defTabSz="1028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Looseprint"/>
        </a:defRPr>
      </a:lvl7pPr>
      <a:lvl8pPr marL="1371600" algn="ctr" defTabSz="1028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Looseprint"/>
        </a:defRPr>
      </a:lvl8pPr>
      <a:lvl9pPr marL="1828800" algn="ctr" defTabSz="1028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Looseprint"/>
        </a:defRPr>
      </a:lvl9pPr>
    </p:titleStyle>
    <p:bodyStyle>
      <a:lvl1pPr marL="385763" indent="-385763" algn="l" defTabSz="10287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Monotype Sorts" charset="0"/>
        <a:buChar char="O"/>
        <a:defRPr sz="3600" i="1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836613" indent="-322263" algn="l" defTabSz="10287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Monotype Sorts" charset="0"/>
        <a:buChar char="O"/>
        <a:defRPr sz="3600" i="1">
          <a:solidFill>
            <a:schemeClr val="tx1"/>
          </a:solidFill>
          <a:latin typeface="+mn-lt"/>
          <a:ea typeface="ＭＳ Ｐゴシック" charset="0"/>
        </a:defRPr>
      </a:lvl2pPr>
      <a:lvl3pPr marL="1285875" indent="-257175" algn="l" defTabSz="10287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Monotype Sorts" charset="0"/>
        <a:buChar char="O"/>
        <a:defRPr sz="3200" i="1">
          <a:solidFill>
            <a:schemeClr val="tx1"/>
          </a:solidFill>
          <a:latin typeface="+mn-lt"/>
          <a:ea typeface="ＭＳ Ｐゴシック" charset="0"/>
        </a:defRPr>
      </a:lvl3pPr>
      <a:lvl4pPr marL="1801813" indent="-257175" algn="l" defTabSz="10287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Monotype Sorts" charset="0"/>
        <a:buChar char="O"/>
        <a:defRPr sz="3200" i="1">
          <a:solidFill>
            <a:schemeClr val="tx1"/>
          </a:solidFill>
          <a:latin typeface="Arial for Vicious Fishes"/>
          <a:ea typeface="ＭＳ Ｐゴシック" charset="0"/>
        </a:defRPr>
      </a:lvl4pPr>
      <a:lvl5pPr marL="2316163" indent="-257175" algn="l" defTabSz="10287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Monotype Sorts" charset="0"/>
        <a:buChar char="O"/>
        <a:defRPr sz="3200" i="1">
          <a:solidFill>
            <a:schemeClr val="tx1"/>
          </a:solidFill>
          <a:latin typeface="Arial for Vicious Fishes"/>
          <a:ea typeface="ＭＳ Ｐゴシック" charset="0"/>
        </a:defRPr>
      </a:lvl5pPr>
      <a:lvl6pPr marL="2773363" indent="-257175" algn="l" defTabSz="10287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Monotype Sorts"/>
        <a:buChar char="O"/>
        <a:defRPr sz="3200" i="1">
          <a:solidFill>
            <a:schemeClr val="tx1"/>
          </a:solidFill>
          <a:latin typeface="Arial for Vicious Fishes"/>
        </a:defRPr>
      </a:lvl6pPr>
      <a:lvl7pPr marL="3230563" indent="-257175" algn="l" defTabSz="10287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Monotype Sorts"/>
        <a:buChar char="O"/>
        <a:defRPr sz="3200" i="1">
          <a:solidFill>
            <a:schemeClr val="tx1"/>
          </a:solidFill>
          <a:latin typeface="Arial for Vicious Fishes"/>
        </a:defRPr>
      </a:lvl7pPr>
      <a:lvl8pPr marL="3687763" indent="-257175" algn="l" defTabSz="10287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Monotype Sorts"/>
        <a:buChar char="O"/>
        <a:defRPr sz="3200" i="1">
          <a:solidFill>
            <a:schemeClr val="tx1"/>
          </a:solidFill>
          <a:latin typeface="Arial for Vicious Fishes"/>
        </a:defRPr>
      </a:lvl8pPr>
      <a:lvl9pPr marL="4144963" indent="-257175" algn="l" defTabSz="10287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Monotype Sorts"/>
        <a:buChar char="O"/>
        <a:defRPr sz="3200" i="1">
          <a:solidFill>
            <a:schemeClr val="tx1"/>
          </a:solidFill>
          <a:latin typeface="Arial for Vicious Fishe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50888" y="614363"/>
            <a:ext cx="8743950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0888" y="2058988"/>
            <a:ext cx="8743950" cy="466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2800" b="1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2800" b="1">
          <a:solidFill>
            <a:srgbClr val="000000"/>
          </a:solidFill>
          <a:latin typeface="Times New Roman" pitchFamily="16" charset="0"/>
          <a:ea typeface="ＭＳ Ｐゴシック" charset="0"/>
          <a:cs typeface="msgothic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2800" b="1">
          <a:solidFill>
            <a:srgbClr val="000000"/>
          </a:solidFill>
          <a:latin typeface="Times New Roman" pitchFamily="16" charset="0"/>
          <a:ea typeface="ＭＳ Ｐゴシック" charset="0"/>
          <a:cs typeface="msgothic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2800" b="1">
          <a:solidFill>
            <a:srgbClr val="000000"/>
          </a:solidFill>
          <a:latin typeface="Times New Roman" pitchFamily="16" charset="0"/>
          <a:ea typeface="ＭＳ Ｐゴシック" charset="0"/>
          <a:cs typeface="msgothic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2800" b="1">
          <a:solidFill>
            <a:srgbClr val="000000"/>
          </a:solidFill>
          <a:latin typeface="Times New Roman" pitchFamily="16" charset="0"/>
          <a:ea typeface="ＭＳ Ｐゴシック" charset="0"/>
          <a:cs typeface="msgothic" charset="0"/>
        </a:defRPr>
      </a:lvl5pPr>
      <a:lvl6pPr marL="1536700" indent="-2159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8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6pPr>
      <a:lvl7pPr marL="1993900" indent="-2159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8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7pPr>
      <a:lvl8pPr marL="2451100" indent="-2159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8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8pPr>
      <a:lvl9pPr marL="2908300" indent="-2159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8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9pPr>
    </p:titleStyle>
    <p:bodyStyle>
      <a:lvl1pPr marL="431800" indent="-323850" algn="l" defTabSz="457200" rtl="0" eaLnBrk="0" fontAlgn="base" hangingPunct="0">
        <a:lnSpc>
          <a:spcPct val="93000"/>
        </a:lnSpc>
        <a:spcBef>
          <a:spcPct val="0"/>
        </a:spcBef>
        <a:spcAft>
          <a:spcPts val="888"/>
        </a:spcAft>
        <a:buClr>
          <a:srgbClr val="000000"/>
        </a:buClr>
        <a:buSzPct val="100000"/>
        <a:buFont typeface="Arial" charset="0"/>
        <a:buChar char="•"/>
        <a:defRPr sz="20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863600" indent="-287338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ymbol" charset="0"/>
        <a:buChar char="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295400" indent="-2159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charset="0"/>
        <a:buChar char="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727200" indent="-2159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charset="0"/>
        <a:buChar char="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159000" indent="-2159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0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6162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30734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5306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9878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9.jpeg"/><Relationship Id="rId4" Type="http://schemas.openxmlformats.org/officeDocument/2006/relationships/image" Target="../media/image48.emf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jpe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jpeg"/><Relationship Id="rId25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5.jpe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jpeg"/><Relationship Id="rId5" Type="http://schemas.openxmlformats.org/officeDocument/2006/relationships/image" Target="../media/image14.png"/><Relationship Id="rId15" Type="http://schemas.openxmlformats.org/officeDocument/2006/relationships/image" Target="../media/image24.jpeg"/><Relationship Id="rId23" Type="http://schemas.openxmlformats.org/officeDocument/2006/relationships/image" Target="../media/image32.jpeg"/><Relationship Id="rId10" Type="http://schemas.openxmlformats.org/officeDocument/2006/relationships/image" Target="../media/image19.jpeg"/><Relationship Id="rId19" Type="http://schemas.openxmlformats.org/officeDocument/2006/relationships/image" Target="../media/image28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Relationship Id="rId22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4850" y="-4203700"/>
            <a:ext cx="5803900" cy="832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13" y="-7938"/>
            <a:ext cx="5253037" cy="411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48" name="Straight Connector 3"/>
          <p:cNvCxnSpPr>
            <a:cxnSpLocks noChangeShapeType="1"/>
          </p:cNvCxnSpPr>
          <p:nvPr/>
        </p:nvCxnSpPr>
        <p:spPr bwMode="auto">
          <a:xfrm>
            <a:off x="5113338" y="-423863"/>
            <a:ext cx="0" cy="7999413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6149" name="Straight Connector 6"/>
          <p:cNvCxnSpPr>
            <a:cxnSpLocks noChangeShapeType="1"/>
          </p:cNvCxnSpPr>
          <p:nvPr/>
        </p:nvCxnSpPr>
        <p:spPr bwMode="auto">
          <a:xfrm>
            <a:off x="-1389063" y="4114800"/>
            <a:ext cx="12565063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</p:cxnSp>
      <p:sp>
        <p:nvSpPr>
          <p:cNvPr id="6150" name="TextBox 13"/>
          <p:cNvSpPr txBox="1">
            <a:spLocks noChangeArrowheads="1"/>
          </p:cNvSpPr>
          <p:nvPr/>
        </p:nvSpPr>
        <p:spPr bwMode="auto">
          <a:xfrm>
            <a:off x="349250" y="4284663"/>
            <a:ext cx="9634483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 smtClean="0">
                <a:latin typeface="Calibri"/>
                <a:cs typeface="Calibri"/>
              </a:rPr>
              <a:t>How ocean change affects ecosystem services: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Calibri"/>
                <a:cs typeface="Calibri"/>
              </a:rPr>
              <a:t>Options for ocean health and societal adaptation</a:t>
            </a:r>
            <a:endParaRPr lang="en-US" sz="2800" dirty="0">
              <a:solidFill>
                <a:srgbClr val="FFFFFF"/>
              </a:solidFill>
              <a:latin typeface="Calibri"/>
              <a:cs typeface="Calibri"/>
            </a:endParaRPr>
          </a:p>
          <a:p>
            <a:endParaRPr lang="en-US" sz="12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r>
              <a:rPr lang="en-US" sz="2400" i="1" dirty="0" smtClean="0">
                <a:solidFill>
                  <a:srgbClr val="00FF00"/>
                </a:solidFill>
                <a:latin typeface="Calibri"/>
                <a:cs typeface="Calibri"/>
              </a:rPr>
              <a:t>James </a:t>
            </a:r>
            <a:r>
              <a:rPr lang="en-US" sz="2400" i="1" dirty="0">
                <a:solidFill>
                  <a:srgbClr val="00FF00"/>
                </a:solidFill>
                <a:latin typeface="Calibri"/>
                <a:cs typeface="Calibri"/>
              </a:rPr>
              <a:t>Barry</a:t>
            </a:r>
          </a:p>
          <a:p>
            <a:r>
              <a:rPr lang="en-US" sz="2400" i="1" dirty="0">
                <a:solidFill>
                  <a:srgbClr val="00FF00"/>
                </a:solidFill>
                <a:latin typeface="Calibri"/>
                <a:cs typeface="Calibri"/>
              </a:rPr>
              <a:t>Monterey Bay Aquarium Research Institute</a:t>
            </a:r>
          </a:p>
          <a:p>
            <a:endParaRPr lang="en-US" dirty="0">
              <a:latin typeface="Calibri"/>
              <a:cs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Box 4"/>
          <p:cNvSpPr txBox="1">
            <a:spLocks noChangeArrowheads="1"/>
          </p:cNvSpPr>
          <p:nvPr/>
        </p:nvSpPr>
        <p:spPr bwMode="auto">
          <a:xfrm>
            <a:off x="495300" y="112535"/>
            <a:ext cx="879104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 smtClean="0">
                <a:latin typeface="Calibri" charset="0"/>
                <a:cs typeface="Calibri" charset="0"/>
              </a:rPr>
              <a:t>Principals for ecosystem</a:t>
            </a:r>
            <a:r>
              <a:rPr lang="en-US" sz="3200" dirty="0">
                <a:latin typeface="Calibri" charset="0"/>
                <a:cs typeface="Calibri" charset="0"/>
              </a:rPr>
              <a:t>–based management of marine resources</a:t>
            </a:r>
          </a:p>
        </p:txBody>
      </p:sp>
      <p:sp>
        <p:nvSpPr>
          <p:cNvPr id="11266" name="TextBox 5"/>
          <p:cNvSpPr txBox="1">
            <a:spLocks noChangeArrowheads="1"/>
          </p:cNvSpPr>
          <p:nvPr/>
        </p:nvSpPr>
        <p:spPr bwMode="auto">
          <a:xfrm>
            <a:off x="634032" y="1323808"/>
            <a:ext cx="8791575" cy="310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Looseprint" charset="0"/>
              <a:buAutoNum type="arabicPeriod"/>
            </a:pPr>
            <a:r>
              <a:rPr lang="en-US" sz="2800" dirty="0">
                <a:solidFill>
                  <a:srgbClr val="FFFFFF"/>
                </a:solidFill>
                <a:latin typeface="Calibri" charset="0"/>
                <a:cs typeface="Calibri" charset="0"/>
              </a:rPr>
              <a:t>Define the spatial boundaries of the ecosystem</a:t>
            </a:r>
          </a:p>
          <a:p>
            <a:pPr>
              <a:buFont typeface="Looseprint" charset="0"/>
              <a:buAutoNum type="arabicPeriod"/>
            </a:pPr>
            <a:r>
              <a:rPr lang="en-US" sz="2800" dirty="0">
                <a:solidFill>
                  <a:srgbClr val="FFFFFF"/>
                </a:solidFill>
                <a:latin typeface="Calibri" charset="0"/>
                <a:cs typeface="Calibri" charset="0"/>
              </a:rPr>
              <a:t>Define the objectives of EBM clearly</a:t>
            </a:r>
          </a:p>
          <a:p>
            <a:pPr>
              <a:buFont typeface="Looseprint" charset="0"/>
              <a:buAutoNum type="arabicPeriod"/>
            </a:pPr>
            <a:r>
              <a:rPr lang="en-US" sz="2800" dirty="0">
                <a:solidFill>
                  <a:srgbClr val="FFFFFF"/>
                </a:solidFill>
                <a:latin typeface="Calibri" charset="0"/>
                <a:cs typeface="Calibri" charset="0"/>
              </a:rPr>
              <a:t>Include humans as part of the ecosystem</a:t>
            </a:r>
          </a:p>
          <a:p>
            <a:pPr>
              <a:buFont typeface="Looseprint" charset="0"/>
              <a:buAutoNum type="arabicPeriod"/>
            </a:pPr>
            <a:r>
              <a:rPr lang="en-US" sz="2800" dirty="0">
                <a:solidFill>
                  <a:srgbClr val="FFFFFF"/>
                </a:solidFill>
                <a:latin typeface="Calibri" charset="0"/>
                <a:cs typeface="Calibri" charset="0"/>
              </a:rPr>
              <a:t>Use various strategies to hedge against uncertainty</a:t>
            </a:r>
          </a:p>
          <a:p>
            <a:pPr>
              <a:buFont typeface="Looseprint" charset="0"/>
              <a:buAutoNum type="arabicPeriod"/>
            </a:pPr>
            <a:r>
              <a:rPr lang="en-US" sz="2800" dirty="0">
                <a:solidFill>
                  <a:srgbClr val="FFFFFF"/>
                </a:solidFill>
                <a:latin typeface="Calibri" charset="0"/>
                <a:cs typeface="Calibri" charset="0"/>
              </a:rPr>
              <a:t>Marine spatial planning</a:t>
            </a:r>
          </a:p>
          <a:p>
            <a:pPr>
              <a:buFont typeface="Looseprint" charset="0"/>
              <a:buAutoNum type="arabicPeriod"/>
            </a:pPr>
            <a:r>
              <a:rPr lang="en-US" sz="2800" dirty="0">
                <a:solidFill>
                  <a:srgbClr val="FFFFFF"/>
                </a:solidFill>
                <a:latin typeface="Calibri" charset="0"/>
                <a:cs typeface="Calibri" charset="0"/>
              </a:rPr>
              <a:t>Link governance structure with the scale of ecosystem elements </a:t>
            </a:r>
            <a:r>
              <a:rPr lang="en-US" sz="2800" dirty="0" smtClean="0">
                <a:solidFill>
                  <a:srgbClr val="FFFFFF"/>
                </a:solidFill>
                <a:latin typeface="Calibri" charset="0"/>
                <a:cs typeface="Calibri" charset="0"/>
              </a:rPr>
              <a:t>managed</a:t>
            </a:r>
            <a:endParaRPr lang="en-US" sz="2800" dirty="0">
              <a:solidFill>
                <a:srgbClr val="FFFFFF"/>
              </a:solidFill>
              <a:latin typeface="Calibri" charset="0"/>
              <a:cs typeface="Calibri" charset="0"/>
            </a:endParaRPr>
          </a:p>
        </p:txBody>
      </p:sp>
      <p:cxnSp>
        <p:nvCxnSpPr>
          <p:cNvPr id="6" name="Straight Connector 6"/>
          <p:cNvCxnSpPr>
            <a:cxnSpLocks noChangeShapeType="1"/>
          </p:cNvCxnSpPr>
          <p:nvPr/>
        </p:nvCxnSpPr>
        <p:spPr bwMode="auto">
          <a:xfrm>
            <a:off x="555006" y="1250783"/>
            <a:ext cx="9067800" cy="1587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427" y="4139663"/>
            <a:ext cx="4053672" cy="303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11283" y="6893939"/>
            <a:ext cx="3317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U.S. Large marine ecosystems (NOAA)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472587" y="872940"/>
            <a:ext cx="2100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Ruckelshaus et al. 2008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3159" y="156606"/>
            <a:ext cx="83744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An evaluation tool for marine spatial planning</a:t>
            </a:r>
            <a:endParaRPr lang="en-US" sz="32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346383" y="1055532"/>
            <a:ext cx="9894580" cy="6201247"/>
            <a:chOff x="1754383" y="2701703"/>
            <a:chExt cx="5862286" cy="4020857"/>
          </a:xfrm>
        </p:grpSpPr>
        <p:grpSp>
          <p:nvGrpSpPr>
            <p:cNvPr id="21" name="Group 9"/>
            <p:cNvGrpSpPr/>
            <p:nvPr/>
          </p:nvGrpSpPr>
          <p:grpSpPr>
            <a:xfrm>
              <a:off x="1754383" y="2701703"/>
              <a:ext cx="5635234" cy="4020857"/>
              <a:chOff x="2871926" y="4320953"/>
              <a:chExt cx="3400147" cy="2426076"/>
            </a:xfrm>
          </p:grpSpPr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642" t="721" r="1053" b="1176"/>
              <a:stretch>
                <a:fillRect/>
              </a:stretch>
            </p:blipFill>
            <p:spPr bwMode="auto">
              <a:xfrm>
                <a:off x="2871926" y="4320953"/>
                <a:ext cx="3400147" cy="242607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28" name="Rectangle 27"/>
              <p:cNvSpPr/>
              <p:nvPr/>
            </p:nvSpPr>
            <p:spPr>
              <a:xfrm>
                <a:off x="2885930" y="6586613"/>
                <a:ext cx="282619" cy="1485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 dirty="0" smtClean="0">
                    <a:solidFill>
                      <a:schemeClr val="bg1"/>
                    </a:solidFill>
                  </a:rPr>
                  <a:t>USGS</a:t>
                </a:r>
                <a:endParaRPr lang="en-US" sz="1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2" name="Rounded Rectangle 21"/>
            <p:cNvSpPr/>
            <p:nvPr/>
          </p:nvSpPr>
          <p:spPr>
            <a:xfrm rot="20462187">
              <a:off x="3603173" y="5894387"/>
              <a:ext cx="1354618" cy="9634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/>
            </a:p>
          </p:txBody>
        </p:sp>
        <p:sp>
          <p:nvSpPr>
            <p:cNvPr id="23" name="Rounded Rectangle 22"/>
            <p:cNvSpPr/>
            <p:nvPr/>
          </p:nvSpPr>
          <p:spPr>
            <a:xfrm rot="20077758">
              <a:off x="4836943" y="5341017"/>
              <a:ext cx="1504071" cy="106657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990849" y="6115050"/>
              <a:ext cx="662015" cy="75711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/>
            </a:p>
          </p:txBody>
        </p:sp>
        <p:sp>
          <p:nvSpPr>
            <p:cNvPr id="25" name="Rectangle 24"/>
            <p:cNvSpPr/>
            <p:nvPr/>
          </p:nvSpPr>
          <p:spPr>
            <a:xfrm rot="19900471">
              <a:off x="6447081" y="3947476"/>
              <a:ext cx="1169588" cy="2397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&amp; Natural Habitat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 rot="20137245">
              <a:off x="6187629" y="4794536"/>
              <a:ext cx="1046555" cy="2397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Social Variables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018475" y="2622336"/>
            <a:ext cx="1510900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Long Island</a:t>
            </a: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29" name="Straight Connector 6"/>
          <p:cNvCxnSpPr>
            <a:cxnSpLocks noChangeShapeType="1"/>
          </p:cNvCxnSpPr>
          <p:nvPr/>
        </p:nvCxnSpPr>
        <p:spPr bwMode="auto">
          <a:xfrm>
            <a:off x="472116" y="824884"/>
            <a:ext cx="9067800" cy="1587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Box 4"/>
          <p:cNvSpPr txBox="1">
            <a:spLocks noChangeArrowheads="1"/>
          </p:cNvSpPr>
          <p:nvPr/>
        </p:nvSpPr>
        <p:spPr bwMode="auto">
          <a:xfrm>
            <a:off x="430158" y="183348"/>
            <a:ext cx="60366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latin typeface="Calibri" charset="0"/>
                <a:cs typeface="Calibri" charset="0"/>
              </a:rPr>
              <a:t>Solutions for a changing ocean:</a:t>
            </a:r>
          </a:p>
        </p:txBody>
      </p:sp>
      <p:cxnSp>
        <p:nvCxnSpPr>
          <p:cNvPr id="6" name="Straight Connector 6"/>
          <p:cNvCxnSpPr>
            <a:cxnSpLocks noChangeShapeType="1"/>
          </p:cNvCxnSpPr>
          <p:nvPr/>
        </p:nvCxnSpPr>
        <p:spPr bwMode="auto">
          <a:xfrm>
            <a:off x="456039" y="937423"/>
            <a:ext cx="9067800" cy="1587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329888" y="1129308"/>
            <a:ext cx="9217025" cy="5401794"/>
          </a:xfrm>
          <a:prstGeom prst="rect">
            <a:avLst/>
          </a:prstGeom>
        </p:spPr>
        <p:txBody>
          <a:bodyPr>
            <a:noAutofit/>
          </a:bodyPr>
          <a:lstStyle>
            <a:lvl1pPr marL="385763" indent="-385763" algn="l" defTabSz="10287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onotype Sorts" charset="0"/>
              <a:buChar char="O"/>
              <a:defRPr sz="3600" i="1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836613" indent="-322263" algn="l" defTabSz="10287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onotype Sorts" charset="0"/>
              <a:buChar char="O"/>
              <a:defRPr sz="3600" i="1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285875" indent="-257175" algn="l" defTabSz="10287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onotype Sorts" charset="0"/>
              <a:buChar char="O"/>
              <a:defRPr sz="3200" i="1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801813" indent="-257175" algn="l" defTabSz="10287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onotype Sorts" charset="0"/>
              <a:buChar char="O"/>
              <a:defRPr sz="3200" i="1">
                <a:solidFill>
                  <a:schemeClr val="tx1"/>
                </a:solidFill>
                <a:latin typeface="Arial for Vicious Fishes"/>
                <a:ea typeface="ＭＳ Ｐゴシック" charset="0"/>
              </a:defRPr>
            </a:lvl4pPr>
            <a:lvl5pPr marL="2316163" indent="-257175" algn="l" defTabSz="10287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onotype Sorts" charset="0"/>
              <a:buChar char="O"/>
              <a:defRPr sz="3200" i="1">
                <a:solidFill>
                  <a:schemeClr val="tx1"/>
                </a:solidFill>
                <a:latin typeface="Arial for Vicious Fishes"/>
                <a:ea typeface="ＭＳ Ｐゴシック" charset="0"/>
              </a:defRPr>
            </a:lvl5pPr>
            <a:lvl6pPr marL="2773363" indent="-257175" algn="l" defTabSz="10287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onotype Sorts"/>
              <a:buChar char="O"/>
              <a:defRPr sz="3200" i="1">
                <a:solidFill>
                  <a:schemeClr val="tx1"/>
                </a:solidFill>
                <a:latin typeface="Arial for Vicious Fishes"/>
              </a:defRPr>
            </a:lvl6pPr>
            <a:lvl7pPr marL="3230563" indent="-257175" algn="l" defTabSz="10287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onotype Sorts"/>
              <a:buChar char="O"/>
              <a:defRPr sz="3200" i="1">
                <a:solidFill>
                  <a:schemeClr val="tx1"/>
                </a:solidFill>
                <a:latin typeface="Arial for Vicious Fishes"/>
              </a:defRPr>
            </a:lvl7pPr>
            <a:lvl8pPr marL="3687763" indent="-257175" algn="l" defTabSz="10287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onotype Sorts"/>
              <a:buChar char="O"/>
              <a:defRPr sz="3200" i="1">
                <a:solidFill>
                  <a:schemeClr val="tx1"/>
                </a:solidFill>
                <a:latin typeface="Arial for Vicious Fishes"/>
              </a:defRPr>
            </a:lvl8pPr>
            <a:lvl9pPr marL="4144963" indent="-257175" algn="l" defTabSz="10287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onotype Sorts"/>
              <a:buChar char="O"/>
              <a:defRPr sz="3200" i="1">
                <a:solidFill>
                  <a:schemeClr val="tx1"/>
                </a:solidFill>
                <a:latin typeface="Arial for Vicious Fishes"/>
              </a:defRPr>
            </a:lvl9pPr>
          </a:lstStyle>
          <a:p>
            <a:pPr>
              <a:buFont typeface="Monotype Sorts"/>
              <a:buNone/>
              <a:defRPr/>
            </a:pP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libri"/>
                <a:ea typeface="+mn-ea"/>
                <a:cs typeface="Calibri"/>
              </a:rPr>
              <a:t> Local =&gt; Regional =&gt; National</a:t>
            </a:r>
          </a:p>
          <a:p>
            <a:pPr>
              <a:buFont typeface="Monotype Sorts"/>
              <a:buChar char="O"/>
              <a:defRPr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Individuals </a:t>
            </a: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– low energy, sustainable choices</a:t>
            </a:r>
          </a:p>
          <a:p>
            <a:pPr>
              <a:buFont typeface="Monotype Sorts"/>
              <a:buChar char="O"/>
              <a:defRPr/>
            </a:pP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Coastal management approaches (e.g., ecosystem-based adaptation strategies) </a:t>
            </a:r>
          </a:p>
          <a:p>
            <a:pPr>
              <a:buFont typeface="Monotype Sorts"/>
              <a:buChar char="O"/>
              <a:defRPr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Managing 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for ecosystem resilience</a:t>
            </a:r>
          </a:p>
          <a:p>
            <a:pPr>
              <a:buFont typeface="Monotype Sorts"/>
              <a:buChar char="O"/>
              <a:defRPr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Adjust fishery management to changing species distributions</a:t>
            </a:r>
          </a:p>
          <a:p>
            <a:pPr>
              <a:buFont typeface="Monotype Sorts"/>
              <a:buChar char="O"/>
              <a:defRPr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Marine 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spatial planning / management</a:t>
            </a:r>
          </a:p>
          <a:p>
            <a:pPr>
              <a:buFont typeface="Monotype Sorts"/>
              <a:buNone/>
              <a:defRPr/>
            </a:pPr>
            <a:endParaRPr lang="en-US" sz="2400" dirty="0" smtClean="0">
              <a:solidFill>
                <a:srgbClr val="FFFFFF"/>
              </a:solidFill>
              <a:latin typeface="Calibri"/>
              <a:ea typeface="+mn-ea"/>
              <a:cs typeface="Calibri"/>
            </a:endParaRPr>
          </a:p>
          <a:p>
            <a:pPr>
              <a:buFont typeface="Monotype Sorts"/>
              <a:buNone/>
              <a:defRPr/>
            </a:pPr>
            <a:r>
              <a:rPr lang="en-US" sz="2800" dirty="0" smtClean="0">
                <a:solidFill>
                  <a:srgbClr val="ADD6FF"/>
                </a:solidFill>
                <a:latin typeface="Calibri"/>
                <a:ea typeface="+mn-ea"/>
                <a:cs typeface="Calibri"/>
              </a:rPr>
              <a:t>Global</a:t>
            </a:r>
            <a:endParaRPr lang="en-US" sz="2400" dirty="0" smtClean="0">
              <a:solidFill>
                <a:srgbClr val="ADD6FF"/>
              </a:solidFill>
              <a:latin typeface="Calibri"/>
              <a:ea typeface="+mn-ea"/>
              <a:cs typeface="Calibri"/>
            </a:endParaRPr>
          </a:p>
          <a:p>
            <a:pPr>
              <a:buFont typeface="Monotype Sorts"/>
              <a:buChar char="O"/>
              <a:defRPr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Carbon management</a:t>
            </a:r>
          </a:p>
          <a:p>
            <a:pPr lvl="1">
              <a:buFont typeface="Monotype Sorts"/>
              <a:buChar char="O"/>
              <a:defRPr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Efficiency / Alternatives</a:t>
            </a:r>
          </a:p>
          <a:p>
            <a:pPr lvl="1">
              <a:buFont typeface="Monotype Sorts"/>
              <a:buChar char="O"/>
              <a:defRPr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Emissions / Sequestration</a:t>
            </a:r>
            <a:endParaRPr lang="en-US" sz="2400" dirty="0">
              <a:solidFill>
                <a:srgbClr val="FFFFFF"/>
              </a:solidFill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663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4127500"/>
            <a:ext cx="53403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63" y="4141788"/>
            <a:ext cx="5230813" cy="328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88" y="3825875"/>
            <a:ext cx="532288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4140200"/>
            <a:ext cx="6954838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4850" y="-4203700"/>
            <a:ext cx="5803900" cy="832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13" y="-7938"/>
            <a:ext cx="5253037" cy="411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110163" y="2178050"/>
            <a:ext cx="5291137" cy="1935163"/>
          </a:xfrm>
          <a:prstGeom prst="rect">
            <a:avLst/>
          </a:prstGeom>
          <a:solidFill>
            <a:srgbClr val="00FF00">
              <a:alpha val="2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1028700" eaLnBrk="0" hangingPunct="0"/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156200" y="2193925"/>
            <a:ext cx="5292725" cy="1935163"/>
          </a:xfrm>
          <a:prstGeom prst="rect">
            <a:avLst/>
          </a:prstGeom>
          <a:solidFill>
            <a:srgbClr val="FFFF00">
              <a:alpha val="2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1028700" eaLnBrk="0" hangingPunct="0"/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157788" y="2195513"/>
            <a:ext cx="5291137" cy="1935162"/>
          </a:xfrm>
          <a:prstGeom prst="rect">
            <a:avLst/>
          </a:prstGeom>
          <a:solidFill>
            <a:srgbClr val="FF0000">
              <a:alpha val="2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1028700" eaLnBrk="0" hangingPunct="0"/>
            <a:endParaRPr lang="en-US"/>
          </a:p>
        </p:txBody>
      </p:sp>
      <p:cxnSp>
        <p:nvCxnSpPr>
          <p:cNvPr id="7179" name="Straight Connector 3"/>
          <p:cNvCxnSpPr>
            <a:cxnSpLocks noChangeShapeType="1"/>
          </p:cNvCxnSpPr>
          <p:nvPr/>
        </p:nvCxnSpPr>
        <p:spPr bwMode="auto">
          <a:xfrm>
            <a:off x="5113338" y="-423863"/>
            <a:ext cx="0" cy="7999413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7180" name="Straight Connector 6"/>
          <p:cNvCxnSpPr>
            <a:cxnSpLocks noChangeShapeType="1"/>
          </p:cNvCxnSpPr>
          <p:nvPr/>
        </p:nvCxnSpPr>
        <p:spPr bwMode="auto">
          <a:xfrm>
            <a:off x="-1389063" y="4114800"/>
            <a:ext cx="12565063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</p:cxnSp>
      <p:sp>
        <p:nvSpPr>
          <p:cNvPr id="3" name="TextBox 2"/>
          <p:cNvSpPr txBox="1"/>
          <p:nvPr/>
        </p:nvSpPr>
        <p:spPr>
          <a:xfrm>
            <a:off x="2942066" y="208994"/>
            <a:ext cx="49944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Perception of ocean health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Its blue, so it must be okay…?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998538"/>
            <a:ext cx="5238750" cy="610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69888" y="147638"/>
            <a:ext cx="6759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latin typeface="Calibri" charset="0"/>
                <a:ea typeface="msgothic" charset="0"/>
                <a:cs typeface="Calibri" charset="0"/>
              </a:rPr>
              <a:t>Climate-driven collapse of Mayan Civilization</a:t>
            </a:r>
            <a:endParaRPr lang="en-GB" sz="2800">
              <a:latin typeface="Calibri" charset="0"/>
              <a:ea typeface="msgothic" charset="0"/>
              <a:cs typeface="Calibri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428875"/>
            <a:ext cx="3070225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0" y="6970713"/>
            <a:ext cx="1368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Calibri" charset="0"/>
                <a:ea typeface="msgothic" charset="0"/>
                <a:cs typeface="Calibri" charset="0"/>
              </a:rPr>
              <a:t>Haug et al. 2003</a:t>
            </a:r>
            <a:endParaRPr lang="en-GB">
              <a:latin typeface="Calibri" charset="0"/>
              <a:ea typeface="msgothic" charset="0"/>
              <a:cs typeface="Calibr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19863" y="1016000"/>
            <a:ext cx="3300412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latin typeface="Arial" pitchFamily="34" charset="0"/>
                <a:ea typeface="+mn-ea"/>
                <a:cs typeface="+mn-cs"/>
              </a:rPr>
              <a:t>Factors</a:t>
            </a:r>
          </a:p>
          <a:p>
            <a:pPr marL="285750" indent="-285750" eaLnBrk="0" hangingPunct="0">
              <a:buFont typeface="Arial"/>
              <a:buChar char="•"/>
              <a:defRPr/>
            </a:pPr>
            <a:r>
              <a:rPr lang="en-US" sz="1800" dirty="0">
                <a:latin typeface="Arial" pitchFamily="34" charset="0"/>
                <a:ea typeface="+mn-ea"/>
                <a:cs typeface="+mn-cs"/>
              </a:rPr>
              <a:t>Long-term decline in rainfall</a:t>
            </a:r>
          </a:p>
          <a:p>
            <a:pPr marL="285750" indent="-285750" eaLnBrk="0" hangingPunct="0">
              <a:buFont typeface="Arial"/>
              <a:buChar char="•"/>
              <a:defRPr/>
            </a:pPr>
            <a:r>
              <a:rPr lang="en-US" sz="1800" dirty="0">
                <a:latin typeface="Arial" pitchFamily="34" charset="0"/>
                <a:ea typeface="+mn-ea"/>
                <a:cs typeface="+mn-cs"/>
              </a:rPr>
              <a:t>Intense drought events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727208"/>
            <a:ext cx="5627377" cy="6680067"/>
            <a:chOff x="0" y="727208"/>
            <a:chExt cx="5627377" cy="6680067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727208"/>
              <a:ext cx="5627377" cy="6680067"/>
              <a:chOff x="409575" y="98425"/>
              <a:chExt cx="4787900" cy="5008258"/>
            </a:xfrm>
          </p:grpSpPr>
          <p:sp>
            <p:nvSpPr>
              <p:cNvPr id="25605" name="Rectangle 5"/>
              <p:cNvSpPr>
                <a:spLocks noChangeArrowheads="1"/>
              </p:cNvSpPr>
              <p:nvPr/>
            </p:nvSpPr>
            <p:spPr bwMode="auto">
              <a:xfrm>
                <a:off x="409575" y="156262"/>
                <a:ext cx="4787900" cy="49399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028700" eaLnBrk="0" hangingPunct="0"/>
                <a:endParaRPr lang="en-GB">
                  <a:latin typeface="Calibri" charset="0"/>
                  <a:cs typeface="Calibri" charset="0"/>
                </a:endParaRPr>
              </a:p>
            </p:txBody>
          </p:sp>
          <p:pic>
            <p:nvPicPr>
              <p:cNvPr id="25606" name="Picture 3"/>
              <p:cNvPicPr>
                <a:picLocks noChangeAspect="1" noChangeArrowheads="1"/>
              </p:cNvPicPr>
              <p:nvPr/>
            </p:nvPicPr>
            <p:blipFill>
              <a:blip r:embed="rId3" cstate="email">
                <a:lum bright="-10000" contrast="8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6743" y="232274"/>
                <a:ext cx="4248739" cy="23709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5607" name="Picture 4"/>
              <p:cNvPicPr>
                <a:picLocks noChangeAspect="1" noChangeArrowheads="1"/>
              </p:cNvPicPr>
              <p:nvPr/>
            </p:nvPicPr>
            <p:blipFill>
              <a:blip r:embed="rId4" cstate="email">
                <a:lum bright="-10000" contrast="8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4057" y="2572890"/>
                <a:ext cx="4338324" cy="21025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5609" name="Rectangle 3"/>
              <p:cNvSpPr>
                <a:spLocks noChangeArrowheads="1"/>
              </p:cNvSpPr>
              <p:nvPr/>
            </p:nvSpPr>
            <p:spPr bwMode="auto">
              <a:xfrm>
                <a:off x="542533" y="250746"/>
                <a:ext cx="199615" cy="2934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028700" eaLnBrk="0" hangingPunct="0"/>
                <a:endParaRPr lang="en-GB"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25610" name="Rectangle 8"/>
              <p:cNvSpPr>
                <a:spLocks noChangeArrowheads="1"/>
              </p:cNvSpPr>
              <p:nvPr/>
            </p:nvSpPr>
            <p:spPr bwMode="auto">
              <a:xfrm>
                <a:off x="573871" y="2603229"/>
                <a:ext cx="199615" cy="2934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028700" eaLnBrk="0" hangingPunct="0"/>
                <a:endParaRPr lang="en-GB"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25612" name="Rectangle 10"/>
              <p:cNvSpPr>
                <a:spLocks noChangeArrowheads="1"/>
              </p:cNvSpPr>
              <p:nvPr/>
            </p:nvSpPr>
            <p:spPr bwMode="auto">
              <a:xfrm>
                <a:off x="2223875" y="269217"/>
                <a:ext cx="1031049" cy="1939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028700" eaLnBrk="0" hangingPunct="0"/>
                <a:endParaRPr lang="en-GB"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25619" name="TextBox 14"/>
              <p:cNvSpPr txBox="1">
                <a:spLocks noChangeArrowheads="1"/>
              </p:cNvSpPr>
              <p:nvPr/>
            </p:nvSpPr>
            <p:spPr bwMode="auto">
              <a:xfrm>
                <a:off x="2002163" y="98425"/>
                <a:ext cx="1780097" cy="4616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400">
                    <a:solidFill>
                      <a:srgbClr val="000000"/>
                    </a:solidFill>
                    <a:latin typeface="Calibri" charset="0"/>
                    <a:cs typeface="Calibri" charset="0"/>
                  </a:rPr>
                  <a:t>Little Ice Age</a:t>
                </a:r>
                <a:endParaRPr lang="en-GB" sz="2400">
                  <a:solidFill>
                    <a:srgbClr val="000000"/>
                  </a:solidFill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25620" name="Rectangle 38"/>
              <p:cNvSpPr>
                <a:spLocks noChangeArrowheads="1"/>
              </p:cNvSpPr>
              <p:nvPr/>
            </p:nvSpPr>
            <p:spPr bwMode="auto">
              <a:xfrm>
                <a:off x="497975" y="2603229"/>
                <a:ext cx="494412" cy="20396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028700" eaLnBrk="0" hangingPunct="0"/>
                <a:endParaRPr lang="en-GB"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25621" name="TextBox 35"/>
              <p:cNvSpPr txBox="1">
                <a:spLocks noChangeArrowheads="1"/>
              </p:cNvSpPr>
              <p:nvPr/>
            </p:nvSpPr>
            <p:spPr bwMode="auto">
              <a:xfrm rot="16200000">
                <a:off x="-209571" y="3414513"/>
                <a:ext cx="1723513" cy="3386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b="1">
                    <a:solidFill>
                      <a:srgbClr val="000000"/>
                    </a:solidFill>
                    <a:latin typeface="Calibri" charset="0"/>
                    <a:cs typeface="Calibri" charset="0"/>
                  </a:rPr>
                  <a:t>Regional NH Wars</a:t>
                </a:r>
                <a:endParaRPr lang="en-GB" sz="1600" b="1">
                  <a:solidFill>
                    <a:srgbClr val="000000"/>
                  </a:solidFill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25622" name="Rectangle 21"/>
              <p:cNvSpPr>
                <a:spLocks noChangeArrowheads="1"/>
              </p:cNvSpPr>
              <p:nvPr/>
            </p:nvSpPr>
            <p:spPr bwMode="auto">
              <a:xfrm>
                <a:off x="482267" y="463175"/>
                <a:ext cx="300457" cy="220532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028700" eaLnBrk="0" hangingPunct="0"/>
                <a:endParaRPr lang="en-GB"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25624" name="Rectangle 32"/>
              <p:cNvSpPr>
                <a:spLocks noChangeArrowheads="1"/>
              </p:cNvSpPr>
              <p:nvPr/>
            </p:nvSpPr>
            <p:spPr bwMode="auto">
              <a:xfrm>
                <a:off x="617457" y="232274"/>
                <a:ext cx="406431" cy="44227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028700" eaLnBrk="0" hangingPunct="0"/>
                <a:endParaRPr lang="en-GB"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25625" name="Rectangle 53"/>
              <p:cNvSpPr>
                <a:spLocks noChangeArrowheads="1"/>
              </p:cNvSpPr>
              <p:nvPr/>
            </p:nvSpPr>
            <p:spPr bwMode="auto">
              <a:xfrm>
                <a:off x="544514" y="848975"/>
                <a:ext cx="494412" cy="16402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028700" eaLnBrk="0" hangingPunct="0"/>
                <a:endParaRPr lang="en-GB">
                  <a:latin typeface="Calibri" charset="0"/>
                  <a:cs typeface="Calibri" charset="0"/>
                </a:endParaRPr>
              </a:p>
            </p:txBody>
          </p:sp>
          <p:grpSp>
            <p:nvGrpSpPr>
              <p:cNvPr id="25626" name="Group 34"/>
              <p:cNvGrpSpPr>
                <a:grpSpLocks/>
              </p:cNvGrpSpPr>
              <p:nvPr/>
            </p:nvGrpSpPr>
            <p:grpSpPr bwMode="auto">
              <a:xfrm>
                <a:off x="695328" y="488085"/>
                <a:ext cx="434850" cy="2068350"/>
                <a:chOff x="747515" y="461138"/>
                <a:chExt cx="434766" cy="2068393"/>
              </a:xfrm>
            </p:grpSpPr>
            <p:sp>
              <p:nvSpPr>
                <p:cNvPr id="25640" name="TextBox 49"/>
                <p:cNvSpPr txBox="1">
                  <a:spLocks noChangeArrowheads="1"/>
                </p:cNvSpPr>
                <p:nvPr/>
              </p:nvSpPr>
              <p:spPr bwMode="auto">
                <a:xfrm>
                  <a:off x="747515" y="1676014"/>
                  <a:ext cx="434766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100">
                      <a:solidFill>
                        <a:srgbClr val="000000"/>
                      </a:solidFill>
                      <a:latin typeface="Calibri" charset="0"/>
                      <a:cs typeface="Calibri" charset="0"/>
                    </a:rPr>
                    <a:t>0.35</a:t>
                  </a:r>
                  <a:endParaRPr lang="en-GB" sz="1100">
                    <a:solidFill>
                      <a:srgbClr val="000000"/>
                    </a:solidFill>
                    <a:latin typeface="Calibri" charset="0"/>
                    <a:cs typeface="Calibri" charset="0"/>
                  </a:endParaRPr>
                </a:p>
              </p:txBody>
            </p:sp>
            <p:sp>
              <p:nvSpPr>
                <p:cNvPr id="25641" name="TextBox 50"/>
                <p:cNvSpPr txBox="1">
                  <a:spLocks noChangeArrowheads="1"/>
                </p:cNvSpPr>
                <p:nvPr/>
              </p:nvSpPr>
              <p:spPr bwMode="auto">
                <a:xfrm>
                  <a:off x="747515" y="1065165"/>
                  <a:ext cx="434766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100">
                      <a:solidFill>
                        <a:srgbClr val="000000"/>
                      </a:solidFill>
                      <a:latin typeface="Calibri" charset="0"/>
                      <a:cs typeface="Calibri" charset="0"/>
                    </a:rPr>
                    <a:t>0.25</a:t>
                  </a:r>
                </a:p>
              </p:txBody>
            </p:sp>
            <p:sp>
              <p:nvSpPr>
                <p:cNvPr id="25642" name="TextBox 51"/>
                <p:cNvSpPr txBox="1">
                  <a:spLocks noChangeArrowheads="1"/>
                </p:cNvSpPr>
                <p:nvPr/>
              </p:nvSpPr>
              <p:spPr bwMode="auto">
                <a:xfrm>
                  <a:off x="747515" y="461138"/>
                  <a:ext cx="434766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100">
                      <a:solidFill>
                        <a:srgbClr val="000000"/>
                      </a:solidFill>
                      <a:latin typeface="Calibri" charset="0"/>
                      <a:cs typeface="Calibri" charset="0"/>
                    </a:rPr>
                    <a:t>0.15</a:t>
                  </a:r>
                  <a:endParaRPr lang="en-GB" sz="1100">
                    <a:solidFill>
                      <a:srgbClr val="000000"/>
                    </a:solidFill>
                    <a:latin typeface="Calibri" charset="0"/>
                    <a:cs typeface="Calibri" charset="0"/>
                  </a:endParaRPr>
                </a:p>
              </p:txBody>
            </p:sp>
            <p:sp>
              <p:nvSpPr>
                <p:cNvPr id="25643" name="TextBox 52"/>
                <p:cNvSpPr txBox="1">
                  <a:spLocks noChangeArrowheads="1"/>
                </p:cNvSpPr>
                <p:nvPr/>
              </p:nvSpPr>
              <p:spPr bwMode="auto">
                <a:xfrm>
                  <a:off x="747515" y="2267921"/>
                  <a:ext cx="434766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100">
                      <a:solidFill>
                        <a:srgbClr val="000000"/>
                      </a:solidFill>
                      <a:latin typeface="Calibri" charset="0"/>
                      <a:cs typeface="Calibri" charset="0"/>
                    </a:rPr>
                    <a:t>0.45</a:t>
                  </a:r>
                  <a:endParaRPr lang="en-GB" sz="1100">
                    <a:solidFill>
                      <a:srgbClr val="000000"/>
                    </a:solidFill>
                    <a:latin typeface="Calibri" charset="0"/>
                    <a:cs typeface="Calibri" charset="0"/>
                  </a:endParaRPr>
                </a:p>
              </p:txBody>
            </p:sp>
          </p:grpSp>
          <p:sp>
            <p:nvSpPr>
              <p:cNvPr id="25627" name="TextBox 36"/>
              <p:cNvSpPr txBox="1">
                <a:spLocks noChangeArrowheads="1"/>
              </p:cNvSpPr>
              <p:nvPr/>
            </p:nvSpPr>
            <p:spPr bwMode="auto">
              <a:xfrm rot="16200000">
                <a:off x="-299967" y="1380659"/>
                <a:ext cx="1884611" cy="3386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b="1">
                    <a:solidFill>
                      <a:srgbClr val="000000"/>
                    </a:solidFill>
                    <a:latin typeface="Calibri" charset="0"/>
                    <a:cs typeface="Calibri" charset="0"/>
                  </a:rPr>
                  <a:t>Temp. Anomaly (</a:t>
                </a:r>
                <a:r>
                  <a:rPr lang="en-US" sz="1600" b="1" baseline="30000">
                    <a:solidFill>
                      <a:srgbClr val="000000"/>
                    </a:solidFill>
                    <a:latin typeface="Calibri" charset="0"/>
                    <a:cs typeface="Calibri" charset="0"/>
                  </a:rPr>
                  <a:t>o</a:t>
                </a:r>
                <a:r>
                  <a:rPr lang="en-US" sz="1600" b="1">
                    <a:solidFill>
                      <a:srgbClr val="000000"/>
                    </a:solidFill>
                    <a:latin typeface="Calibri" charset="0"/>
                    <a:cs typeface="Calibri" charset="0"/>
                  </a:rPr>
                  <a:t>C)</a:t>
                </a:r>
                <a:endParaRPr lang="en-GB" sz="1600" b="1">
                  <a:solidFill>
                    <a:srgbClr val="000000"/>
                  </a:solidFill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25628" name="Rectangle 46"/>
              <p:cNvSpPr>
                <a:spLocks noChangeArrowheads="1"/>
              </p:cNvSpPr>
              <p:nvPr/>
            </p:nvSpPr>
            <p:spPr bwMode="auto">
              <a:xfrm>
                <a:off x="4596837" y="2554644"/>
                <a:ext cx="330210" cy="20559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028700" eaLnBrk="0" hangingPunct="0"/>
                <a:endParaRPr lang="en-GB"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25630" name="TextBox 55"/>
              <p:cNvSpPr txBox="1">
                <a:spLocks noChangeArrowheads="1"/>
              </p:cNvSpPr>
              <p:nvPr/>
            </p:nvSpPr>
            <p:spPr bwMode="auto">
              <a:xfrm rot="16200000">
                <a:off x="4189278" y="3407409"/>
                <a:ext cx="1418749" cy="3386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b="1">
                    <a:solidFill>
                      <a:srgbClr val="000000"/>
                    </a:solidFill>
                    <a:latin typeface="Calibri" charset="0"/>
                    <a:cs typeface="Calibri" charset="0"/>
                  </a:rPr>
                  <a:t>Total NH Wars</a:t>
                </a:r>
                <a:endParaRPr lang="en-GB" sz="1600" b="1">
                  <a:solidFill>
                    <a:srgbClr val="000000"/>
                  </a:solidFill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25631" name="TextBox 47"/>
              <p:cNvSpPr txBox="1">
                <a:spLocks noChangeArrowheads="1"/>
              </p:cNvSpPr>
              <p:nvPr/>
            </p:nvSpPr>
            <p:spPr bwMode="auto">
              <a:xfrm>
                <a:off x="2386929" y="4768136"/>
                <a:ext cx="581722" cy="3385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b="1" dirty="0">
                    <a:solidFill>
                      <a:srgbClr val="000000"/>
                    </a:solidFill>
                    <a:latin typeface="Calibri" charset="0"/>
                    <a:cs typeface="Calibri" charset="0"/>
                  </a:rPr>
                  <a:t>Year</a:t>
                </a:r>
                <a:endParaRPr lang="en-GB" sz="1600" b="1" dirty="0">
                  <a:solidFill>
                    <a:srgbClr val="000000"/>
                  </a:solidFill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25632" name="TextBox 61"/>
              <p:cNvSpPr txBox="1">
                <a:spLocks noChangeArrowheads="1"/>
              </p:cNvSpPr>
              <p:nvPr/>
            </p:nvSpPr>
            <p:spPr bwMode="auto">
              <a:xfrm>
                <a:off x="2239469" y="750356"/>
                <a:ext cx="980596" cy="400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solidFill>
                      <a:srgbClr val="0000FF"/>
                    </a:solidFill>
                    <a:latin typeface="Calibri" charset="0"/>
                    <a:cs typeface="Calibri" charset="0"/>
                  </a:rPr>
                  <a:t>Climate</a:t>
                </a:r>
                <a:endParaRPr lang="en-GB" sz="2000">
                  <a:solidFill>
                    <a:srgbClr val="0000FF"/>
                  </a:solidFill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25633" name="TextBox 66"/>
              <p:cNvSpPr txBox="1">
                <a:spLocks noChangeArrowheads="1"/>
              </p:cNvSpPr>
              <p:nvPr/>
            </p:nvSpPr>
            <p:spPr bwMode="auto">
              <a:xfrm>
                <a:off x="2002162" y="2162510"/>
                <a:ext cx="557271" cy="3385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>
                    <a:solidFill>
                      <a:srgbClr val="0000FF"/>
                    </a:solidFill>
                    <a:latin typeface="Calibri" charset="0"/>
                    <a:cs typeface="Calibri" charset="0"/>
                  </a:rPr>
                  <a:t>Cold</a:t>
                </a:r>
                <a:endParaRPr lang="en-GB" sz="1600">
                  <a:solidFill>
                    <a:srgbClr val="0000FF"/>
                  </a:solidFill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25634" name="TextBox 67"/>
              <p:cNvSpPr txBox="1">
                <a:spLocks noChangeArrowheads="1"/>
              </p:cNvSpPr>
              <p:nvPr/>
            </p:nvSpPr>
            <p:spPr bwMode="auto">
              <a:xfrm>
                <a:off x="3254908" y="2136283"/>
                <a:ext cx="701068" cy="3385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>
                    <a:solidFill>
                      <a:srgbClr val="00B050"/>
                    </a:solidFill>
                    <a:latin typeface="Calibri" charset="0"/>
                    <a:cs typeface="Calibri" charset="0"/>
                  </a:rPr>
                  <a:t>Warm</a:t>
                </a:r>
                <a:endParaRPr lang="en-GB" sz="1600">
                  <a:solidFill>
                    <a:srgbClr val="00B050"/>
                  </a:solidFill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25635" name="TextBox 68"/>
              <p:cNvSpPr txBox="1">
                <a:spLocks noChangeArrowheads="1"/>
              </p:cNvSpPr>
              <p:nvPr/>
            </p:nvSpPr>
            <p:spPr bwMode="auto">
              <a:xfrm>
                <a:off x="3831052" y="2154188"/>
                <a:ext cx="557271" cy="3385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>
                    <a:solidFill>
                      <a:srgbClr val="0000FF"/>
                    </a:solidFill>
                    <a:latin typeface="Calibri" charset="0"/>
                    <a:cs typeface="Calibri" charset="0"/>
                  </a:rPr>
                  <a:t>Cold</a:t>
                </a:r>
                <a:endParaRPr lang="en-GB" sz="1600">
                  <a:solidFill>
                    <a:srgbClr val="0000FF"/>
                  </a:solidFill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3" name="Rectangle 2"/>
              <p:cNvSpPr/>
              <p:nvPr/>
            </p:nvSpPr>
            <p:spPr bwMode="auto">
              <a:xfrm>
                <a:off x="527050" y="4565650"/>
                <a:ext cx="4495800" cy="26035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287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grpSp>
            <p:nvGrpSpPr>
              <p:cNvPr id="63" name="Group 62"/>
              <p:cNvGrpSpPr/>
              <p:nvPr/>
            </p:nvGrpSpPr>
            <p:grpSpPr>
              <a:xfrm>
                <a:off x="838200" y="4559300"/>
                <a:ext cx="3978279" cy="261610"/>
                <a:chOff x="831850" y="6851650"/>
                <a:chExt cx="3978279" cy="261610"/>
              </a:xfrm>
            </p:grpSpPr>
            <p:sp>
              <p:nvSpPr>
                <p:cNvPr id="64" name="TextBox 63"/>
                <p:cNvSpPr txBox="1"/>
                <p:nvPr/>
              </p:nvSpPr>
              <p:spPr>
                <a:xfrm>
                  <a:off x="831850" y="6851650"/>
                  <a:ext cx="498479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 smtClean="0">
                      <a:solidFill>
                        <a:srgbClr val="000000"/>
                      </a:solidFill>
                    </a:rPr>
                    <a:t>1400</a:t>
                  </a:r>
                  <a:endParaRPr lang="en-US" sz="105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1530350" y="6851650"/>
                  <a:ext cx="498479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 smtClean="0">
                      <a:solidFill>
                        <a:srgbClr val="000000"/>
                      </a:solidFill>
                    </a:rPr>
                    <a:t>1500</a:t>
                  </a:r>
                  <a:endParaRPr lang="en-US" sz="105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2209800" y="6851650"/>
                  <a:ext cx="498479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 smtClean="0">
                      <a:solidFill>
                        <a:srgbClr val="000000"/>
                      </a:solidFill>
                    </a:rPr>
                    <a:t>1600</a:t>
                  </a:r>
                  <a:endParaRPr lang="en-US" sz="105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2921000" y="6851650"/>
                  <a:ext cx="498479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 smtClean="0">
                      <a:solidFill>
                        <a:srgbClr val="000000"/>
                      </a:solidFill>
                    </a:rPr>
                    <a:t>1700</a:t>
                  </a:r>
                  <a:endParaRPr lang="en-US" sz="105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3587750" y="6851650"/>
                  <a:ext cx="498479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 smtClean="0">
                      <a:solidFill>
                        <a:srgbClr val="000000"/>
                      </a:solidFill>
                    </a:rPr>
                    <a:t>1800</a:t>
                  </a:r>
                  <a:endParaRPr lang="en-US" sz="105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4311650" y="6851650"/>
                  <a:ext cx="498479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 smtClean="0">
                      <a:solidFill>
                        <a:srgbClr val="000000"/>
                      </a:solidFill>
                    </a:rPr>
                    <a:t>1900</a:t>
                  </a:r>
                  <a:endParaRPr lang="en-US" sz="105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5629" name="Group 37"/>
              <p:cNvGrpSpPr>
                <a:grpSpLocks/>
              </p:cNvGrpSpPr>
              <p:nvPr/>
            </p:nvGrpSpPr>
            <p:grpSpPr bwMode="auto">
              <a:xfrm>
                <a:off x="4505701" y="2586892"/>
                <a:ext cx="327722" cy="2068350"/>
                <a:chOff x="4547919" y="2541516"/>
                <a:chExt cx="327659" cy="2068393"/>
              </a:xfrm>
            </p:grpSpPr>
            <p:sp>
              <p:nvSpPr>
                <p:cNvPr id="25636" name="TextBox 57"/>
                <p:cNvSpPr txBox="1">
                  <a:spLocks noChangeArrowheads="1"/>
                </p:cNvSpPr>
                <p:nvPr/>
              </p:nvSpPr>
              <p:spPr bwMode="auto">
                <a:xfrm>
                  <a:off x="4547919" y="3756392"/>
                  <a:ext cx="327659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100">
                      <a:solidFill>
                        <a:srgbClr val="000000"/>
                      </a:solidFill>
                      <a:latin typeface="Calibri" charset="0"/>
                      <a:cs typeface="Calibri" charset="0"/>
                    </a:rPr>
                    <a:t>35</a:t>
                  </a:r>
                  <a:endParaRPr lang="en-GB" sz="1100">
                    <a:solidFill>
                      <a:srgbClr val="000000"/>
                    </a:solidFill>
                    <a:latin typeface="Calibri" charset="0"/>
                    <a:cs typeface="Calibri" charset="0"/>
                  </a:endParaRPr>
                </a:p>
              </p:txBody>
            </p:sp>
            <p:sp>
              <p:nvSpPr>
                <p:cNvPr id="25637" name="TextBox 58"/>
                <p:cNvSpPr txBox="1">
                  <a:spLocks noChangeArrowheads="1"/>
                </p:cNvSpPr>
                <p:nvPr/>
              </p:nvSpPr>
              <p:spPr bwMode="auto">
                <a:xfrm>
                  <a:off x="4547919" y="3145543"/>
                  <a:ext cx="327659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100">
                      <a:solidFill>
                        <a:srgbClr val="000000"/>
                      </a:solidFill>
                      <a:latin typeface="Calibri" charset="0"/>
                      <a:cs typeface="Calibri" charset="0"/>
                    </a:rPr>
                    <a:t>55</a:t>
                  </a:r>
                </a:p>
              </p:txBody>
            </p:sp>
            <p:sp>
              <p:nvSpPr>
                <p:cNvPr id="25638" name="TextBox 59"/>
                <p:cNvSpPr txBox="1">
                  <a:spLocks noChangeArrowheads="1"/>
                </p:cNvSpPr>
                <p:nvPr/>
              </p:nvSpPr>
              <p:spPr bwMode="auto">
                <a:xfrm>
                  <a:off x="4547919" y="2541516"/>
                  <a:ext cx="327659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100">
                      <a:solidFill>
                        <a:srgbClr val="000000"/>
                      </a:solidFill>
                      <a:latin typeface="Calibri" charset="0"/>
                      <a:cs typeface="Calibri" charset="0"/>
                    </a:rPr>
                    <a:t>75</a:t>
                  </a:r>
                  <a:endParaRPr lang="en-GB" sz="1100">
                    <a:solidFill>
                      <a:srgbClr val="000000"/>
                    </a:solidFill>
                    <a:latin typeface="Calibri" charset="0"/>
                    <a:cs typeface="Calibri" charset="0"/>
                  </a:endParaRPr>
                </a:p>
              </p:txBody>
            </p:sp>
            <p:sp>
              <p:nvSpPr>
                <p:cNvPr id="25639" name="TextBox 60"/>
                <p:cNvSpPr txBox="1">
                  <a:spLocks noChangeArrowheads="1"/>
                </p:cNvSpPr>
                <p:nvPr/>
              </p:nvSpPr>
              <p:spPr bwMode="auto">
                <a:xfrm>
                  <a:off x="4547919" y="4348299"/>
                  <a:ext cx="327659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100" dirty="0">
                      <a:solidFill>
                        <a:srgbClr val="000000"/>
                      </a:solidFill>
                      <a:latin typeface="Calibri" charset="0"/>
                      <a:cs typeface="Calibri" charset="0"/>
                    </a:rPr>
                    <a:t>15</a:t>
                  </a:r>
                  <a:endParaRPr lang="en-GB" sz="1100" dirty="0">
                    <a:solidFill>
                      <a:srgbClr val="000000"/>
                    </a:solidFill>
                    <a:latin typeface="Calibri" charset="0"/>
                    <a:cs typeface="Calibri" charset="0"/>
                  </a:endParaRPr>
                </a:p>
              </p:txBody>
            </p:sp>
          </p:grpSp>
          <p:grpSp>
            <p:nvGrpSpPr>
              <p:cNvPr id="25623" name="Group 33"/>
              <p:cNvGrpSpPr>
                <a:grpSpLocks/>
              </p:cNvGrpSpPr>
              <p:nvPr/>
            </p:nvGrpSpPr>
            <p:grpSpPr bwMode="auto">
              <a:xfrm>
                <a:off x="759527" y="2574533"/>
                <a:ext cx="336855" cy="2068350"/>
                <a:chOff x="802466" y="2519921"/>
                <a:chExt cx="336790" cy="2068393"/>
              </a:xfrm>
            </p:grpSpPr>
            <p:sp>
              <p:nvSpPr>
                <p:cNvPr id="25644" name="TextBox 41"/>
                <p:cNvSpPr txBox="1">
                  <a:spLocks noChangeArrowheads="1"/>
                </p:cNvSpPr>
                <p:nvPr/>
              </p:nvSpPr>
              <p:spPr bwMode="auto">
                <a:xfrm>
                  <a:off x="811597" y="3734797"/>
                  <a:ext cx="327659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100">
                      <a:solidFill>
                        <a:srgbClr val="000000"/>
                      </a:solidFill>
                      <a:latin typeface="Calibri" charset="0"/>
                      <a:cs typeface="Calibri" charset="0"/>
                    </a:rPr>
                    <a:t>15</a:t>
                  </a:r>
                  <a:endParaRPr lang="en-GB" sz="1100">
                    <a:solidFill>
                      <a:srgbClr val="000000"/>
                    </a:solidFill>
                    <a:latin typeface="Calibri" charset="0"/>
                    <a:cs typeface="Calibri" charset="0"/>
                  </a:endParaRPr>
                </a:p>
              </p:txBody>
            </p:sp>
            <p:sp>
              <p:nvSpPr>
                <p:cNvPr id="25645" name="TextBox 43"/>
                <p:cNvSpPr txBox="1">
                  <a:spLocks noChangeArrowheads="1"/>
                </p:cNvSpPr>
                <p:nvPr/>
              </p:nvSpPr>
              <p:spPr bwMode="auto">
                <a:xfrm>
                  <a:off x="808725" y="3123948"/>
                  <a:ext cx="327659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100">
                      <a:solidFill>
                        <a:srgbClr val="000000"/>
                      </a:solidFill>
                      <a:latin typeface="Calibri" charset="0"/>
                      <a:cs typeface="Calibri" charset="0"/>
                    </a:rPr>
                    <a:t>30</a:t>
                  </a:r>
                </a:p>
              </p:txBody>
            </p:sp>
            <p:sp>
              <p:nvSpPr>
                <p:cNvPr id="25646" name="TextBox 44"/>
                <p:cNvSpPr txBox="1">
                  <a:spLocks noChangeArrowheads="1"/>
                </p:cNvSpPr>
                <p:nvPr/>
              </p:nvSpPr>
              <p:spPr bwMode="auto">
                <a:xfrm>
                  <a:off x="802466" y="2519921"/>
                  <a:ext cx="327659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100">
                      <a:solidFill>
                        <a:srgbClr val="000000"/>
                      </a:solidFill>
                      <a:latin typeface="Calibri" charset="0"/>
                      <a:cs typeface="Calibri" charset="0"/>
                    </a:rPr>
                    <a:t>45</a:t>
                  </a:r>
                  <a:endParaRPr lang="en-GB" sz="1100">
                    <a:solidFill>
                      <a:srgbClr val="000000"/>
                    </a:solidFill>
                    <a:latin typeface="Calibri" charset="0"/>
                    <a:cs typeface="Calibri" charset="0"/>
                  </a:endParaRPr>
                </a:p>
              </p:txBody>
            </p:sp>
            <p:sp>
              <p:nvSpPr>
                <p:cNvPr id="25647" name="TextBox 45"/>
                <p:cNvSpPr txBox="1">
                  <a:spLocks noChangeArrowheads="1"/>
                </p:cNvSpPr>
                <p:nvPr/>
              </p:nvSpPr>
              <p:spPr bwMode="auto">
                <a:xfrm>
                  <a:off x="877433" y="4326704"/>
                  <a:ext cx="256162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100" dirty="0">
                      <a:solidFill>
                        <a:srgbClr val="000000"/>
                      </a:solidFill>
                      <a:latin typeface="Calibri" charset="0"/>
                      <a:cs typeface="Calibri" charset="0"/>
                    </a:rPr>
                    <a:t>0</a:t>
                  </a:r>
                  <a:endParaRPr lang="en-GB" sz="1100" dirty="0">
                    <a:solidFill>
                      <a:srgbClr val="000000"/>
                    </a:solidFill>
                    <a:latin typeface="Calibri" charset="0"/>
                    <a:cs typeface="Calibri" charset="0"/>
                  </a:endParaRPr>
                </a:p>
              </p:txBody>
            </p:sp>
          </p:grpSp>
        </p:grpSp>
        <p:sp>
          <p:nvSpPr>
            <p:cNvPr id="25602" name="TextBox 24"/>
            <p:cNvSpPr txBox="1">
              <a:spLocks noChangeArrowheads="1"/>
            </p:cNvSpPr>
            <p:nvPr/>
          </p:nvSpPr>
          <p:spPr bwMode="auto">
            <a:xfrm>
              <a:off x="130597" y="6981120"/>
              <a:ext cx="143668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  <a:latin typeface="Calibri" charset="0"/>
                  <a:cs typeface="Calibri" charset="0"/>
                </a:rPr>
                <a:t>Zhang et al. 2007 </a:t>
              </a:r>
            </a:p>
          </p:txBody>
        </p:sp>
      </p:grpSp>
      <p:sp>
        <p:nvSpPr>
          <p:cNvPr id="25603" name="TextBox 64"/>
          <p:cNvSpPr txBox="1">
            <a:spLocks noChangeArrowheads="1"/>
          </p:cNvSpPr>
          <p:nvPr/>
        </p:nvSpPr>
        <p:spPr bwMode="auto">
          <a:xfrm>
            <a:off x="363262" y="143579"/>
            <a:ext cx="54350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>
                <a:latin typeface="Calibri" charset="0"/>
                <a:cs typeface="Calibri" charset="0"/>
              </a:rPr>
              <a:t>Climate Change and Human Conflict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3000"/>
                    </a14:imgEffect>
                    <a14:imgEffect>
                      <a14:brightnessContrast bright="25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7841" y="890605"/>
            <a:ext cx="4299158" cy="371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51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24" y="16284"/>
            <a:ext cx="9215437" cy="1215907"/>
          </a:xfrm>
        </p:spPr>
        <p:txBody>
          <a:bodyPr/>
          <a:lstStyle/>
          <a:p>
            <a:r>
              <a:rPr lang="en-US" sz="3400" dirty="0" smtClean="0">
                <a:latin typeface="Calibri"/>
                <a:cs typeface="Calibri"/>
              </a:rPr>
              <a:t>We have choices for adaptation</a:t>
            </a:r>
            <a:br>
              <a:rPr lang="en-US" sz="3400" dirty="0" smtClean="0">
                <a:latin typeface="Calibri"/>
                <a:cs typeface="Calibri"/>
              </a:rPr>
            </a:br>
            <a:r>
              <a:rPr lang="en-US" sz="3400" dirty="0" smtClean="0">
                <a:latin typeface="Calibri"/>
                <a:cs typeface="Calibri"/>
              </a:rPr>
              <a:t> to a changing ocean</a:t>
            </a:r>
            <a:endParaRPr lang="en-US" sz="34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833"/>
                    </a14:imgEffect>
                    <a14:imgEffect>
                      <a14:saturation sat="249000"/>
                    </a14:imgEffect>
                    <a14:imgEffect>
                      <a14:brightnessContrast bright="-20000" contrast="3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433010"/>
            <a:ext cx="10240963" cy="62717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42865" y="5416556"/>
            <a:ext cx="15323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  <a:t>Ecosystem </a:t>
            </a:r>
          </a:p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  <a:t>Services</a:t>
            </a:r>
            <a:endParaRPr lang="en-US" sz="24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1379" y="5066845"/>
            <a:ext cx="15323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  <a:t>Ecosystem </a:t>
            </a:r>
          </a:p>
          <a:p>
            <a:pPr algn="r"/>
            <a: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  <a:t>impacts</a:t>
            </a:r>
            <a:endParaRPr lang="en-US" sz="24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000" y="6237706"/>
            <a:ext cx="62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Past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80521" y="6132882"/>
            <a:ext cx="874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Future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8564" y="1507617"/>
            <a:ext cx="9215437" cy="2807696"/>
          </a:xfrm>
          <a:prstGeom prst="rect">
            <a:avLst/>
          </a:prstGeom>
        </p:spPr>
        <p:txBody>
          <a:bodyPr/>
          <a:lstStyle>
            <a:lvl1pPr algn="ctr" defTabSz="1028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1028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Looseprint"/>
                <a:ea typeface="ＭＳ Ｐゴシック" charset="0"/>
                <a:cs typeface="ＭＳ Ｐゴシック" charset="0"/>
              </a:defRPr>
            </a:lvl2pPr>
            <a:lvl3pPr algn="ctr" defTabSz="1028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Looseprint"/>
                <a:ea typeface="ＭＳ Ｐゴシック" charset="0"/>
                <a:cs typeface="ＭＳ Ｐゴシック" charset="0"/>
              </a:defRPr>
            </a:lvl3pPr>
            <a:lvl4pPr algn="ctr" defTabSz="1028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Looseprint"/>
                <a:ea typeface="ＭＳ Ｐゴシック" charset="0"/>
                <a:cs typeface="ＭＳ Ｐゴシック" charset="0"/>
              </a:defRPr>
            </a:lvl4pPr>
            <a:lvl5pPr algn="ctr" defTabSz="1028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Looseprint"/>
                <a:ea typeface="ＭＳ Ｐゴシック" charset="0"/>
                <a:cs typeface="ＭＳ Ｐゴシック" charset="0"/>
              </a:defRPr>
            </a:lvl5pPr>
            <a:lvl6pPr marL="457200" algn="ctr" defTabSz="1028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Looseprint"/>
              </a:defRPr>
            </a:lvl6pPr>
            <a:lvl7pPr marL="914400" algn="ctr" defTabSz="1028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Looseprint"/>
              </a:defRPr>
            </a:lvl7pPr>
            <a:lvl8pPr marL="1371600" algn="ctr" defTabSz="1028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Looseprint"/>
              </a:defRPr>
            </a:lvl8pPr>
            <a:lvl9pPr marL="1828800" algn="ctr" defTabSz="1028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Looseprint"/>
              </a:defRPr>
            </a:lvl9pPr>
          </a:lstStyle>
          <a:p>
            <a:pPr marL="457200" indent="-457200" algn="l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Changes in ocean and climate conditions very large by 2100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Ecosystem services stem from effective ecosystem function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Ocean ecosystem health is not obvious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Balancing ocean health and societal demands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“Buy-in” from society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Can we avoid ocean tipping points?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A precautionary approach </a:t>
            </a:r>
            <a:r>
              <a:rPr lang="en-US" sz="2400" smtClean="0">
                <a:solidFill>
                  <a:srgbClr val="000000"/>
                </a:solidFill>
                <a:latin typeface="Calibri"/>
                <a:cs typeface="Calibri"/>
              </a:rPr>
              <a:t>is required</a:t>
            </a: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6726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Box 4"/>
          <p:cNvSpPr txBox="1">
            <a:spLocks noChangeArrowheads="1"/>
          </p:cNvSpPr>
          <p:nvPr/>
        </p:nvSpPr>
        <p:spPr bwMode="auto">
          <a:xfrm>
            <a:off x="6185676" y="1967845"/>
            <a:ext cx="37889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latin typeface="Comic Sans MS"/>
                <a:cs typeface="Comic Sans MS"/>
              </a:rPr>
              <a:t>Value the oceans</a:t>
            </a:r>
          </a:p>
        </p:txBody>
      </p:sp>
      <p:pic>
        <p:nvPicPr>
          <p:cNvPr id="4" name="Picture 3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450" y="2706972"/>
            <a:ext cx="6653734" cy="447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709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Box 2"/>
          <p:cNvSpPr txBox="1">
            <a:spLocks noChangeArrowheads="1"/>
          </p:cNvSpPr>
          <p:nvPr/>
        </p:nvSpPr>
        <p:spPr bwMode="auto">
          <a:xfrm>
            <a:off x="2503055" y="0"/>
            <a:ext cx="582222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000" dirty="0">
                <a:latin typeface="Calibri"/>
                <a:cs typeface="Calibri"/>
              </a:rPr>
              <a:t>Marine Ecosystem Services</a:t>
            </a:r>
          </a:p>
          <a:p>
            <a:pPr algn="ctr"/>
            <a:r>
              <a:rPr lang="en-US" sz="2400" i="1" dirty="0">
                <a:solidFill>
                  <a:srgbClr val="FFFFFF"/>
                </a:solidFill>
                <a:latin typeface="Calibri"/>
                <a:cs typeface="Calibri"/>
              </a:rPr>
              <a:t>free stuff from nature</a:t>
            </a:r>
          </a:p>
        </p:txBody>
      </p:sp>
      <p:grpSp>
        <p:nvGrpSpPr>
          <p:cNvPr id="8194" name="Group 18"/>
          <p:cNvGrpSpPr>
            <a:grpSpLocks/>
          </p:cNvGrpSpPr>
          <p:nvPr/>
        </p:nvGrpSpPr>
        <p:grpSpPr bwMode="auto">
          <a:xfrm>
            <a:off x="-106363" y="1077129"/>
            <a:ext cx="10493376" cy="6558745"/>
            <a:chOff x="-105830" y="1013090"/>
            <a:chExt cx="10492309" cy="6622885"/>
          </a:xfrm>
        </p:grpSpPr>
        <p:pic>
          <p:nvPicPr>
            <p:cNvPr id="8199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5830" y="1013090"/>
              <a:ext cx="10492309" cy="6622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0" name="Freeform 9"/>
            <p:cNvSpPr>
              <a:spLocks/>
            </p:cNvSpPr>
            <p:nvPr/>
          </p:nvSpPr>
          <p:spPr bwMode="auto">
            <a:xfrm>
              <a:off x="-75250" y="3763405"/>
              <a:ext cx="10427792" cy="3825150"/>
            </a:xfrm>
            <a:custGeom>
              <a:avLst/>
              <a:gdLst>
                <a:gd name="T0" fmla="*/ 45870 w 9956289"/>
                <a:gd name="T1" fmla="*/ 15806 h 3533009"/>
                <a:gd name="T2" fmla="*/ 2171183 w 9956289"/>
                <a:gd name="T3" fmla="*/ 0 h 3533009"/>
                <a:gd name="T4" fmla="*/ 2476983 w 9956289"/>
                <a:gd name="T5" fmla="*/ 489998 h 3533009"/>
                <a:gd name="T6" fmla="*/ 2782783 w 9956289"/>
                <a:gd name="T7" fmla="*/ 821933 h 3533009"/>
                <a:gd name="T8" fmla="*/ 3424964 w 9956289"/>
                <a:gd name="T9" fmla="*/ 1327738 h 3533009"/>
                <a:gd name="T10" fmla="*/ 4648165 w 9956289"/>
                <a:gd name="T11" fmla="*/ 1770317 h 3533009"/>
                <a:gd name="T12" fmla="*/ 5703177 w 9956289"/>
                <a:gd name="T13" fmla="*/ 2023220 h 3533009"/>
                <a:gd name="T14" fmla="*/ 6666448 w 9956289"/>
                <a:gd name="T15" fmla="*/ 2276122 h 3533009"/>
                <a:gd name="T16" fmla="*/ 7629718 w 9956289"/>
                <a:gd name="T17" fmla="*/ 2623863 h 3533009"/>
                <a:gd name="T18" fmla="*/ 8455379 w 9956289"/>
                <a:gd name="T19" fmla="*/ 2939991 h 3533009"/>
                <a:gd name="T20" fmla="*/ 9388071 w 9956289"/>
                <a:gd name="T21" fmla="*/ 3098055 h 3533009"/>
                <a:gd name="T22" fmla="*/ 10137281 w 9956289"/>
                <a:gd name="T23" fmla="*/ 3145475 h 3533009"/>
                <a:gd name="T24" fmla="*/ 10412502 w 9956289"/>
                <a:gd name="T25" fmla="*/ 3177087 h 3533009"/>
                <a:gd name="T26" fmla="*/ 10427792 w 9956289"/>
                <a:gd name="T27" fmla="*/ 3825150 h 3533009"/>
                <a:gd name="T28" fmla="*/ 0 w 9956289"/>
                <a:gd name="T29" fmla="*/ 3825150 h 3533009"/>
                <a:gd name="T30" fmla="*/ 45870 w 9956289"/>
                <a:gd name="T31" fmla="*/ 15806 h 35330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956289" h="3533009">
                  <a:moveTo>
                    <a:pt x="43796" y="14599"/>
                  </a:moveTo>
                  <a:lnTo>
                    <a:pt x="2073011" y="0"/>
                  </a:lnTo>
                  <a:lnTo>
                    <a:pt x="2364984" y="452575"/>
                  </a:lnTo>
                  <a:lnTo>
                    <a:pt x="2656957" y="759159"/>
                  </a:lnTo>
                  <a:lnTo>
                    <a:pt x="3270101" y="1226334"/>
                  </a:lnTo>
                  <a:lnTo>
                    <a:pt x="4437994" y="1635111"/>
                  </a:lnTo>
                  <a:lnTo>
                    <a:pt x="5445302" y="1868699"/>
                  </a:lnTo>
                  <a:lnTo>
                    <a:pt x="6365018" y="2102286"/>
                  </a:lnTo>
                  <a:lnTo>
                    <a:pt x="7284733" y="2423469"/>
                  </a:lnTo>
                  <a:lnTo>
                    <a:pt x="8073061" y="2715453"/>
                  </a:lnTo>
                  <a:lnTo>
                    <a:pt x="8963580" y="2861445"/>
                  </a:lnTo>
                  <a:lnTo>
                    <a:pt x="9678914" y="2905243"/>
                  </a:lnTo>
                  <a:lnTo>
                    <a:pt x="9941690" y="2934441"/>
                  </a:lnTo>
                  <a:lnTo>
                    <a:pt x="9956289" y="3533009"/>
                  </a:lnTo>
                  <a:lnTo>
                    <a:pt x="0" y="3533009"/>
                  </a:lnTo>
                  <a:cubicBezTo>
                    <a:pt x="4866" y="2369938"/>
                    <a:pt x="9733" y="1206868"/>
                    <a:pt x="43796" y="14599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8195" name="TextBox 13"/>
          <p:cNvSpPr txBox="1">
            <a:spLocks noChangeArrowheads="1"/>
          </p:cNvSpPr>
          <p:nvPr/>
        </p:nvSpPr>
        <p:spPr bwMode="auto">
          <a:xfrm>
            <a:off x="196850" y="3900488"/>
            <a:ext cx="216038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 u="sng">
                <a:solidFill>
                  <a:srgbClr val="000000"/>
                </a:solidFill>
                <a:latin typeface="Calibri"/>
                <a:cs typeface="Calibri"/>
              </a:rPr>
              <a:t>Supporting</a:t>
            </a:r>
            <a:endParaRPr lang="en-US" sz="2000" b="1" u="sng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US" sz="1800">
                <a:solidFill>
                  <a:srgbClr val="0000FF"/>
                </a:solidFill>
                <a:latin typeface="Calibri"/>
                <a:cs typeface="Calibri"/>
              </a:rPr>
              <a:t> Photosynthesis</a:t>
            </a:r>
          </a:p>
          <a:p>
            <a:r>
              <a:rPr lang="en-US" sz="1800">
                <a:solidFill>
                  <a:srgbClr val="0000FF"/>
                </a:solidFill>
                <a:latin typeface="Calibri"/>
                <a:cs typeface="Calibri"/>
              </a:rPr>
              <a:t> Shoreline protection</a:t>
            </a:r>
          </a:p>
          <a:p>
            <a:r>
              <a:rPr lang="en-US" sz="1800">
                <a:solidFill>
                  <a:srgbClr val="0000FF"/>
                </a:solidFill>
                <a:latin typeface="Calibri"/>
                <a:cs typeface="Calibri"/>
              </a:rPr>
              <a:t> Biodiversity</a:t>
            </a:r>
          </a:p>
          <a:p>
            <a:r>
              <a:rPr lang="en-US" sz="1800">
                <a:solidFill>
                  <a:srgbClr val="0000FF"/>
                </a:solidFill>
                <a:latin typeface="Calibri"/>
                <a:cs typeface="Calibri"/>
              </a:rPr>
              <a:t> Food webs</a:t>
            </a:r>
          </a:p>
        </p:txBody>
      </p:sp>
      <p:sp>
        <p:nvSpPr>
          <p:cNvPr id="8196" name="TextBox 15"/>
          <p:cNvSpPr txBox="1">
            <a:spLocks noChangeArrowheads="1"/>
          </p:cNvSpPr>
          <p:nvPr/>
        </p:nvSpPr>
        <p:spPr bwMode="auto">
          <a:xfrm>
            <a:off x="1816100" y="4962525"/>
            <a:ext cx="1616548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 u="sng">
                <a:solidFill>
                  <a:srgbClr val="000000"/>
                </a:solidFill>
                <a:latin typeface="Calibri"/>
                <a:cs typeface="Calibri"/>
              </a:rPr>
              <a:t>Provisioning</a:t>
            </a:r>
            <a:endParaRPr lang="en-US" sz="2000" b="1" u="sng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US" sz="1800">
                <a:solidFill>
                  <a:srgbClr val="0000FF"/>
                </a:solidFill>
                <a:latin typeface="Calibri"/>
                <a:cs typeface="Calibri"/>
              </a:rPr>
              <a:t> Food Security</a:t>
            </a:r>
          </a:p>
          <a:p>
            <a:r>
              <a:rPr lang="en-US" sz="1800">
                <a:solidFill>
                  <a:srgbClr val="0000FF"/>
                </a:solidFill>
                <a:latin typeface="Calibri"/>
                <a:cs typeface="Calibri"/>
              </a:rPr>
              <a:t>    -Fisheries</a:t>
            </a:r>
          </a:p>
          <a:p>
            <a:r>
              <a:rPr lang="en-US" sz="1800">
                <a:solidFill>
                  <a:srgbClr val="0000FF"/>
                </a:solidFill>
                <a:latin typeface="Calibri"/>
                <a:cs typeface="Calibri"/>
              </a:rPr>
              <a:t>    -Aquaculture</a:t>
            </a:r>
          </a:p>
          <a:p>
            <a:r>
              <a:rPr lang="en-US" sz="1800">
                <a:solidFill>
                  <a:srgbClr val="0000FF"/>
                </a:solidFill>
                <a:latin typeface="Calibri"/>
                <a:cs typeface="Calibri"/>
              </a:rPr>
              <a:t> Energy </a:t>
            </a:r>
          </a:p>
          <a:p>
            <a:r>
              <a:rPr lang="en-US" sz="1800">
                <a:solidFill>
                  <a:srgbClr val="0000FF"/>
                </a:solidFill>
                <a:latin typeface="Calibri"/>
                <a:cs typeface="Calibri"/>
              </a:rPr>
              <a:t>    -Oil</a:t>
            </a:r>
          </a:p>
          <a:p>
            <a:r>
              <a:rPr lang="en-US" sz="1800">
                <a:solidFill>
                  <a:srgbClr val="0000FF"/>
                </a:solidFill>
                <a:latin typeface="Calibri"/>
                <a:cs typeface="Calibri"/>
              </a:rPr>
              <a:t>    -Wind</a:t>
            </a:r>
          </a:p>
          <a:p>
            <a:r>
              <a:rPr lang="en-US" sz="1800">
                <a:solidFill>
                  <a:srgbClr val="0000FF"/>
                </a:solidFill>
                <a:latin typeface="Calibri"/>
                <a:cs typeface="Calibri"/>
              </a:rPr>
              <a:t>    -Wave</a:t>
            </a:r>
          </a:p>
        </p:txBody>
      </p:sp>
      <p:sp>
        <p:nvSpPr>
          <p:cNvPr id="8197" name="TextBox 16"/>
          <p:cNvSpPr txBox="1">
            <a:spLocks noChangeArrowheads="1"/>
          </p:cNvSpPr>
          <p:nvPr/>
        </p:nvSpPr>
        <p:spPr bwMode="auto">
          <a:xfrm>
            <a:off x="5807075" y="6176963"/>
            <a:ext cx="1749197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 u="sng">
                <a:solidFill>
                  <a:srgbClr val="000000"/>
                </a:solidFill>
                <a:latin typeface="Calibri"/>
                <a:cs typeface="Calibri"/>
              </a:rPr>
              <a:t>Regulating</a:t>
            </a:r>
            <a:endParaRPr lang="en-US" sz="2000" b="1" u="sng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US" sz="1800">
                <a:solidFill>
                  <a:srgbClr val="0000FF"/>
                </a:solidFill>
                <a:latin typeface="Calibri"/>
                <a:cs typeface="Calibri"/>
              </a:rPr>
              <a:t> Climate stability</a:t>
            </a:r>
          </a:p>
          <a:p>
            <a:r>
              <a:rPr lang="en-US" sz="1800">
                <a:solidFill>
                  <a:srgbClr val="0000FF"/>
                </a:solidFill>
                <a:latin typeface="Calibri"/>
                <a:cs typeface="Calibri"/>
              </a:rPr>
              <a:t> Carbon storage</a:t>
            </a:r>
          </a:p>
          <a:p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198" name="TextBox 17"/>
          <p:cNvSpPr txBox="1">
            <a:spLocks noChangeArrowheads="1"/>
          </p:cNvSpPr>
          <p:nvPr/>
        </p:nvSpPr>
        <p:spPr bwMode="auto">
          <a:xfrm>
            <a:off x="4006850" y="5622925"/>
            <a:ext cx="1398227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 u="sng">
                <a:solidFill>
                  <a:srgbClr val="000000"/>
                </a:solidFill>
                <a:latin typeface="Calibri"/>
                <a:cs typeface="Calibri"/>
              </a:rPr>
              <a:t>Cultural</a:t>
            </a:r>
            <a:endParaRPr lang="en-US" sz="2000" b="1" u="sng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US" sz="1800">
                <a:solidFill>
                  <a:srgbClr val="0000FF"/>
                </a:solidFill>
                <a:latin typeface="Calibri"/>
                <a:cs typeface="Calibri"/>
              </a:rPr>
              <a:t> Education</a:t>
            </a:r>
          </a:p>
          <a:p>
            <a:r>
              <a:rPr lang="en-US" sz="1800">
                <a:solidFill>
                  <a:srgbClr val="0000FF"/>
                </a:solidFill>
                <a:latin typeface="Calibri"/>
                <a:cs typeface="Calibri"/>
              </a:rPr>
              <a:t> Recreation</a:t>
            </a:r>
          </a:p>
          <a:p>
            <a:r>
              <a:rPr lang="en-US" sz="1800">
                <a:solidFill>
                  <a:srgbClr val="0000FF"/>
                </a:solidFill>
                <a:latin typeface="Calibri"/>
                <a:cs typeface="Calibri"/>
              </a:rPr>
              <a:t> Aesthetic</a:t>
            </a:r>
          </a:p>
          <a:p>
            <a:r>
              <a:rPr lang="en-US" sz="1800">
                <a:solidFill>
                  <a:srgbClr val="0000FF"/>
                </a:solidFill>
                <a:latin typeface="Calibri"/>
                <a:cs typeface="Calibri"/>
              </a:rPr>
              <a:t> Stewardship</a:t>
            </a:r>
          </a:p>
          <a:p>
            <a:endParaRPr lang="en-US" sz="1800">
              <a:solidFill>
                <a:srgbClr val="0000FF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oup 54"/>
          <p:cNvGrpSpPr>
            <a:grpSpLocks/>
          </p:cNvGrpSpPr>
          <p:nvPr/>
        </p:nvGrpSpPr>
        <p:grpSpPr bwMode="auto">
          <a:xfrm>
            <a:off x="4735513" y="1525588"/>
            <a:ext cx="5178425" cy="4813300"/>
            <a:chOff x="4262374" y="1510924"/>
            <a:chExt cx="5178513" cy="4813899"/>
          </a:xfrm>
        </p:grpSpPr>
        <p:grpSp>
          <p:nvGrpSpPr>
            <p:cNvPr id="9222" name="Group 12"/>
            <p:cNvGrpSpPr>
              <a:grpSpLocks/>
            </p:cNvGrpSpPr>
            <p:nvPr/>
          </p:nvGrpSpPr>
          <p:grpSpPr bwMode="auto">
            <a:xfrm>
              <a:off x="4710695" y="1535723"/>
              <a:ext cx="1580076" cy="1122259"/>
              <a:chOff x="1284735" y="1491422"/>
              <a:chExt cx="1580076" cy="1122259"/>
            </a:xfrm>
          </p:grpSpPr>
          <p:sp>
            <p:nvSpPr>
              <p:cNvPr id="9240" name="Oval 2"/>
              <p:cNvSpPr>
                <a:spLocks noChangeArrowheads="1"/>
              </p:cNvSpPr>
              <p:nvPr/>
            </p:nvSpPr>
            <p:spPr bwMode="auto">
              <a:xfrm>
                <a:off x="1284735" y="1491422"/>
                <a:ext cx="1580076" cy="112225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28700" eaLnBrk="0" hangingPunct="0"/>
                <a:endParaRPr lang="en-US"/>
              </a:p>
              <a:p>
                <a:pPr defTabSz="1028700" eaLnBrk="0" hangingPunct="0"/>
                <a:endParaRPr lang="en-US"/>
              </a:p>
            </p:txBody>
          </p:sp>
          <p:sp>
            <p:nvSpPr>
              <p:cNvPr id="9241" name="TextBox 6"/>
              <p:cNvSpPr txBox="1">
                <a:spLocks noChangeArrowheads="1"/>
              </p:cNvSpPr>
              <p:nvPr/>
            </p:nvSpPr>
            <p:spPr bwMode="auto">
              <a:xfrm>
                <a:off x="1520775" y="1821719"/>
                <a:ext cx="110799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400" b="1">
                    <a:solidFill>
                      <a:srgbClr val="000000"/>
                    </a:solidFill>
                    <a:latin typeface="Calibri" charset="0"/>
                    <a:cs typeface="Calibri" charset="0"/>
                  </a:rPr>
                  <a:t>Society</a:t>
                </a:r>
              </a:p>
            </p:txBody>
          </p:sp>
        </p:grpSp>
        <p:grpSp>
          <p:nvGrpSpPr>
            <p:cNvPr id="9223" name="Group 13"/>
            <p:cNvGrpSpPr>
              <a:grpSpLocks/>
            </p:cNvGrpSpPr>
            <p:nvPr/>
          </p:nvGrpSpPr>
          <p:grpSpPr bwMode="auto">
            <a:xfrm>
              <a:off x="7196292" y="1510924"/>
              <a:ext cx="1580076" cy="1122259"/>
              <a:chOff x="3726031" y="1451857"/>
              <a:chExt cx="1580076" cy="1122259"/>
            </a:xfrm>
          </p:grpSpPr>
          <p:sp>
            <p:nvSpPr>
              <p:cNvPr id="9238" name="Oval 3"/>
              <p:cNvSpPr>
                <a:spLocks noChangeArrowheads="1"/>
              </p:cNvSpPr>
              <p:nvPr/>
            </p:nvSpPr>
            <p:spPr bwMode="auto">
              <a:xfrm>
                <a:off x="3726031" y="1451857"/>
                <a:ext cx="1580076" cy="112225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28700" eaLnBrk="0" hangingPunct="0"/>
                <a:endParaRPr lang="en-US"/>
              </a:p>
              <a:p>
                <a:pPr defTabSz="1028700" eaLnBrk="0" hangingPunct="0"/>
                <a:endParaRPr lang="en-US"/>
              </a:p>
            </p:txBody>
          </p:sp>
          <p:sp>
            <p:nvSpPr>
              <p:cNvPr id="9239" name="TextBox 7"/>
              <p:cNvSpPr txBox="1">
                <a:spLocks noChangeArrowheads="1"/>
              </p:cNvSpPr>
              <p:nvPr/>
            </p:nvSpPr>
            <p:spPr bwMode="auto">
              <a:xfrm>
                <a:off x="3947536" y="1761955"/>
                <a:ext cx="116269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400" b="1">
                    <a:solidFill>
                      <a:srgbClr val="000000"/>
                    </a:solidFill>
                    <a:latin typeface="Calibri" charset="0"/>
                    <a:cs typeface="Calibri" charset="0"/>
                  </a:rPr>
                  <a:t>Climate</a:t>
                </a:r>
              </a:p>
            </p:txBody>
          </p:sp>
        </p:grpSp>
        <p:grpSp>
          <p:nvGrpSpPr>
            <p:cNvPr id="9224" name="Group 14"/>
            <p:cNvGrpSpPr>
              <a:grpSpLocks/>
            </p:cNvGrpSpPr>
            <p:nvPr/>
          </p:nvGrpSpPr>
          <p:grpSpPr bwMode="auto">
            <a:xfrm>
              <a:off x="7860811" y="3622541"/>
              <a:ext cx="1580076" cy="1122259"/>
              <a:chOff x="4036140" y="3120477"/>
              <a:chExt cx="1580076" cy="1122259"/>
            </a:xfrm>
          </p:grpSpPr>
          <p:sp>
            <p:nvSpPr>
              <p:cNvPr id="9236" name="Oval 5"/>
              <p:cNvSpPr>
                <a:spLocks noChangeArrowheads="1"/>
              </p:cNvSpPr>
              <p:nvPr/>
            </p:nvSpPr>
            <p:spPr bwMode="auto">
              <a:xfrm>
                <a:off x="4036140" y="3120477"/>
                <a:ext cx="1580076" cy="112225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28700" eaLnBrk="0" hangingPunct="0"/>
                <a:endParaRPr lang="en-US"/>
              </a:p>
              <a:p>
                <a:pPr defTabSz="1028700" eaLnBrk="0" hangingPunct="0"/>
                <a:endParaRPr lang="en-US"/>
              </a:p>
            </p:txBody>
          </p:sp>
          <p:sp>
            <p:nvSpPr>
              <p:cNvPr id="9237" name="TextBox 8"/>
              <p:cNvSpPr txBox="1">
                <a:spLocks noChangeArrowheads="1"/>
              </p:cNvSpPr>
              <p:nvPr/>
            </p:nvSpPr>
            <p:spPr bwMode="auto">
              <a:xfrm>
                <a:off x="4050907" y="3179543"/>
                <a:ext cx="1552528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b="1">
                    <a:solidFill>
                      <a:srgbClr val="000000"/>
                    </a:solidFill>
                    <a:latin typeface="Calibri" charset="0"/>
                    <a:cs typeface="Calibri" charset="0"/>
                  </a:rPr>
                  <a:t>Ocean </a:t>
                </a:r>
              </a:p>
              <a:p>
                <a:pPr algn="ctr"/>
                <a:r>
                  <a:rPr lang="en-US" sz="2400" b="1">
                    <a:solidFill>
                      <a:srgbClr val="000000"/>
                    </a:solidFill>
                    <a:latin typeface="Calibri" charset="0"/>
                    <a:cs typeface="Calibri" charset="0"/>
                  </a:rPr>
                  <a:t>Conditions</a:t>
                </a:r>
              </a:p>
            </p:txBody>
          </p:sp>
        </p:grpSp>
        <p:grpSp>
          <p:nvGrpSpPr>
            <p:cNvPr id="9225" name="Group 15"/>
            <p:cNvGrpSpPr>
              <a:grpSpLocks/>
            </p:cNvGrpSpPr>
            <p:nvPr/>
          </p:nvGrpSpPr>
          <p:grpSpPr bwMode="auto">
            <a:xfrm>
              <a:off x="6088761" y="5202564"/>
              <a:ext cx="1580076" cy="1122259"/>
              <a:chOff x="2337926" y="4390402"/>
              <a:chExt cx="1580076" cy="1122259"/>
            </a:xfrm>
          </p:grpSpPr>
          <p:sp>
            <p:nvSpPr>
              <p:cNvPr id="9234" name="Oval 4"/>
              <p:cNvSpPr>
                <a:spLocks noChangeArrowheads="1"/>
              </p:cNvSpPr>
              <p:nvPr/>
            </p:nvSpPr>
            <p:spPr bwMode="auto">
              <a:xfrm>
                <a:off x="2337926" y="4390402"/>
                <a:ext cx="1580076" cy="112225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28700" eaLnBrk="0" hangingPunct="0"/>
                <a:endParaRPr lang="en-US"/>
              </a:p>
              <a:p>
                <a:pPr defTabSz="1028700" eaLnBrk="0" hangingPunct="0"/>
                <a:endParaRPr lang="en-US"/>
              </a:p>
            </p:txBody>
          </p:sp>
          <p:sp>
            <p:nvSpPr>
              <p:cNvPr id="9235" name="TextBox 9"/>
              <p:cNvSpPr txBox="1">
                <a:spLocks noChangeArrowheads="1"/>
              </p:cNvSpPr>
              <p:nvPr/>
            </p:nvSpPr>
            <p:spPr bwMode="auto">
              <a:xfrm>
                <a:off x="2367459" y="4538067"/>
                <a:ext cx="154832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b="1">
                    <a:solidFill>
                      <a:srgbClr val="000000"/>
                    </a:solidFill>
                    <a:latin typeface="Calibri" charset="0"/>
                    <a:cs typeface="Calibri" charset="0"/>
                  </a:rPr>
                  <a:t>Ecosystem</a:t>
                </a:r>
              </a:p>
              <a:p>
                <a:pPr algn="ctr"/>
                <a:r>
                  <a:rPr lang="en-US" sz="2400" b="1">
                    <a:solidFill>
                      <a:srgbClr val="000000"/>
                    </a:solidFill>
                    <a:latin typeface="Calibri" charset="0"/>
                    <a:cs typeface="Calibri" charset="0"/>
                  </a:rPr>
                  <a:t>Function</a:t>
                </a:r>
              </a:p>
            </p:txBody>
          </p:sp>
        </p:grpSp>
        <p:grpSp>
          <p:nvGrpSpPr>
            <p:cNvPr id="9226" name="Group 16"/>
            <p:cNvGrpSpPr>
              <a:grpSpLocks/>
            </p:cNvGrpSpPr>
            <p:nvPr/>
          </p:nvGrpSpPr>
          <p:grpSpPr bwMode="auto">
            <a:xfrm>
              <a:off x="4262374" y="3612510"/>
              <a:ext cx="1580076" cy="1122259"/>
              <a:chOff x="1087455" y="3154746"/>
              <a:chExt cx="1580076" cy="1122259"/>
            </a:xfrm>
          </p:grpSpPr>
          <p:sp>
            <p:nvSpPr>
              <p:cNvPr id="9232" name="Oval 10"/>
              <p:cNvSpPr>
                <a:spLocks noChangeArrowheads="1"/>
              </p:cNvSpPr>
              <p:nvPr/>
            </p:nvSpPr>
            <p:spPr bwMode="auto">
              <a:xfrm>
                <a:off x="1087455" y="3154746"/>
                <a:ext cx="1580076" cy="112225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28700" eaLnBrk="0" hangingPunct="0"/>
                <a:endParaRPr lang="en-US"/>
              </a:p>
              <a:p>
                <a:pPr defTabSz="1028700" eaLnBrk="0" hangingPunct="0"/>
                <a:endParaRPr lang="en-US"/>
              </a:p>
            </p:txBody>
          </p:sp>
          <p:sp>
            <p:nvSpPr>
              <p:cNvPr id="9233" name="TextBox 11"/>
              <p:cNvSpPr txBox="1">
                <a:spLocks noChangeArrowheads="1"/>
              </p:cNvSpPr>
              <p:nvPr/>
            </p:nvSpPr>
            <p:spPr bwMode="auto">
              <a:xfrm>
                <a:off x="1102221" y="3317178"/>
                <a:ext cx="154832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b="1">
                    <a:solidFill>
                      <a:srgbClr val="000000"/>
                    </a:solidFill>
                    <a:latin typeface="Calibri" charset="0"/>
                    <a:cs typeface="Calibri" charset="0"/>
                  </a:rPr>
                  <a:t>Ecosystem</a:t>
                </a:r>
              </a:p>
              <a:p>
                <a:pPr algn="ctr"/>
                <a:r>
                  <a:rPr lang="en-US" sz="2400" b="1">
                    <a:solidFill>
                      <a:srgbClr val="000000"/>
                    </a:solidFill>
                    <a:latin typeface="Calibri" charset="0"/>
                    <a:cs typeface="Calibri" charset="0"/>
                  </a:rPr>
                  <a:t>Services</a:t>
                </a:r>
              </a:p>
            </p:txBody>
          </p:sp>
        </p:grpSp>
        <p:cxnSp>
          <p:nvCxnSpPr>
            <p:cNvPr id="9227" name="Straight Arrow Connector 31"/>
            <p:cNvCxnSpPr>
              <a:cxnSpLocks noChangeShapeType="1"/>
            </p:cNvCxnSpPr>
            <p:nvPr/>
          </p:nvCxnSpPr>
          <p:spPr bwMode="auto">
            <a:xfrm flipV="1">
              <a:off x="5227543" y="2717048"/>
              <a:ext cx="177205" cy="767860"/>
            </a:xfrm>
            <a:prstGeom prst="straightConnector1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 type="arrow" w="med" len="med"/>
            </a:ln>
          </p:spPr>
        </p:cxnSp>
        <p:cxnSp>
          <p:nvCxnSpPr>
            <p:cNvPr id="9228" name="Straight Arrow Connector 35"/>
            <p:cNvCxnSpPr>
              <a:cxnSpLocks noChangeShapeType="1"/>
            </p:cNvCxnSpPr>
            <p:nvPr/>
          </p:nvCxnSpPr>
          <p:spPr bwMode="auto">
            <a:xfrm flipH="1" flipV="1">
              <a:off x="5449048" y="4695766"/>
              <a:ext cx="694053" cy="694028"/>
            </a:xfrm>
            <a:prstGeom prst="straightConnector1">
              <a:avLst/>
            </a:prstGeom>
            <a:noFill/>
            <a:ln w="57150">
              <a:solidFill>
                <a:srgbClr val="00FF00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9229" name="Straight Arrow Connector 38"/>
            <p:cNvCxnSpPr>
              <a:cxnSpLocks noChangeShapeType="1"/>
              <a:stCxn id="9234" idx="7"/>
            </p:cNvCxnSpPr>
            <p:nvPr/>
          </p:nvCxnSpPr>
          <p:spPr bwMode="auto">
            <a:xfrm flipV="1">
              <a:off x="7437440" y="4725299"/>
              <a:ext cx="654914" cy="641616"/>
            </a:xfrm>
            <a:prstGeom prst="straightConnector1">
              <a:avLst/>
            </a:prstGeom>
            <a:noFill/>
            <a:ln w="57150">
              <a:solidFill>
                <a:srgbClr val="00FF00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9230" name="Straight Arrow Connector 40"/>
            <p:cNvCxnSpPr>
              <a:cxnSpLocks noChangeShapeType="1"/>
            </p:cNvCxnSpPr>
            <p:nvPr/>
          </p:nvCxnSpPr>
          <p:spPr bwMode="auto">
            <a:xfrm flipH="1" flipV="1">
              <a:off x="8249483" y="2726516"/>
              <a:ext cx="256349" cy="802692"/>
            </a:xfrm>
            <a:prstGeom prst="straightConnector1">
              <a:avLst/>
            </a:prstGeom>
            <a:noFill/>
            <a:ln w="57150">
              <a:solidFill>
                <a:srgbClr val="00FF00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9231" name="Straight Arrow Connector 47"/>
            <p:cNvCxnSpPr>
              <a:cxnSpLocks noChangeShapeType="1"/>
            </p:cNvCxnSpPr>
            <p:nvPr/>
          </p:nvCxnSpPr>
          <p:spPr bwMode="auto">
            <a:xfrm flipV="1">
              <a:off x="6349840" y="2072054"/>
              <a:ext cx="802151" cy="24797"/>
            </a:xfrm>
            <a:prstGeom prst="straightConnector1">
              <a:avLst/>
            </a:prstGeom>
            <a:noFill/>
            <a:ln w="57150">
              <a:solidFill>
                <a:srgbClr val="00FF00"/>
              </a:solidFill>
              <a:round/>
              <a:headEnd type="arrow" w="med" len="med"/>
              <a:tailEnd type="arrow" w="med" len="med"/>
            </a:ln>
          </p:spPr>
        </p:cxnSp>
      </p:grpSp>
      <p:sp>
        <p:nvSpPr>
          <p:cNvPr id="9218" name="TextBox 55"/>
          <p:cNvSpPr txBox="1">
            <a:spLocks noChangeArrowheads="1"/>
          </p:cNvSpPr>
          <p:nvPr/>
        </p:nvSpPr>
        <p:spPr bwMode="auto">
          <a:xfrm>
            <a:off x="1398588" y="129771"/>
            <a:ext cx="8089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latin typeface="Calibri" charset="0"/>
                <a:cs typeface="Calibri" charset="0"/>
              </a:rPr>
              <a:t>Society depends upon ecosystem function</a:t>
            </a:r>
          </a:p>
        </p:txBody>
      </p:sp>
      <p:sp>
        <p:nvSpPr>
          <p:cNvPr id="9219" name="TextBox 56"/>
          <p:cNvSpPr txBox="1">
            <a:spLocks noChangeArrowheads="1"/>
          </p:cNvSpPr>
          <p:nvPr/>
        </p:nvSpPr>
        <p:spPr bwMode="auto">
          <a:xfrm>
            <a:off x="504825" y="1419225"/>
            <a:ext cx="4198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rgbClr val="FFFFFF"/>
                </a:solidFill>
                <a:latin typeface="Calibri" charset="0"/>
                <a:cs typeface="Calibri" charset="0"/>
              </a:rPr>
              <a:t>Resource management</a:t>
            </a:r>
          </a:p>
          <a:p>
            <a:r>
              <a:rPr lang="en-US" sz="2400">
                <a:solidFill>
                  <a:srgbClr val="FFFFFF"/>
                </a:solidFill>
                <a:latin typeface="Calibri" charset="0"/>
                <a:cs typeface="Calibri" charset="0"/>
              </a:rPr>
              <a:t>for ecosystem services requires</a:t>
            </a:r>
          </a:p>
          <a:p>
            <a:r>
              <a:rPr lang="en-US" sz="2400">
                <a:solidFill>
                  <a:srgbClr val="FFFFFF"/>
                </a:solidFill>
                <a:latin typeface="Calibri" charset="0"/>
                <a:cs typeface="Calibri" charset="0"/>
              </a:rPr>
              <a:t>healthy ecosystem function</a:t>
            </a:r>
          </a:p>
        </p:txBody>
      </p:sp>
      <p:cxnSp>
        <p:nvCxnSpPr>
          <p:cNvPr id="9220" name="Straight Arrow Connector 57"/>
          <p:cNvCxnSpPr>
            <a:cxnSpLocks noChangeShapeType="1"/>
          </p:cNvCxnSpPr>
          <p:nvPr/>
        </p:nvCxnSpPr>
        <p:spPr bwMode="auto">
          <a:xfrm>
            <a:off x="6321425" y="2754313"/>
            <a:ext cx="914400" cy="2339975"/>
          </a:xfrm>
          <a:prstGeom prst="straightConnector1">
            <a:avLst/>
          </a:prstGeom>
          <a:noFill/>
          <a:ln w="57150">
            <a:solidFill>
              <a:srgbClr val="00FF00"/>
            </a:solidFill>
            <a:round/>
            <a:headEnd/>
            <a:tailEnd type="arrow" w="med" len="med"/>
          </a:ln>
        </p:spPr>
      </p:cxnSp>
      <p:cxnSp>
        <p:nvCxnSpPr>
          <p:cNvPr id="9221" name="Straight Arrow Connector 60"/>
          <p:cNvCxnSpPr>
            <a:cxnSpLocks noChangeShapeType="1"/>
          </p:cNvCxnSpPr>
          <p:nvPr/>
        </p:nvCxnSpPr>
        <p:spPr bwMode="auto">
          <a:xfrm>
            <a:off x="6716713" y="2506663"/>
            <a:ext cx="1660525" cy="1274762"/>
          </a:xfrm>
          <a:prstGeom prst="straightConnector1">
            <a:avLst/>
          </a:prstGeom>
          <a:noFill/>
          <a:ln w="57150">
            <a:solidFill>
              <a:srgbClr val="00FF00"/>
            </a:solidFill>
            <a:round/>
            <a:headEnd/>
            <a:tailEnd type="arrow" w="med" len="med"/>
          </a:ln>
        </p:spPr>
      </p:cxnSp>
      <p:cxnSp>
        <p:nvCxnSpPr>
          <p:cNvPr id="27" name="Straight Connector 6"/>
          <p:cNvCxnSpPr>
            <a:cxnSpLocks noChangeShapeType="1"/>
          </p:cNvCxnSpPr>
          <p:nvPr/>
        </p:nvCxnSpPr>
        <p:spPr bwMode="auto">
          <a:xfrm>
            <a:off x="571500" y="788988"/>
            <a:ext cx="9067800" cy="1587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09" y="4190253"/>
            <a:ext cx="3711991" cy="30544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6" descr="http://envirocation.files.wordpress.com/2009/07/humboldt-squid.jpg"/>
          <p:cNvPicPr>
            <a:picLocks noChangeAspect="1" noChangeArrowheads="1"/>
          </p:cNvPicPr>
          <p:nvPr/>
        </p:nvPicPr>
        <p:blipFill>
          <a:blip r:embed="rId3" cstate="email">
            <a:lum bright="-2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88703">
            <a:off x="6205538" y="2738438"/>
            <a:ext cx="313372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325090" y="1749393"/>
            <a:ext cx="5861050" cy="355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98" tIns="51448" rIns="102898" bIns="51448">
            <a:spAutoFit/>
          </a:bodyPr>
          <a:lstStyle>
            <a:lvl1pPr marL="514350" indent="-514350" defTabSz="10287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287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287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287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287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3200" dirty="0">
              <a:solidFill>
                <a:srgbClr val="00CC00"/>
              </a:solidFill>
              <a:latin typeface="Calibri"/>
              <a:cs typeface="Calibri"/>
            </a:endParaRPr>
          </a:p>
          <a:p>
            <a:pPr>
              <a:buFont typeface="Arial" charset="0"/>
              <a:buChar char="•"/>
            </a:pPr>
            <a:r>
              <a:rPr lang="en-US" sz="3200" i="1" dirty="0" smtClean="0">
                <a:solidFill>
                  <a:srgbClr val="FFFFFF"/>
                </a:solidFill>
                <a:latin typeface="Calibri"/>
                <a:cs typeface="Calibri"/>
              </a:rPr>
              <a:t>Metabolism</a:t>
            </a:r>
            <a:endParaRPr lang="en-US" sz="3200" i="1" dirty="0">
              <a:solidFill>
                <a:srgbClr val="FFFFFF"/>
              </a:solidFill>
              <a:latin typeface="Calibri"/>
              <a:cs typeface="Calibri"/>
            </a:endParaRPr>
          </a:p>
          <a:p>
            <a:pPr>
              <a:buFont typeface="Arial" charset="0"/>
              <a:buChar char="•"/>
            </a:pPr>
            <a:r>
              <a:rPr lang="en-US" sz="3200" i="1" dirty="0" smtClean="0">
                <a:solidFill>
                  <a:srgbClr val="FFFFFF"/>
                </a:solidFill>
                <a:latin typeface="Calibri"/>
                <a:cs typeface="Calibri"/>
              </a:rPr>
              <a:t>Shell / </a:t>
            </a:r>
            <a:r>
              <a:rPr lang="en-US" sz="3200" i="1" dirty="0">
                <a:solidFill>
                  <a:srgbClr val="FFFFFF"/>
                </a:solidFill>
                <a:latin typeface="Calibri"/>
                <a:cs typeface="Calibri"/>
              </a:rPr>
              <a:t>skeleton </a:t>
            </a:r>
            <a:r>
              <a:rPr lang="en-US" sz="3200" i="1" dirty="0" smtClean="0">
                <a:solidFill>
                  <a:srgbClr val="FFFFFF"/>
                </a:solidFill>
                <a:latin typeface="Calibri"/>
                <a:cs typeface="Calibri"/>
              </a:rPr>
              <a:t>formation</a:t>
            </a:r>
            <a:endParaRPr lang="en-US" sz="3200" dirty="0">
              <a:solidFill>
                <a:srgbClr val="FFFFFF"/>
              </a:solidFill>
              <a:latin typeface="Calibri"/>
              <a:cs typeface="Calibri"/>
            </a:endParaRPr>
          </a:p>
          <a:p>
            <a:pPr>
              <a:buFont typeface="Arial" charset="0"/>
              <a:buChar char="•"/>
            </a:pPr>
            <a:r>
              <a:rPr lang="en-US" sz="3200" i="1" dirty="0" smtClean="0">
                <a:solidFill>
                  <a:srgbClr val="FFFFFF"/>
                </a:solidFill>
                <a:latin typeface="Calibri"/>
                <a:cs typeface="Calibri"/>
              </a:rPr>
              <a:t>Respiration</a:t>
            </a:r>
            <a:endParaRPr lang="en-US" sz="3200" i="1" dirty="0">
              <a:solidFill>
                <a:srgbClr val="FFFFFF"/>
              </a:solidFill>
              <a:latin typeface="Calibri"/>
              <a:cs typeface="Calibri"/>
            </a:endParaRPr>
          </a:p>
          <a:p>
            <a:pPr>
              <a:buFont typeface="Arial" charset="0"/>
              <a:buChar char="•"/>
            </a:pPr>
            <a:r>
              <a:rPr lang="en-US" sz="3200" i="1" dirty="0" smtClean="0">
                <a:solidFill>
                  <a:srgbClr val="FFFFFF"/>
                </a:solidFill>
                <a:latin typeface="Calibri"/>
                <a:cs typeface="Calibri"/>
              </a:rPr>
              <a:t>Acid-base balance &amp; enzyme function</a:t>
            </a:r>
            <a:endParaRPr lang="en-US" sz="3200" i="1" dirty="0">
              <a:solidFill>
                <a:srgbClr val="FFFFFF"/>
              </a:solidFill>
              <a:latin typeface="Calibri"/>
              <a:cs typeface="Calibri"/>
            </a:endParaRPr>
          </a:p>
          <a:p>
            <a:pPr>
              <a:buFont typeface="Arial" charset="0"/>
              <a:buChar char="•"/>
            </a:pPr>
            <a:r>
              <a:rPr lang="en-US" sz="3200" i="1" dirty="0" smtClean="0">
                <a:solidFill>
                  <a:srgbClr val="FFFFFF"/>
                </a:solidFill>
                <a:latin typeface="Calibri"/>
                <a:cs typeface="Calibri"/>
              </a:rPr>
              <a:t>Cell function</a:t>
            </a:r>
            <a:endParaRPr lang="en-US" sz="3200" i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4340" name="Rectangle 15"/>
          <p:cNvSpPr>
            <a:spLocks noChangeArrowheads="1"/>
          </p:cNvSpPr>
          <p:nvPr/>
        </p:nvSpPr>
        <p:spPr bwMode="auto">
          <a:xfrm>
            <a:off x="430213" y="128611"/>
            <a:ext cx="9220200" cy="91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98" tIns="51448" rIns="102898" bIns="51448" anchor="ctr"/>
          <a:lstStyle/>
          <a:p>
            <a:pPr algn="ctr" defTabSz="1028700" eaLnBrk="0" hangingPunct="0"/>
            <a:r>
              <a:rPr lang="en-US" sz="4000" dirty="0" smtClean="0">
                <a:solidFill>
                  <a:srgbClr val="FFFF00"/>
                </a:solidFill>
                <a:latin typeface="Calibri"/>
                <a:cs typeface="Calibri"/>
              </a:rPr>
              <a:t>Effects of changing ocean conditions:</a:t>
            </a:r>
          </a:p>
          <a:p>
            <a:pPr algn="ctr" defTabSz="1028700" eaLnBrk="0" hangingPunct="0"/>
            <a:r>
              <a:rPr lang="en-US" sz="2800" dirty="0" smtClean="0">
                <a:solidFill>
                  <a:srgbClr val="FFFFFF"/>
                </a:solidFill>
                <a:latin typeface="Calibri"/>
                <a:cs typeface="Calibri"/>
              </a:rPr>
              <a:t>temperature, oxygen, and acidity</a:t>
            </a:r>
            <a:endParaRPr lang="en-US" sz="2800" baseline="-25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cxnSp>
        <p:nvCxnSpPr>
          <p:cNvPr id="14341" name="Straight Connector 20"/>
          <p:cNvCxnSpPr>
            <a:cxnSpLocks noChangeShapeType="1"/>
          </p:cNvCxnSpPr>
          <p:nvPr/>
        </p:nvCxnSpPr>
        <p:spPr bwMode="auto">
          <a:xfrm>
            <a:off x="547688" y="731838"/>
            <a:ext cx="90678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343" name="Picture 4" descr="http://www.noaanews.noaa.gov/stories2006/images/pteropod-limacina-helicina.jpg"/>
          <p:cNvPicPr>
            <a:picLocks noChangeAspect="1" noChangeArrowheads="1"/>
          </p:cNvPicPr>
          <p:nvPr/>
        </p:nvPicPr>
        <p:blipFill>
          <a:blip r:embed="rId4" cstate="email">
            <a:lum bright="4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80432">
            <a:off x="6289675" y="1455738"/>
            <a:ext cx="1766888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0" descr="http://www.idscaro.net/sci/01_coll/pics/bival/ostreidae/crassostrea_gigas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5164138"/>
            <a:ext cx="2081212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4" descr="http://www.priweb.org/ed/pgws/systems/images/diatom.jpg"/>
          <p:cNvPicPr>
            <a:picLocks noChangeAspect="1" noChangeArrowheads="1"/>
          </p:cNvPicPr>
          <p:nvPr/>
        </p:nvPicPr>
        <p:blipFill>
          <a:blip r:embed="rId6" cstate="email">
            <a:lum bright="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23" y="1528259"/>
            <a:ext cx="895350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20" descr="salmon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122" y="5514260"/>
            <a:ext cx="4854238" cy="168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1921" y="1511191"/>
            <a:ext cx="50319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  <a:latin typeface="Calibri"/>
                <a:cs typeface="Calibri"/>
              </a:rPr>
              <a:t>Physiological processes</a:t>
            </a:r>
            <a:endParaRPr lang="en-US" sz="40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cxnSp>
        <p:nvCxnSpPr>
          <p:cNvPr id="14342" name="Straight Connector 6"/>
          <p:cNvCxnSpPr>
            <a:cxnSpLocks noChangeShapeType="1"/>
          </p:cNvCxnSpPr>
          <p:nvPr/>
        </p:nvCxnSpPr>
        <p:spPr bwMode="auto">
          <a:xfrm>
            <a:off x="595515" y="1294316"/>
            <a:ext cx="9067800" cy="1587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898269"/>
              </p:ext>
            </p:extLst>
          </p:nvPr>
        </p:nvGraphicFramePr>
        <p:xfrm>
          <a:off x="931639" y="2006595"/>
          <a:ext cx="2753304" cy="2492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Chart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73081"/>
              </p:ext>
            </p:extLst>
          </p:nvPr>
        </p:nvGraphicFramePr>
        <p:xfrm>
          <a:off x="5928958" y="2080797"/>
          <a:ext cx="2757560" cy="2379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166688" y="31066"/>
            <a:ext cx="9836150" cy="66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tabLst>
                <a:tab pos="0" algn="l"/>
                <a:tab pos="503238" algn="l"/>
                <a:tab pos="1008063" algn="l"/>
                <a:tab pos="1511300" algn="l"/>
                <a:tab pos="2016125" algn="l"/>
                <a:tab pos="2520950" algn="l"/>
                <a:tab pos="3024188" algn="l"/>
                <a:tab pos="3529013" algn="l"/>
                <a:tab pos="4032250" algn="l"/>
                <a:tab pos="4537075" algn="l"/>
                <a:tab pos="5041900" algn="l"/>
                <a:tab pos="5545138" algn="l"/>
                <a:tab pos="6049963" algn="l"/>
                <a:tab pos="6553200" algn="l"/>
                <a:tab pos="7058025" algn="l"/>
                <a:tab pos="7562850" algn="l"/>
                <a:tab pos="8066088" algn="l"/>
                <a:tab pos="8570913" algn="l"/>
                <a:tab pos="9074150" algn="l"/>
                <a:tab pos="9578975" algn="l"/>
                <a:tab pos="10083800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503238" algn="l"/>
                <a:tab pos="1008063" algn="l"/>
                <a:tab pos="1511300" algn="l"/>
                <a:tab pos="2016125" algn="l"/>
                <a:tab pos="2520950" algn="l"/>
                <a:tab pos="3024188" algn="l"/>
                <a:tab pos="3529013" algn="l"/>
                <a:tab pos="4032250" algn="l"/>
                <a:tab pos="4537075" algn="l"/>
                <a:tab pos="5041900" algn="l"/>
                <a:tab pos="5545138" algn="l"/>
                <a:tab pos="6049963" algn="l"/>
                <a:tab pos="6553200" algn="l"/>
                <a:tab pos="7058025" algn="l"/>
                <a:tab pos="7562850" algn="l"/>
                <a:tab pos="8066088" algn="l"/>
                <a:tab pos="8570913" algn="l"/>
                <a:tab pos="9074150" algn="l"/>
                <a:tab pos="9578975" algn="l"/>
                <a:tab pos="10083800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503238" algn="l"/>
                <a:tab pos="1008063" algn="l"/>
                <a:tab pos="1511300" algn="l"/>
                <a:tab pos="2016125" algn="l"/>
                <a:tab pos="2520950" algn="l"/>
                <a:tab pos="3024188" algn="l"/>
                <a:tab pos="3529013" algn="l"/>
                <a:tab pos="4032250" algn="l"/>
                <a:tab pos="4537075" algn="l"/>
                <a:tab pos="5041900" algn="l"/>
                <a:tab pos="5545138" algn="l"/>
                <a:tab pos="6049963" algn="l"/>
                <a:tab pos="6553200" algn="l"/>
                <a:tab pos="7058025" algn="l"/>
                <a:tab pos="7562850" algn="l"/>
                <a:tab pos="8066088" algn="l"/>
                <a:tab pos="8570913" algn="l"/>
                <a:tab pos="9074150" algn="l"/>
                <a:tab pos="9578975" algn="l"/>
                <a:tab pos="10083800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503238" algn="l"/>
                <a:tab pos="1008063" algn="l"/>
                <a:tab pos="1511300" algn="l"/>
                <a:tab pos="2016125" algn="l"/>
                <a:tab pos="2520950" algn="l"/>
                <a:tab pos="3024188" algn="l"/>
                <a:tab pos="3529013" algn="l"/>
                <a:tab pos="4032250" algn="l"/>
                <a:tab pos="4537075" algn="l"/>
                <a:tab pos="5041900" algn="l"/>
                <a:tab pos="5545138" algn="l"/>
                <a:tab pos="6049963" algn="l"/>
                <a:tab pos="6553200" algn="l"/>
                <a:tab pos="7058025" algn="l"/>
                <a:tab pos="7562850" algn="l"/>
                <a:tab pos="8066088" algn="l"/>
                <a:tab pos="8570913" algn="l"/>
                <a:tab pos="9074150" algn="l"/>
                <a:tab pos="9578975" algn="l"/>
                <a:tab pos="10083800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503238" algn="l"/>
                <a:tab pos="1008063" algn="l"/>
                <a:tab pos="1511300" algn="l"/>
                <a:tab pos="2016125" algn="l"/>
                <a:tab pos="2520950" algn="l"/>
                <a:tab pos="3024188" algn="l"/>
                <a:tab pos="3529013" algn="l"/>
                <a:tab pos="4032250" algn="l"/>
                <a:tab pos="4537075" algn="l"/>
                <a:tab pos="5041900" algn="l"/>
                <a:tab pos="5545138" algn="l"/>
                <a:tab pos="6049963" algn="l"/>
                <a:tab pos="6553200" algn="l"/>
                <a:tab pos="7058025" algn="l"/>
                <a:tab pos="7562850" algn="l"/>
                <a:tab pos="8066088" algn="l"/>
                <a:tab pos="8570913" algn="l"/>
                <a:tab pos="9074150" algn="l"/>
                <a:tab pos="9578975" algn="l"/>
                <a:tab pos="10083800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03238" algn="l"/>
                <a:tab pos="1008063" algn="l"/>
                <a:tab pos="1511300" algn="l"/>
                <a:tab pos="2016125" algn="l"/>
                <a:tab pos="2520950" algn="l"/>
                <a:tab pos="3024188" algn="l"/>
                <a:tab pos="3529013" algn="l"/>
                <a:tab pos="4032250" algn="l"/>
                <a:tab pos="4537075" algn="l"/>
                <a:tab pos="5041900" algn="l"/>
                <a:tab pos="5545138" algn="l"/>
                <a:tab pos="6049963" algn="l"/>
                <a:tab pos="6553200" algn="l"/>
                <a:tab pos="7058025" algn="l"/>
                <a:tab pos="7562850" algn="l"/>
                <a:tab pos="8066088" algn="l"/>
                <a:tab pos="8570913" algn="l"/>
                <a:tab pos="9074150" algn="l"/>
                <a:tab pos="9578975" algn="l"/>
                <a:tab pos="10083800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03238" algn="l"/>
                <a:tab pos="1008063" algn="l"/>
                <a:tab pos="1511300" algn="l"/>
                <a:tab pos="2016125" algn="l"/>
                <a:tab pos="2520950" algn="l"/>
                <a:tab pos="3024188" algn="l"/>
                <a:tab pos="3529013" algn="l"/>
                <a:tab pos="4032250" algn="l"/>
                <a:tab pos="4537075" algn="l"/>
                <a:tab pos="5041900" algn="l"/>
                <a:tab pos="5545138" algn="l"/>
                <a:tab pos="6049963" algn="l"/>
                <a:tab pos="6553200" algn="l"/>
                <a:tab pos="7058025" algn="l"/>
                <a:tab pos="7562850" algn="l"/>
                <a:tab pos="8066088" algn="l"/>
                <a:tab pos="8570913" algn="l"/>
                <a:tab pos="9074150" algn="l"/>
                <a:tab pos="9578975" algn="l"/>
                <a:tab pos="10083800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03238" algn="l"/>
                <a:tab pos="1008063" algn="l"/>
                <a:tab pos="1511300" algn="l"/>
                <a:tab pos="2016125" algn="l"/>
                <a:tab pos="2520950" algn="l"/>
                <a:tab pos="3024188" algn="l"/>
                <a:tab pos="3529013" algn="l"/>
                <a:tab pos="4032250" algn="l"/>
                <a:tab pos="4537075" algn="l"/>
                <a:tab pos="5041900" algn="l"/>
                <a:tab pos="5545138" algn="l"/>
                <a:tab pos="6049963" algn="l"/>
                <a:tab pos="6553200" algn="l"/>
                <a:tab pos="7058025" algn="l"/>
                <a:tab pos="7562850" algn="l"/>
                <a:tab pos="8066088" algn="l"/>
                <a:tab pos="8570913" algn="l"/>
                <a:tab pos="9074150" algn="l"/>
                <a:tab pos="9578975" algn="l"/>
                <a:tab pos="10083800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03238" algn="l"/>
                <a:tab pos="1008063" algn="l"/>
                <a:tab pos="1511300" algn="l"/>
                <a:tab pos="2016125" algn="l"/>
                <a:tab pos="2520950" algn="l"/>
                <a:tab pos="3024188" algn="l"/>
                <a:tab pos="3529013" algn="l"/>
                <a:tab pos="4032250" algn="l"/>
                <a:tab pos="4537075" algn="l"/>
                <a:tab pos="5041900" algn="l"/>
                <a:tab pos="5545138" algn="l"/>
                <a:tab pos="6049963" algn="l"/>
                <a:tab pos="6553200" algn="l"/>
                <a:tab pos="7058025" algn="l"/>
                <a:tab pos="7562850" algn="l"/>
                <a:tab pos="8066088" algn="l"/>
                <a:tab pos="8570913" algn="l"/>
                <a:tab pos="9074150" algn="l"/>
                <a:tab pos="9578975" algn="l"/>
                <a:tab pos="10083800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</a:pPr>
            <a:r>
              <a:rPr lang="en-GB" sz="4400" dirty="0">
                <a:solidFill>
                  <a:srgbClr val="FFFF00"/>
                </a:solidFill>
                <a:latin typeface="Calibri"/>
                <a:cs typeface="Calibri"/>
              </a:rPr>
              <a:t>Effect of stress on individuals</a:t>
            </a:r>
          </a:p>
        </p:txBody>
      </p:sp>
      <p:sp>
        <p:nvSpPr>
          <p:cNvPr id="16388" name="TextBox 8"/>
          <p:cNvSpPr txBox="1">
            <a:spLocks noChangeArrowheads="1"/>
          </p:cNvSpPr>
          <p:nvPr/>
        </p:nvSpPr>
        <p:spPr bwMode="auto">
          <a:xfrm>
            <a:off x="3457575" y="1676400"/>
            <a:ext cx="1047731" cy="40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840" tIns="50420" rIns="100840" bIns="5042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FFFFFF"/>
                </a:solidFill>
                <a:latin typeface="Calibri"/>
                <a:cs typeface="Calibri"/>
              </a:rPr>
              <a:t>Growth</a:t>
            </a:r>
          </a:p>
        </p:txBody>
      </p:sp>
      <p:sp>
        <p:nvSpPr>
          <p:cNvPr id="16389" name="TextBox 10"/>
          <p:cNvSpPr txBox="1">
            <a:spLocks noChangeArrowheads="1"/>
          </p:cNvSpPr>
          <p:nvPr/>
        </p:nvSpPr>
        <p:spPr bwMode="auto">
          <a:xfrm>
            <a:off x="309444" y="1624013"/>
            <a:ext cx="984487" cy="71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840" tIns="50420" rIns="100840" bIns="5042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i="1" dirty="0">
                <a:solidFill>
                  <a:srgbClr val="FFFFFF"/>
                </a:solidFill>
                <a:latin typeface="Calibri"/>
                <a:cs typeface="Calibri"/>
              </a:rPr>
              <a:t>Cost of </a:t>
            </a:r>
          </a:p>
          <a:p>
            <a:pPr algn="ctr"/>
            <a:r>
              <a:rPr lang="en-US" sz="2000" i="1" dirty="0">
                <a:solidFill>
                  <a:srgbClr val="FFFFFF"/>
                </a:solidFill>
                <a:latin typeface="Calibri"/>
                <a:cs typeface="Calibri"/>
              </a:rPr>
              <a:t>Living</a:t>
            </a:r>
          </a:p>
        </p:txBody>
      </p:sp>
      <p:sp>
        <p:nvSpPr>
          <p:cNvPr id="16390" name="TextBox 11"/>
          <p:cNvSpPr txBox="1">
            <a:spLocks noChangeArrowheads="1"/>
          </p:cNvSpPr>
          <p:nvPr/>
        </p:nvSpPr>
        <p:spPr bwMode="auto">
          <a:xfrm>
            <a:off x="3581400" y="4037013"/>
            <a:ext cx="1655244" cy="40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840" tIns="50420" rIns="100840" bIns="5042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FFFFFF"/>
                </a:solidFill>
                <a:latin typeface="Calibri"/>
                <a:cs typeface="Calibri"/>
              </a:rPr>
              <a:t>Reproduction</a:t>
            </a:r>
          </a:p>
        </p:txBody>
      </p:sp>
      <p:sp>
        <p:nvSpPr>
          <p:cNvPr id="16391" name="TextBox 13"/>
          <p:cNvSpPr txBox="1">
            <a:spLocks noChangeArrowheads="1"/>
          </p:cNvSpPr>
          <p:nvPr/>
        </p:nvSpPr>
        <p:spPr bwMode="auto">
          <a:xfrm>
            <a:off x="1460500" y="879475"/>
            <a:ext cx="1446578" cy="59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840" tIns="50420" rIns="100840" bIns="5042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>
                <a:solidFill>
                  <a:srgbClr val="FFFFFF"/>
                </a:solidFill>
                <a:latin typeface="Calibri"/>
                <a:cs typeface="Calibri"/>
              </a:rPr>
              <a:t>Normal</a:t>
            </a:r>
          </a:p>
        </p:txBody>
      </p:sp>
      <p:cxnSp>
        <p:nvCxnSpPr>
          <p:cNvPr id="16392" name="Straight Arrow Connector 18"/>
          <p:cNvCxnSpPr>
            <a:cxnSpLocks noChangeShapeType="1"/>
          </p:cNvCxnSpPr>
          <p:nvPr/>
        </p:nvCxnSpPr>
        <p:spPr bwMode="auto">
          <a:xfrm>
            <a:off x="962025" y="2336800"/>
            <a:ext cx="357188" cy="314325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3" name="Straight Arrow Connector 19"/>
          <p:cNvCxnSpPr>
            <a:cxnSpLocks noChangeShapeType="1"/>
          </p:cNvCxnSpPr>
          <p:nvPr/>
        </p:nvCxnSpPr>
        <p:spPr bwMode="auto">
          <a:xfrm rot="5400000">
            <a:off x="3137694" y="2029619"/>
            <a:ext cx="422275" cy="395287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4" name="Straight Arrow Connector 21"/>
          <p:cNvCxnSpPr>
            <a:cxnSpLocks noChangeShapeType="1"/>
          </p:cNvCxnSpPr>
          <p:nvPr/>
        </p:nvCxnSpPr>
        <p:spPr bwMode="auto">
          <a:xfrm rot="10800000">
            <a:off x="3141663" y="4086225"/>
            <a:ext cx="450850" cy="138113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5" name="TextBox 28"/>
          <p:cNvSpPr txBox="1">
            <a:spLocks noChangeArrowheads="1"/>
          </p:cNvSpPr>
          <p:nvPr/>
        </p:nvSpPr>
        <p:spPr bwMode="auto">
          <a:xfrm>
            <a:off x="8616922" y="2470728"/>
            <a:ext cx="1655244" cy="40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840" tIns="50420" rIns="100840" bIns="5042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i="1" dirty="0">
                <a:solidFill>
                  <a:srgbClr val="FFFFFF"/>
                </a:solidFill>
                <a:latin typeface="Calibri"/>
                <a:cs typeface="Calibri"/>
              </a:rPr>
              <a:t>Reproduction</a:t>
            </a:r>
          </a:p>
        </p:txBody>
      </p:sp>
      <p:sp>
        <p:nvSpPr>
          <p:cNvPr id="16396" name="TextBox 26"/>
          <p:cNvSpPr txBox="1">
            <a:spLocks noChangeArrowheads="1"/>
          </p:cNvSpPr>
          <p:nvPr/>
        </p:nvSpPr>
        <p:spPr bwMode="auto">
          <a:xfrm>
            <a:off x="8618538" y="1778000"/>
            <a:ext cx="1047731" cy="40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840" tIns="50420" rIns="100840" bIns="5042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FFFFFF"/>
                </a:solidFill>
                <a:latin typeface="Calibri"/>
                <a:cs typeface="Calibri"/>
              </a:rPr>
              <a:t>Growth</a:t>
            </a:r>
          </a:p>
        </p:txBody>
      </p:sp>
      <p:sp>
        <p:nvSpPr>
          <p:cNvPr id="16397" name="TextBox 27"/>
          <p:cNvSpPr txBox="1">
            <a:spLocks noChangeArrowheads="1"/>
          </p:cNvSpPr>
          <p:nvPr/>
        </p:nvSpPr>
        <p:spPr bwMode="auto">
          <a:xfrm>
            <a:off x="5276732" y="1841500"/>
            <a:ext cx="984487" cy="71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840" tIns="50420" rIns="100840" bIns="5042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i="1">
                <a:solidFill>
                  <a:srgbClr val="FFFFFF"/>
                </a:solidFill>
                <a:latin typeface="Calibri"/>
                <a:cs typeface="Calibri"/>
              </a:rPr>
              <a:t>Cost of </a:t>
            </a:r>
          </a:p>
          <a:p>
            <a:pPr algn="ctr"/>
            <a:r>
              <a:rPr lang="en-US" sz="2000" i="1">
                <a:solidFill>
                  <a:srgbClr val="FFFFFF"/>
                </a:solidFill>
                <a:latin typeface="Calibri"/>
                <a:cs typeface="Calibri"/>
              </a:rPr>
              <a:t>Living</a:t>
            </a:r>
          </a:p>
        </p:txBody>
      </p:sp>
      <p:cxnSp>
        <p:nvCxnSpPr>
          <p:cNvPr id="16398" name="Straight Arrow Connector 29"/>
          <p:cNvCxnSpPr>
            <a:cxnSpLocks noChangeShapeType="1"/>
          </p:cNvCxnSpPr>
          <p:nvPr/>
        </p:nvCxnSpPr>
        <p:spPr bwMode="auto">
          <a:xfrm>
            <a:off x="6110288" y="2433638"/>
            <a:ext cx="358775" cy="258762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9" name="Straight Arrow Connector 30"/>
          <p:cNvCxnSpPr>
            <a:cxnSpLocks noChangeShapeType="1"/>
          </p:cNvCxnSpPr>
          <p:nvPr/>
        </p:nvCxnSpPr>
        <p:spPr bwMode="auto">
          <a:xfrm rot="10800000" flipV="1">
            <a:off x="8023225" y="2085975"/>
            <a:ext cx="608013" cy="312738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0" name="Straight Arrow Connector 31"/>
          <p:cNvCxnSpPr>
            <a:cxnSpLocks noChangeShapeType="1"/>
          </p:cNvCxnSpPr>
          <p:nvPr/>
        </p:nvCxnSpPr>
        <p:spPr bwMode="auto">
          <a:xfrm rot="10800000" flipV="1">
            <a:off x="8382000" y="2868613"/>
            <a:ext cx="414338" cy="182562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1" name="TextBox 40"/>
          <p:cNvSpPr txBox="1">
            <a:spLocks noChangeArrowheads="1"/>
          </p:cNvSpPr>
          <p:nvPr/>
        </p:nvSpPr>
        <p:spPr bwMode="auto">
          <a:xfrm>
            <a:off x="6403975" y="862013"/>
            <a:ext cx="1617699" cy="59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840" tIns="50420" rIns="100840" bIns="5042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>
                <a:solidFill>
                  <a:srgbClr val="FFFFFF"/>
                </a:solidFill>
                <a:latin typeface="Calibri"/>
                <a:cs typeface="Calibri"/>
              </a:rPr>
              <a:t>Stressed</a:t>
            </a:r>
          </a:p>
        </p:txBody>
      </p:sp>
      <p:sp>
        <p:nvSpPr>
          <p:cNvPr id="16402" name="TextBox 25"/>
          <p:cNvSpPr txBox="1">
            <a:spLocks noChangeArrowheads="1"/>
          </p:cNvSpPr>
          <p:nvPr/>
        </p:nvSpPr>
        <p:spPr bwMode="auto">
          <a:xfrm>
            <a:off x="1809750" y="2900363"/>
            <a:ext cx="939800" cy="708025"/>
          </a:xfrm>
          <a:prstGeom prst="rect">
            <a:avLst/>
          </a:prstGeom>
          <a:solidFill>
            <a:srgbClr val="FFFFFF">
              <a:alpha val="4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Calibri"/>
                <a:cs typeface="Calibri"/>
              </a:rPr>
              <a:t>Energy</a:t>
            </a:r>
          </a:p>
          <a:p>
            <a:r>
              <a:rPr lang="en-US" sz="2000" b="1">
                <a:solidFill>
                  <a:srgbClr val="000000"/>
                </a:solidFill>
                <a:latin typeface="Calibri"/>
                <a:cs typeface="Calibri"/>
              </a:rPr>
              <a:t>Budget</a:t>
            </a:r>
          </a:p>
        </p:txBody>
      </p:sp>
      <p:cxnSp>
        <p:nvCxnSpPr>
          <p:cNvPr id="16403" name="Straight Connector 32"/>
          <p:cNvCxnSpPr>
            <a:cxnSpLocks noChangeShapeType="1"/>
          </p:cNvCxnSpPr>
          <p:nvPr/>
        </p:nvCxnSpPr>
        <p:spPr bwMode="auto">
          <a:xfrm>
            <a:off x="547688" y="731838"/>
            <a:ext cx="90678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4" name="Straight Connector 6"/>
          <p:cNvCxnSpPr>
            <a:cxnSpLocks noChangeShapeType="1"/>
          </p:cNvCxnSpPr>
          <p:nvPr/>
        </p:nvCxnSpPr>
        <p:spPr bwMode="auto">
          <a:xfrm>
            <a:off x="571500" y="788988"/>
            <a:ext cx="9067800" cy="1587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5" name="TextBox 22"/>
          <p:cNvSpPr txBox="1">
            <a:spLocks noChangeArrowheads="1"/>
          </p:cNvSpPr>
          <p:nvPr/>
        </p:nvSpPr>
        <p:spPr bwMode="auto">
          <a:xfrm>
            <a:off x="974725" y="5027613"/>
            <a:ext cx="82502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Energy budgets – If the cost of living </a:t>
            </a: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increases</a:t>
            </a: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, less is available for growth and reproduction.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4248150" y="2101850"/>
            <a:ext cx="4718050" cy="3582988"/>
            <a:chOff x="4248326" y="2101784"/>
            <a:chExt cx="4718222" cy="3583616"/>
          </a:xfrm>
        </p:grpSpPr>
        <p:grpSp>
          <p:nvGrpSpPr>
            <p:cNvPr id="15380" name="Group 18"/>
            <p:cNvGrpSpPr>
              <a:grpSpLocks/>
            </p:cNvGrpSpPr>
            <p:nvPr/>
          </p:nvGrpSpPr>
          <p:grpSpPr bwMode="auto">
            <a:xfrm>
              <a:off x="4248326" y="2101784"/>
              <a:ext cx="4718222" cy="3583616"/>
              <a:chOff x="4248326" y="2101784"/>
              <a:chExt cx="4718222" cy="3583616"/>
            </a:xfrm>
          </p:grpSpPr>
          <p:sp>
            <p:nvSpPr>
              <p:cNvPr id="15383" name="Rectangle 17"/>
              <p:cNvSpPr>
                <a:spLocks noChangeArrowheads="1"/>
              </p:cNvSpPr>
              <p:nvPr/>
            </p:nvSpPr>
            <p:spPr bwMode="auto">
              <a:xfrm>
                <a:off x="4248326" y="2101784"/>
                <a:ext cx="1224607" cy="3583616"/>
              </a:xfrm>
              <a:prstGeom prst="rect">
                <a:avLst/>
              </a:prstGeom>
              <a:solidFill>
                <a:srgbClr val="FF0000">
                  <a:alpha val="3882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028700" eaLnBrk="0" hangingPunct="0"/>
                <a:endParaRPr lang="en-US"/>
              </a:p>
            </p:txBody>
          </p:sp>
          <p:sp>
            <p:nvSpPr>
              <p:cNvPr id="15384" name="Rectangle 52"/>
              <p:cNvSpPr>
                <a:spLocks noChangeArrowheads="1"/>
              </p:cNvSpPr>
              <p:nvPr/>
            </p:nvSpPr>
            <p:spPr bwMode="auto">
              <a:xfrm>
                <a:off x="7741941" y="2101784"/>
                <a:ext cx="1224607" cy="3583616"/>
              </a:xfrm>
              <a:prstGeom prst="rect">
                <a:avLst/>
              </a:prstGeom>
              <a:solidFill>
                <a:srgbClr val="FF0000">
                  <a:alpha val="3882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028700" eaLnBrk="0" hangingPunct="0"/>
                <a:endParaRPr lang="en-US"/>
              </a:p>
            </p:txBody>
          </p:sp>
        </p:grpSp>
        <p:sp>
          <p:nvSpPr>
            <p:cNvPr id="15381" name="TextBox 21"/>
            <p:cNvSpPr txBox="1">
              <a:spLocks noChangeArrowheads="1"/>
            </p:cNvSpPr>
            <p:nvPr/>
          </p:nvSpPr>
          <p:spPr bwMode="auto">
            <a:xfrm rot="4127602">
              <a:off x="7770960" y="3795310"/>
              <a:ext cx="152178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400" i="1">
                  <a:solidFill>
                    <a:srgbClr val="FFFFFF"/>
                  </a:solidFill>
                  <a:latin typeface="Calibri" charset="0"/>
                  <a:cs typeface="Calibri" charset="0"/>
                </a:rPr>
                <a:t>too warm</a:t>
              </a:r>
            </a:p>
          </p:txBody>
        </p:sp>
        <p:sp>
          <p:nvSpPr>
            <p:cNvPr id="15382" name="TextBox 53"/>
            <p:cNvSpPr txBox="1">
              <a:spLocks noChangeArrowheads="1"/>
            </p:cNvSpPr>
            <p:nvPr/>
          </p:nvSpPr>
          <p:spPr bwMode="auto">
            <a:xfrm rot="-4339335">
              <a:off x="4113311" y="3690655"/>
              <a:ext cx="13094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400" i="1" dirty="0">
                  <a:solidFill>
                    <a:srgbClr val="FFFFFF"/>
                  </a:solidFill>
                  <a:latin typeface="Calibri" charset="0"/>
                  <a:cs typeface="Calibri" charset="0"/>
                </a:rPr>
                <a:t>too cold</a:t>
              </a:r>
            </a:p>
          </p:txBody>
        </p:sp>
      </p:grpSp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93226" y="0"/>
            <a:ext cx="8022356" cy="1160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dirty="0">
                <a:latin typeface="Calibri" charset="0"/>
                <a:cs typeface="Calibri" charset="0"/>
              </a:rPr>
              <a:t>Windows of Performance</a:t>
            </a:r>
            <a:br>
              <a:rPr lang="en-US" sz="4000" dirty="0">
                <a:latin typeface="Calibri" charset="0"/>
                <a:cs typeface="Calibri" charset="0"/>
              </a:rPr>
            </a:br>
            <a:r>
              <a:rPr lang="en-US" sz="2400" dirty="0" smtClean="0">
                <a:solidFill>
                  <a:srgbClr val="FFFFFF"/>
                </a:solidFill>
                <a:latin typeface="Calibri" charset="0"/>
                <a:cs typeface="Calibri" charset="0"/>
              </a:rPr>
              <a:t>Multiple stressors reduce the range of animal performance</a:t>
            </a:r>
            <a:endParaRPr lang="en-US" sz="4000" dirty="0">
              <a:latin typeface="Calibri" charset="0"/>
              <a:cs typeface="Calibri" charset="0"/>
            </a:endParaRPr>
          </a:p>
        </p:txBody>
      </p:sp>
      <p:cxnSp>
        <p:nvCxnSpPr>
          <p:cNvPr id="15362" name="Elbow Connector 9"/>
          <p:cNvCxnSpPr>
            <a:cxnSpLocks noChangeShapeType="1"/>
          </p:cNvCxnSpPr>
          <p:nvPr/>
        </p:nvCxnSpPr>
        <p:spPr bwMode="auto">
          <a:xfrm>
            <a:off x="3911600" y="2093913"/>
            <a:ext cx="5494338" cy="3590925"/>
          </a:xfrm>
          <a:prstGeom prst="bentConnector3">
            <a:avLst>
              <a:gd name="adj1" fmla="val 685"/>
            </a:avLst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</p:cxnSp>
      <p:sp>
        <p:nvSpPr>
          <p:cNvPr id="20" name="Freeform 19"/>
          <p:cNvSpPr>
            <a:spLocks/>
          </p:cNvSpPr>
          <p:nvPr/>
        </p:nvSpPr>
        <p:spPr bwMode="auto">
          <a:xfrm>
            <a:off x="4481513" y="2178050"/>
            <a:ext cx="4387850" cy="3506788"/>
          </a:xfrm>
          <a:custGeom>
            <a:avLst/>
            <a:gdLst>
              <a:gd name="T0" fmla="*/ 0 w 4387442"/>
              <a:gd name="T1" fmla="*/ 3506598 h 3506598"/>
              <a:gd name="T2" fmla="*/ 1132514 w 4387442"/>
              <a:gd name="T3" fmla="*/ 536895 h 3506598"/>
              <a:gd name="T4" fmla="*/ 3070371 w 4387442"/>
              <a:gd name="T5" fmla="*/ 494950 h 3506598"/>
              <a:gd name="T6" fmla="*/ 4387442 w 4387442"/>
              <a:gd name="T7" fmla="*/ 3506598 h 350659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387442" h="3506598">
                <a:moveTo>
                  <a:pt x="0" y="3506598"/>
                </a:moveTo>
                <a:cubicBezTo>
                  <a:pt x="310393" y="2272717"/>
                  <a:pt x="620786" y="1038836"/>
                  <a:pt x="1132514" y="536895"/>
                </a:cubicBezTo>
                <a:cubicBezTo>
                  <a:pt x="1644243" y="34954"/>
                  <a:pt x="2527883" y="0"/>
                  <a:pt x="3070371" y="494950"/>
                </a:cubicBezTo>
                <a:cubicBezTo>
                  <a:pt x="3612859" y="989901"/>
                  <a:pt x="4000150" y="2248249"/>
                  <a:pt x="4387442" y="3506598"/>
                </a:cubicBezTo>
              </a:path>
            </a:pathLst>
          </a:custGeom>
          <a:noFill/>
          <a:ln w="5715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4608513" y="2478088"/>
            <a:ext cx="4008437" cy="3206750"/>
          </a:xfrm>
          <a:custGeom>
            <a:avLst/>
            <a:gdLst>
              <a:gd name="T0" fmla="*/ 0 w 4009937"/>
              <a:gd name="T1" fmla="*/ 3205993 h 3205993"/>
              <a:gd name="T2" fmla="*/ 662730 w 4009937"/>
              <a:gd name="T3" fmla="*/ 2434206 h 3205993"/>
              <a:gd name="T4" fmla="*/ 1535185 w 4009937"/>
              <a:gd name="T5" fmla="*/ 454404 h 3205993"/>
              <a:gd name="T6" fmla="*/ 2390862 w 4009937"/>
              <a:gd name="T7" fmla="*/ 362125 h 3205993"/>
              <a:gd name="T8" fmla="*/ 3330429 w 4009937"/>
              <a:gd name="T9" fmla="*/ 2627152 h 3205993"/>
              <a:gd name="T10" fmla="*/ 4009937 w 4009937"/>
              <a:gd name="T11" fmla="*/ 3205993 h 320599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009937" h="3205993">
                <a:moveTo>
                  <a:pt x="0" y="3205993"/>
                </a:moveTo>
                <a:cubicBezTo>
                  <a:pt x="191548" y="3060584"/>
                  <a:pt x="406866" y="2892804"/>
                  <a:pt x="662730" y="2434206"/>
                </a:cubicBezTo>
                <a:cubicBezTo>
                  <a:pt x="918594" y="1975608"/>
                  <a:pt x="1247163" y="799751"/>
                  <a:pt x="1535185" y="454404"/>
                </a:cubicBezTo>
                <a:cubicBezTo>
                  <a:pt x="1823207" y="109057"/>
                  <a:pt x="2091655" y="0"/>
                  <a:pt x="2390862" y="362125"/>
                </a:cubicBezTo>
                <a:cubicBezTo>
                  <a:pt x="2690069" y="724250"/>
                  <a:pt x="3060583" y="2153174"/>
                  <a:pt x="3330429" y="2627152"/>
                </a:cubicBezTo>
                <a:cubicBezTo>
                  <a:pt x="3600275" y="3101130"/>
                  <a:pt x="4009937" y="3205993"/>
                  <a:pt x="4009937" y="3205993"/>
                </a:cubicBezTo>
              </a:path>
            </a:pathLst>
          </a:custGeom>
          <a:noFill/>
          <a:ln w="5715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4859338" y="3692525"/>
            <a:ext cx="3363912" cy="1992313"/>
          </a:xfrm>
          <a:custGeom>
            <a:avLst/>
            <a:gdLst>
              <a:gd name="T0" fmla="*/ 0 w 3363986"/>
              <a:gd name="T1" fmla="*/ 1992385 h 1992385"/>
              <a:gd name="T2" fmla="*/ 1375795 w 3363986"/>
              <a:gd name="T3" fmla="*/ 306198 h 1992385"/>
              <a:gd name="T4" fmla="*/ 2021747 w 3363986"/>
              <a:gd name="T5" fmla="*/ 281031 h 1992385"/>
              <a:gd name="T6" fmla="*/ 3363986 w 3363986"/>
              <a:gd name="T7" fmla="*/ 1992385 h 199238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363986" h="1992385">
                <a:moveTo>
                  <a:pt x="0" y="1992385"/>
                </a:moveTo>
                <a:cubicBezTo>
                  <a:pt x="519418" y="1291904"/>
                  <a:pt x="1038837" y="591424"/>
                  <a:pt x="1375795" y="306198"/>
                </a:cubicBezTo>
                <a:cubicBezTo>
                  <a:pt x="1712753" y="20972"/>
                  <a:pt x="1690382" y="0"/>
                  <a:pt x="2021747" y="281031"/>
                </a:cubicBezTo>
                <a:cubicBezTo>
                  <a:pt x="2353112" y="562062"/>
                  <a:pt x="2858549" y="1277223"/>
                  <a:pt x="3363986" y="1992385"/>
                </a:cubicBezTo>
              </a:path>
            </a:pathLst>
          </a:custGeom>
          <a:noFill/>
          <a:ln w="5715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TextBox 25"/>
          <p:cNvSpPr txBox="1">
            <a:spLocks noChangeArrowheads="1"/>
          </p:cNvSpPr>
          <p:nvPr/>
        </p:nvSpPr>
        <p:spPr bwMode="auto">
          <a:xfrm flipH="1">
            <a:off x="5099050" y="5799138"/>
            <a:ext cx="31765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>
                <a:latin typeface="Calibri" charset="0"/>
                <a:cs typeface="Calibri" charset="0"/>
              </a:rPr>
              <a:t>Temperature</a:t>
            </a:r>
          </a:p>
        </p:txBody>
      </p:sp>
      <p:sp>
        <p:nvSpPr>
          <p:cNvPr id="15367" name="TextBox 26"/>
          <p:cNvSpPr txBox="1">
            <a:spLocks noChangeArrowheads="1"/>
          </p:cNvSpPr>
          <p:nvPr/>
        </p:nvSpPr>
        <p:spPr bwMode="auto">
          <a:xfrm rot="16200000" flipH="1">
            <a:off x="844550" y="3376613"/>
            <a:ext cx="4198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600">
                <a:latin typeface="Calibri" charset="0"/>
                <a:cs typeface="Calibri" charset="0"/>
              </a:rPr>
              <a:t>Performance </a:t>
            </a:r>
            <a:endParaRPr lang="en-US" sz="3600">
              <a:solidFill>
                <a:srgbClr val="CCFFCC"/>
              </a:solidFill>
              <a:latin typeface="Calibri" charset="0"/>
              <a:cs typeface="Calibri" charset="0"/>
            </a:endParaRPr>
          </a:p>
        </p:txBody>
      </p:sp>
      <p:sp>
        <p:nvSpPr>
          <p:cNvPr id="15368" name="TextBox 27"/>
          <p:cNvSpPr txBox="1">
            <a:spLocks noChangeArrowheads="1"/>
          </p:cNvSpPr>
          <p:nvPr/>
        </p:nvSpPr>
        <p:spPr bwMode="auto">
          <a:xfrm>
            <a:off x="7767638" y="7019925"/>
            <a:ext cx="2044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FFFFFF"/>
                </a:solidFill>
                <a:latin typeface="Calibri" charset="0"/>
                <a:cs typeface="Calibri" charset="0"/>
              </a:rPr>
              <a:t>Modified from Portner (2008)</a:t>
            </a:r>
          </a:p>
        </p:txBody>
      </p:sp>
      <p:sp>
        <p:nvSpPr>
          <p:cNvPr id="15369" name="TextBox 28"/>
          <p:cNvSpPr txBox="1">
            <a:spLocks noChangeArrowheads="1"/>
          </p:cNvSpPr>
          <p:nvPr/>
        </p:nvSpPr>
        <p:spPr bwMode="auto">
          <a:xfrm>
            <a:off x="8645525" y="5684838"/>
            <a:ext cx="717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  <a:latin typeface="Calibri" charset="0"/>
                <a:cs typeface="Calibri" charset="0"/>
              </a:rPr>
              <a:t>Hot</a:t>
            </a:r>
          </a:p>
        </p:txBody>
      </p:sp>
      <p:sp>
        <p:nvSpPr>
          <p:cNvPr id="15370" name="TextBox 29"/>
          <p:cNvSpPr txBox="1">
            <a:spLocks noChangeArrowheads="1"/>
          </p:cNvSpPr>
          <p:nvPr/>
        </p:nvSpPr>
        <p:spPr bwMode="auto">
          <a:xfrm>
            <a:off x="3756025" y="5686425"/>
            <a:ext cx="8366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 charset="0"/>
                <a:cs typeface="Calibri" charset="0"/>
              </a:rPr>
              <a:t>Cold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007477" y="3059717"/>
            <a:ext cx="11511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FFFFFF"/>
                </a:solidFill>
                <a:latin typeface="Calibri" charset="0"/>
                <a:cs typeface="Calibri" charset="0"/>
              </a:rPr>
              <a:t>+Hypoxia</a:t>
            </a:r>
            <a:endParaRPr lang="en-US" sz="2000" dirty="0">
              <a:solidFill>
                <a:srgbClr val="FFFFFF"/>
              </a:solidFill>
              <a:latin typeface="Calibri" charset="0"/>
              <a:cs typeface="Calibri" charset="0"/>
            </a:endParaRPr>
          </a:p>
        </p:txBody>
      </p: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4891088" y="2481263"/>
            <a:ext cx="3392487" cy="2162175"/>
            <a:chOff x="3236751" y="2585210"/>
            <a:chExt cx="3391950" cy="2161563"/>
          </a:xfrm>
        </p:grpSpPr>
        <p:sp>
          <p:nvSpPr>
            <p:cNvPr id="37" name="Arc 36"/>
            <p:cNvSpPr/>
            <p:nvPr/>
          </p:nvSpPr>
          <p:spPr bwMode="auto">
            <a:xfrm rot="5400000">
              <a:off x="5415281" y="2676420"/>
              <a:ext cx="515792" cy="717436"/>
            </a:xfrm>
            <a:prstGeom prst="arc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/>
            <a:lstStyle/>
            <a:p>
              <a:pPr defTabSz="1028700" eaLnBrk="0" hangingPunct="0">
                <a:defRPr/>
              </a:pPr>
              <a:endParaRPr lang="en-US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8" name="Arc 37"/>
            <p:cNvSpPr/>
            <p:nvPr/>
          </p:nvSpPr>
          <p:spPr bwMode="auto">
            <a:xfrm rot="5400000">
              <a:off x="5717653" y="3289816"/>
              <a:ext cx="517379" cy="717436"/>
            </a:xfrm>
            <a:prstGeom prst="arc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/>
            <a:lstStyle/>
            <a:p>
              <a:pPr defTabSz="1028700" eaLnBrk="0" hangingPunct="0">
                <a:defRPr/>
              </a:pPr>
              <a:endParaRPr lang="en-US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9" name="Arc 38"/>
            <p:cNvSpPr/>
            <p:nvPr/>
          </p:nvSpPr>
          <p:spPr bwMode="auto">
            <a:xfrm rot="5400000">
              <a:off x="6012087" y="3960345"/>
              <a:ext cx="515791" cy="717436"/>
            </a:xfrm>
            <a:prstGeom prst="arc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/>
            <a:lstStyle/>
            <a:p>
              <a:pPr defTabSz="1028700" eaLnBrk="0" hangingPunct="0">
                <a:defRPr/>
              </a:pPr>
              <a:endParaRPr lang="en-US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0" name="Arc 39"/>
            <p:cNvSpPr/>
            <p:nvPr/>
          </p:nvSpPr>
          <p:spPr bwMode="auto">
            <a:xfrm rot="9428509">
              <a:off x="3847841" y="2585210"/>
              <a:ext cx="515856" cy="717347"/>
            </a:xfrm>
            <a:prstGeom prst="arc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pPr defTabSz="1028700" eaLnBrk="0" hangingPunct="0">
                <a:defRPr/>
              </a:pPr>
              <a:endParaRPr lang="en-US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1" name="Arc 40"/>
            <p:cNvSpPr/>
            <p:nvPr/>
          </p:nvSpPr>
          <p:spPr bwMode="auto">
            <a:xfrm rot="9428509">
              <a:off x="3504996" y="3258119"/>
              <a:ext cx="515856" cy="717347"/>
            </a:xfrm>
            <a:prstGeom prst="arc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pPr defTabSz="1028700" eaLnBrk="0" hangingPunct="0">
                <a:defRPr/>
              </a:pPr>
              <a:endParaRPr lang="en-US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" name="Arc 41"/>
            <p:cNvSpPr/>
            <p:nvPr/>
          </p:nvSpPr>
          <p:spPr bwMode="auto">
            <a:xfrm rot="9428509">
              <a:off x="3236751" y="4029426"/>
              <a:ext cx="515855" cy="717347"/>
            </a:xfrm>
            <a:prstGeom prst="arc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pPr defTabSz="1028700" eaLnBrk="0" hangingPunct="0">
                <a:defRPr/>
              </a:pPr>
              <a:endParaRPr lang="en-US">
                <a:latin typeface="Calibri"/>
                <a:ea typeface="+mn-ea"/>
                <a:cs typeface="Calibri"/>
              </a:endParaRPr>
            </a:p>
          </p:txBody>
        </p:sp>
      </p:grp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050541" y="4142594"/>
            <a:ext cx="9981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FFFFFF"/>
                </a:solidFill>
                <a:latin typeface="Calibri" charset="0"/>
                <a:cs typeface="Calibri" charset="0"/>
              </a:rPr>
              <a:t>+acidity</a:t>
            </a:r>
            <a:endParaRPr lang="en-US" sz="2000" dirty="0">
              <a:solidFill>
                <a:srgbClr val="FFFFFF"/>
              </a:solidFill>
              <a:latin typeface="Calibri" charset="0"/>
              <a:cs typeface="Calibri" charset="0"/>
            </a:endParaRPr>
          </a:p>
        </p:txBody>
      </p: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4975225" y="2157413"/>
            <a:ext cx="3236913" cy="2659062"/>
            <a:chOff x="3320828" y="2260861"/>
            <a:chExt cx="3236029" cy="2659712"/>
          </a:xfrm>
        </p:grpSpPr>
        <p:sp>
          <p:nvSpPr>
            <p:cNvPr id="45" name="Arc 44"/>
            <p:cNvSpPr/>
            <p:nvPr/>
          </p:nvSpPr>
          <p:spPr bwMode="auto">
            <a:xfrm rot="4464214">
              <a:off x="4185309" y="2304182"/>
              <a:ext cx="1821307" cy="1734664"/>
            </a:xfrm>
            <a:prstGeom prst="arc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defTabSz="1028700" eaLnBrk="0" hangingPunct="0">
                <a:defRPr/>
              </a:pPr>
              <a:endParaRPr lang="en-US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6" name="Arc 45"/>
            <p:cNvSpPr/>
            <p:nvPr/>
          </p:nvSpPr>
          <p:spPr bwMode="auto">
            <a:xfrm rot="4464214">
              <a:off x="5040816" y="3404533"/>
              <a:ext cx="1514845" cy="1517236"/>
            </a:xfrm>
            <a:prstGeom prst="arc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defTabSz="1028700" eaLnBrk="0" hangingPunct="0">
                <a:defRPr/>
              </a:pPr>
              <a:endParaRPr lang="en-US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7" name="Arc 46"/>
            <p:cNvSpPr/>
            <p:nvPr/>
          </p:nvSpPr>
          <p:spPr bwMode="auto">
            <a:xfrm rot="11163700">
              <a:off x="3773142" y="2495868"/>
              <a:ext cx="1590241" cy="1551366"/>
            </a:xfrm>
            <a:prstGeom prst="arc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pPr defTabSz="1028700" eaLnBrk="0" hangingPunct="0">
                <a:defRPr/>
              </a:pPr>
              <a:endParaRPr lang="en-US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8" name="Arc 47"/>
            <p:cNvSpPr/>
            <p:nvPr/>
          </p:nvSpPr>
          <p:spPr bwMode="auto">
            <a:xfrm rot="10501918">
              <a:off x="3320828" y="3529583"/>
              <a:ext cx="987155" cy="1314771"/>
            </a:xfrm>
            <a:prstGeom prst="arc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pPr defTabSz="1028700" eaLnBrk="0" hangingPunct="0">
                <a:defRPr/>
              </a:pPr>
              <a:endParaRPr lang="en-US">
                <a:latin typeface="Calibri"/>
                <a:ea typeface="+mn-ea"/>
                <a:cs typeface="Calibri"/>
              </a:endParaRPr>
            </a:p>
          </p:txBody>
        </p:sp>
      </p:grpSp>
      <p:sp>
        <p:nvSpPr>
          <p:cNvPr id="15375" name="TextBox 50"/>
          <p:cNvSpPr txBox="1">
            <a:spLocks noChangeArrowheads="1"/>
          </p:cNvSpPr>
          <p:nvPr/>
        </p:nvSpPr>
        <p:spPr bwMode="auto">
          <a:xfrm>
            <a:off x="3065463" y="1808163"/>
            <a:ext cx="849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FFFFFF"/>
                </a:solidFill>
                <a:latin typeface="Calibri" charset="0"/>
                <a:cs typeface="Calibri" charset="0"/>
              </a:rPr>
              <a:t>High</a:t>
            </a:r>
          </a:p>
        </p:txBody>
      </p:sp>
      <p:sp>
        <p:nvSpPr>
          <p:cNvPr id="15376" name="TextBox 51"/>
          <p:cNvSpPr txBox="1">
            <a:spLocks noChangeArrowheads="1"/>
          </p:cNvSpPr>
          <p:nvPr/>
        </p:nvSpPr>
        <p:spPr bwMode="auto">
          <a:xfrm>
            <a:off x="3113088" y="5289550"/>
            <a:ext cx="817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FFFFFF"/>
                </a:solidFill>
                <a:latin typeface="Calibri" charset="0"/>
                <a:cs typeface="Calibri" charset="0"/>
              </a:rPr>
              <a:t>Low</a:t>
            </a:r>
          </a:p>
        </p:txBody>
      </p:sp>
      <p:cxnSp>
        <p:nvCxnSpPr>
          <p:cNvPr id="15377" name="Straight Arrow Connector 15"/>
          <p:cNvCxnSpPr>
            <a:cxnSpLocks noChangeShapeType="1"/>
          </p:cNvCxnSpPr>
          <p:nvPr/>
        </p:nvCxnSpPr>
        <p:spPr bwMode="auto">
          <a:xfrm flipV="1">
            <a:off x="3503613" y="2408238"/>
            <a:ext cx="0" cy="2598737"/>
          </a:xfrm>
          <a:prstGeom prst="straightConnector1">
            <a:avLst/>
          </a:prstGeom>
          <a:noFill/>
          <a:ln w="76200">
            <a:solidFill>
              <a:srgbClr val="00FF00"/>
            </a:solidFill>
            <a:round/>
            <a:headEnd/>
            <a:tailEnd type="arrow" w="med" len="med"/>
          </a:ln>
        </p:spPr>
      </p:cxnSp>
      <p:sp>
        <p:nvSpPr>
          <p:cNvPr id="15378" name="TextBox 16"/>
          <p:cNvSpPr txBox="1">
            <a:spLocks noChangeArrowheads="1"/>
          </p:cNvSpPr>
          <p:nvPr/>
        </p:nvSpPr>
        <p:spPr bwMode="auto">
          <a:xfrm>
            <a:off x="-1851025" y="2905125"/>
            <a:ext cx="4445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800">
                <a:solidFill>
                  <a:srgbClr val="FFFFFF"/>
                </a:solidFill>
                <a:latin typeface="Calibri" charset="0"/>
                <a:cs typeface="Calibri" charset="0"/>
              </a:rPr>
              <a:t>Physiology</a:t>
            </a:r>
          </a:p>
          <a:p>
            <a:pPr algn="r"/>
            <a:r>
              <a:rPr lang="en-US" sz="2800">
                <a:solidFill>
                  <a:srgbClr val="FFFFFF"/>
                </a:solidFill>
                <a:latin typeface="Calibri" charset="0"/>
                <a:cs typeface="Calibri" charset="0"/>
              </a:rPr>
              <a:t>Growth</a:t>
            </a:r>
          </a:p>
          <a:p>
            <a:pPr algn="r"/>
            <a:r>
              <a:rPr lang="en-US" sz="2800">
                <a:solidFill>
                  <a:srgbClr val="FFFFFF"/>
                </a:solidFill>
                <a:latin typeface="Calibri" charset="0"/>
                <a:cs typeface="Calibri" charset="0"/>
              </a:rPr>
              <a:t>Survival</a:t>
            </a:r>
          </a:p>
          <a:p>
            <a:pPr algn="r"/>
            <a:r>
              <a:rPr lang="en-US" sz="2800">
                <a:solidFill>
                  <a:srgbClr val="FFFFFF"/>
                </a:solidFill>
                <a:latin typeface="Calibri" charset="0"/>
                <a:cs typeface="Calibri" charset="0"/>
              </a:rPr>
              <a:t>Reproduction</a:t>
            </a:r>
          </a:p>
        </p:txBody>
      </p:sp>
      <p:cxnSp>
        <p:nvCxnSpPr>
          <p:cNvPr id="36" name="Straight Connector 6"/>
          <p:cNvCxnSpPr>
            <a:cxnSpLocks noChangeShapeType="1"/>
          </p:cNvCxnSpPr>
          <p:nvPr/>
        </p:nvCxnSpPr>
        <p:spPr bwMode="auto">
          <a:xfrm>
            <a:off x="571500" y="1206978"/>
            <a:ext cx="9067800" cy="1587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TextBox 53"/>
          <p:cNvSpPr txBox="1">
            <a:spLocks noChangeArrowheads="1"/>
          </p:cNvSpPr>
          <p:nvPr/>
        </p:nvSpPr>
        <p:spPr bwMode="auto">
          <a:xfrm>
            <a:off x="5953702" y="4839558"/>
            <a:ext cx="12191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i="1" dirty="0" smtClean="0">
                <a:solidFill>
                  <a:srgbClr val="FFFFFF"/>
                </a:solidFill>
                <a:latin typeface="Calibri" charset="0"/>
                <a:cs typeface="Calibri" charset="0"/>
              </a:rPr>
              <a:t>optimal</a:t>
            </a:r>
            <a:endParaRPr lang="en-US" sz="2400" i="1" dirty="0">
              <a:solidFill>
                <a:srgbClr val="FFFFFF"/>
              </a:solidFill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1" grpId="1" animBg="1"/>
      <p:bldP spid="23" grpId="0" animBg="1"/>
      <p:bldP spid="31" grpId="0"/>
      <p:bldP spid="44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1" descr="http://lh3.google.com/agodert/RoxnGi_EjBI/AAAAAAAAAAA/4WnjvPT2y5s/IMG_2993.JPG?imgmax=720"/>
          <p:cNvPicPr>
            <a:picLocks noChangeAspect="1" noChangeArrowheads="1"/>
          </p:cNvPicPr>
          <p:nvPr/>
        </p:nvPicPr>
        <p:blipFill>
          <a:blip r:embed="rId3">
            <a:lum bright="-22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240963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5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50" y="6496050"/>
            <a:ext cx="9461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5" descr="amblyraja_badia"/>
          <p:cNvPicPr>
            <a:picLocks noChangeAspect="1" noChangeArrowheads="1"/>
          </p:cNvPicPr>
          <p:nvPr/>
        </p:nvPicPr>
        <p:blipFill>
          <a:blip r:embed="rId5" cstate="email">
            <a:lum bright="2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6489700"/>
            <a:ext cx="9779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1024660" y="-48231"/>
            <a:ext cx="841245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dirty="0">
                <a:solidFill>
                  <a:srgbClr val="FFFF00"/>
                </a:solidFill>
                <a:latin typeface="Calibri"/>
                <a:ea typeface="Calibri" charset="0"/>
                <a:cs typeface="Calibri"/>
              </a:rPr>
              <a:t>Marine Communities are Biological Networks</a:t>
            </a:r>
            <a:endParaRPr lang="en-US" sz="2800" dirty="0">
              <a:solidFill>
                <a:srgbClr val="FFFF00"/>
              </a:solidFill>
              <a:latin typeface="Calibri"/>
              <a:ea typeface="Calibri" charset="0"/>
              <a:cs typeface="Calibri"/>
            </a:endParaRPr>
          </a:p>
        </p:txBody>
      </p:sp>
      <p:sp>
        <p:nvSpPr>
          <p:cNvPr id="18437" name="TextBox 2"/>
          <p:cNvSpPr txBox="1">
            <a:spLocks noChangeArrowheads="1"/>
          </p:cNvSpPr>
          <p:nvPr/>
        </p:nvSpPr>
        <p:spPr bwMode="auto">
          <a:xfrm>
            <a:off x="7519988" y="6707188"/>
            <a:ext cx="20670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FFFFFF"/>
                </a:solidFill>
                <a:latin typeface="Calibri"/>
                <a:ea typeface="Calibri" charset="0"/>
                <a:cs typeface="Calibri"/>
              </a:rPr>
              <a:t>Marine Food Web</a:t>
            </a:r>
          </a:p>
        </p:txBody>
      </p:sp>
      <p:pic>
        <p:nvPicPr>
          <p:cNvPr id="18438" name="Picture 8"/>
          <p:cNvPicPr>
            <a:picLocks noChangeAspect="1"/>
          </p:cNvPicPr>
          <p:nvPr/>
        </p:nvPicPr>
        <p:blipFill>
          <a:blip r:embed="rId6" cstate="email">
            <a:lum bright="-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809625"/>
            <a:ext cx="1649413" cy="111125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2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311275"/>
            <a:ext cx="1524000" cy="99218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22" descr="DSCN6998"/>
          <p:cNvPicPr>
            <a:picLocks noChangeAspect="1" noChangeArrowheads="1"/>
          </p:cNvPicPr>
          <p:nvPr/>
        </p:nvPicPr>
        <p:blipFill>
          <a:blip r:embed="rId8" cstate="email">
            <a:lum bright="-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6483350"/>
            <a:ext cx="13493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24" descr="Scotoplanes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6483350"/>
            <a:ext cx="102076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67" descr="Octopus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8" y="6497638"/>
            <a:ext cx="97155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Text Box 58"/>
          <p:cNvSpPr txBox="1">
            <a:spLocks noChangeArrowheads="1"/>
          </p:cNvSpPr>
          <p:nvPr/>
        </p:nvSpPr>
        <p:spPr bwMode="auto">
          <a:xfrm>
            <a:off x="119063" y="520700"/>
            <a:ext cx="1631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287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287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287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287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287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CCFFCC"/>
                </a:solidFill>
                <a:latin typeface="Calibri"/>
                <a:cs typeface="Calibri"/>
              </a:rPr>
              <a:t>Primary Production</a:t>
            </a:r>
          </a:p>
        </p:txBody>
      </p:sp>
      <p:pic>
        <p:nvPicPr>
          <p:cNvPr id="18444" name="Picture 11"/>
          <p:cNvPicPr>
            <a:picLocks noChangeAspect="1"/>
          </p:cNvPicPr>
          <p:nvPr/>
        </p:nvPicPr>
        <p:blipFill>
          <a:blip r:embed="rId11" cstate="email">
            <a:lum bright="4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63" y="604838"/>
            <a:ext cx="2963862" cy="12954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5" name="Picture 23"/>
          <p:cNvPicPr>
            <a:picLocks noChangeAspect="1"/>
          </p:cNvPicPr>
          <p:nvPr/>
        </p:nvPicPr>
        <p:blipFill>
          <a:blip r:embed="rId12" cstate="email">
            <a:lum bright="4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2779713"/>
            <a:ext cx="1903412" cy="1335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6" name="Text Box 58"/>
          <p:cNvSpPr txBox="1">
            <a:spLocks noChangeArrowheads="1"/>
          </p:cNvSpPr>
          <p:nvPr/>
        </p:nvSpPr>
        <p:spPr bwMode="auto">
          <a:xfrm>
            <a:off x="5200650" y="1631950"/>
            <a:ext cx="723900" cy="2762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287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287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287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287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287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FFFFFF"/>
                </a:solidFill>
                <a:latin typeface="Calibri"/>
                <a:cs typeface="Calibri"/>
              </a:rPr>
              <a:t>Seabirds</a:t>
            </a:r>
          </a:p>
        </p:txBody>
      </p:sp>
      <p:grpSp>
        <p:nvGrpSpPr>
          <p:cNvPr id="18447" name="Group 108"/>
          <p:cNvGrpSpPr>
            <a:grpSpLocks/>
          </p:cNvGrpSpPr>
          <p:nvPr/>
        </p:nvGrpSpPr>
        <p:grpSpPr bwMode="auto">
          <a:xfrm>
            <a:off x="7889875" y="4975225"/>
            <a:ext cx="1822450" cy="1365250"/>
            <a:chOff x="7824392" y="4829034"/>
            <a:chExt cx="1821867" cy="1365449"/>
          </a:xfrm>
        </p:grpSpPr>
        <p:pic>
          <p:nvPicPr>
            <p:cNvPr id="18502" name="Picture 24"/>
            <p:cNvPicPr>
              <a:picLocks noChangeAspect="1"/>
            </p:cNvPicPr>
            <p:nvPr/>
          </p:nvPicPr>
          <p:blipFill>
            <a:blip r:embed="rId13" cstate="email">
              <a:lum bright="6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4392" y="4829034"/>
              <a:ext cx="1821867" cy="1365449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503" name="Text Box 58"/>
            <p:cNvSpPr txBox="1">
              <a:spLocks noChangeArrowheads="1"/>
            </p:cNvSpPr>
            <p:nvPr/>
          </p:nvSpPr>
          <p:spPr bwMode="auto">
            <a:xfrm>
              <a:off x="7830209" y="5904661"/>
              <a:ext cx="813043" cy="27699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10287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10287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10287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10287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10287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>
                  <a:solidFill>
                    <a:srgbClr val="FFFFFF"/>
                  </a:solidFill>
                  <a:latin typeface="Calibri"/>
                  <a:cs typeface="Calibri"/>
                </a:rPr>
                <a:t>Mammals</a:t>
              </a:r>
            </a:p>
          </p:txBody>
        </p:sp>
      </p:grpSp>
      <p:sp>
        <p:nvSpPr>
          <p:cNvPr id="18448" name="Text Box 58"/>
          <p:cNvSpPr txBox="1">
            <a:spLocks noChangeArrowheads="1"/>
          </p:cNvSpPr>
          <p:nvPr/>
        </p:nvSpPr>
        <p:spPr bwMode="auto">
          <a:xfrm>
            <a:off x="9545638" y="3810000"/>
            <a:ext cx="431800" cy="2778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287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287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287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287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287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FFFFFF"/>
                </a:solidFill>
                <a:latin typeface="Calibri"/>
                <a:cs typeface="Calibri"/>
              </a:rPr>
              <a:t>Fish</a:t>
            </a:r>
          </a:p>
        </p:txBody>
      </p:sp>
      <p:sp>
        <p:nvSpPr>
          <p:cNvPr id="18449" name="Text Box 58"/>
          <p:cNvSpPr txBox="1">
            <a:spLocks noChangeArrowheads="1"/>
          </p:cNvSpPr>
          <p:nvPr/>
        </p:nvSpPr>
        <p:spPr bwMode="auto">
          <a:xfrm>
            <a:off x="9385300" y="644525"/>
            <a:ext cx="700088" cy="2778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287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287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287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287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287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FFFFFF"/>
                </a:solidFill>
                <a:latin typeface="Calibri"/>
                <a:cs typeface="Calibri"/>
              </a:rPr>
              <a:t>Humans</a:t>
            </a:r>
          </a:p>
        </p:txBody>
      </p:sp>
      <p:grpSp>
        <p:nvGrpSpPr>
          <p:cNvPr id="18450" name="Group 106"/>
          <p:cNvGrpSpPr>
            <a:grpSpLocks/>
          </p:cNvGrpSpPr>
          <p:nvPr/>
        </p:nvGrpSpPr>
        <p:grpSpPr bwMode="auto">
          <a:xfrm>
            <a:off x="298450" y="4533900"/>
            <a:ext cx="1355725" cy="966788"/>
            <a:chOff x="1964994" y="5459714"/>
            <a:chExt cx="1355505" cy="967135"/>
          </a:xfrm>
        </p:grpSpPr>
        <p:pic>
          <p:nvPicPr>
            <p:cNvPr id="18500" name="Picture 4" descr="Bacteria-772833"/>
            <p:cNvPicPr>
              <a:picLocks noChangeAspect="1" noChangeArrowheads="1"/>
            </p:cNvPicPr>
            <p:nvPr/>
          </p:nvPicPr>
          <p:blipFill>
            <a:blip r:embed="rId14" cstate="email">
              <a:lum bright="-26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964994" y="5459714"/>
              <a:ext cx="1355505" cy="967135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501" name="Text Box 58"/>
            <p:cNvSpPr txBox="1">
              <a:spLocks noChangeArrowheads="1"/>
            </p:cNvSpPr>
            <p:nvPr/>
          </p:nvSpPr>
          <p:spPr bwMode="auto">
            <a:xfrm>
              <a:off x="1984362" y="6135192"/>
              <a:ext cx="1328834" cy="27699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10287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10287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10287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10287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10287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>
                  <a:solidFill>
                    <a:srgbClr val="FFFFFF"/>
                  </a:solidFill>
                  <a:latin typeface="Calibri"/>
                  <a:cs typeface="Calibri"/>
                </a:rPr>
                <a:t>Detritus / Bacteria</a:t>
              </a:r>
            </a:p>
          </p:txBody>
        </p:sp>
      </p:grpSp>
      <p:pic>
        <p:nvPicPr>
          <p:cNvPr id="18451" name="Picture 2" descr="echinocrepis"/>
          <p:cNvPicPr>
            <a:picLocks noChangeAspect="1" noChangeArrowheads="1"/>
          </p:cNvPicPr>
          <p:nvPr/>
        </p:nvPicPr>
        <p:blipFill>
          <a:blip r:embed="rId15" cstate="email">
            <a:lum bright="-12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6489700"/>
            <a:ext cx="107632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2" name="Picture 26" descr="seastar"/>
          <p:cNvPicPr>
            <a:picLocks noChangeAspect="1" noChangeArrowheads="1"/>
          </p:cNvPicPr>
          <p:nvPr/>
        </p:nvPicPr>
        <p:blipFill>
          <a:blip r:embed="rId16" cstate="email">
            <a:lum bright="20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6462713"/>
            <a:ext cx="1023937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3" name="Text Box 58"/>
          <p:cNvSpPr txBox="1">
            <a:spLocks noChangeArrowheads="1"/>
          </p:cNvSpPr>
          <p:nvPr/>
        </p:nvSpPr>
        <p:spPr bwMode="auto">
          <a:xfrm>
            <a:off x="2251075" y="6189663"/>
            <a:ext cx="1235075" cy="2778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287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287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287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287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287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FFFFFF"/>
                </a:solidFill>
                <a:latin typeface="Calibri"/>
                <a:cs typeface="Calibri"/>
              </a:rPr>
              <a:t>Seafloor Animals</a:t>
            </a:r>
          </a:p>
        </p:txBody>
      </p:sp>
      <p:sp>
        <p:nvSpPr>
          <p:cNvPr id="18454" name="Rectangle 101"/>
          <p:cNvSpPr>
            <a:spLocks noChangeArrowheads="1"/>
          </p:cNvSpPr>
          <p:nvPr/>
        </p:nvSpPr>
        <p:spPr bwMode="auto">
          <a:xfrm>
            <a:off x="635000" y="6483350"/>
            <a:ext cx="6694488" cy="765175"/>
          </a:xfrm>
          <a:prstGeom prst="rect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028700" eaLnBrk="0" hangingPunct="0"/>
            <a:endParaRPr lang="en-US">
              <a:latin typeface="Calibri"/>
              <a:cs typeface="Calibri"/>
            </a:endParaRPr>
          </a:p>
        </p:txBody>
      </p:sp>
      <p:sp>
        <p:nvSpPr>
          <p:cNvPr id="18455" name="Rectangle 86"/>
          <p:cNvSpPr>
            <a:spLocks noChangeArrowheads="1"/>
          </p:cNvSpPr>
          <p:nvPr/>
        </p:nvSpPr>
        <p:spPr bwMode="auto">
          <a:xfrm>
            <a:off x="1798638" y="2590800"/>
            <a:ext cx="1565275" cy="1017588"/>
          </a:xfrm>
          <a:prstGeom prst="rect">
            <a:avLst/>
          </a:prstGeom>
          <a:solidFill>
            <a:srgbClr val="000000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defTabSz="1028700" eaLnBrk="0" hangingPunct="0"/>
            <a:endParaRPr lang="en-US" sz="1200">
              <a:latin typeface="Calibri"/>
              <a:cs typeface="Calibri"/>
            </a:endParaRPr>
          </a:p>
        </p:txBody>
      </p:sp>
      <p:grpSp>
        <p:nvGrpSpPr>
          <p:cNvPr id="18456" name="Group 68"/>
          <p:cNvGrpSpPr>
            <a:grpSpLocks/>
          </p:cNvGrpSpPr>
          <p:nvPr/>
        </p:nvGrpSpPr>
        <p:grpSpPr bwMode="auto">
          <a:xfrm>
            <a:off x="1865313" y="2778125"/>
            <a:ext cx="1270000" cy="744538"/>
            <a:chOff x="1865184" y="2777553"/>
            <a:chExt cx="1270266" cy="744753"/>
          </a:xfrm>
        </p:grpSpPr>
        <p:pic>
          <p:nvPicPr>
            <p:cNvPr id="18497" name="Picture 11" descr="midwater_11"/>
            <p:cNvPicPr>
              <a:picLocks noChangeAspect="1" noChangeArrowheads="1"/>
            </p:cNvPicPr>
            <p:nvPr/>
          </p:nvPicPr>
          <p:blipFill>
            <a:blip r:embed="rId17" cstate="email">
              <a:lum bright="24000" contrast="4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7061" y="2826106"/>
              <a:ext cx="758389" cy="523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98" name="Picture 84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5184" y="2777553"/>
              <a:ext cx="423177" cy="414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99" name="Picture 18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6769" y="3129235"/>
              <a:ext cx="486599" cy="393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57" name="Text Box 58"/>
          <p:cNvSpPr txBox="1">
            <a:spLocks noChangeArrowheads="1"/>
          </p:cNvSpPr>
          <p:nvPr/>
        </p:nvSpPr>
        <p:spPr bwMode="auto">
          <a:xfrm>
            <a:off x="2286000" y="2630488"/>
            <a:ext cx="968375" cy="2778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287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287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287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287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287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FFFFFF"/>
                </a:solidFill>
                <a:latin typeface="Calibri"/>
                <a:cs typeface="Calibri"/>
              </a:rPr>
              <a:t>Zooplankton</a:t>
            </a:r>
          </a:p>
        </p:txBody>
      </p:sp>
      <p:pic>
        <p:nvPicPr>
          <p:cNvPr id="18458" name="Picture 10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63" y="2806700"/>
            <a:ext cx="1674812" cy="9747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59" name="Text Box 58"/>
          <p:cNvSpPr txBox="1">
            <a:spLocks noChangeArrowheads="1"/>
          </p:cNvSpPr>
          <p:nvPr/>
        </p:nvSpPr>
        <p:spPr bwMode="auto">
          <a:xfrm>
            <a:off x="6180138" y="2868613"/>
            <a:ext cx="533400" cy="2778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287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287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287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287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287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FFFFFF"/>
                </a:solidFill>
                <a:latin typeface="Calibri"/>
                <a:cs typeface="Calibri"/>
              </a:rPr>
              <a:t>Squid</a:t>
            </a:r>
          </a:p>
        </p:txBody>
      </p:sp>
      <p:sp>
        <p:nvSpPr>
          <p:cNvPr id="111" name="Down Arrow 110"/>
          <p:cNvSpPr/>
          <p:nvPr/>
        </p:nvSpPr>
        <p:spPr bwMode="auto">
          <a:xfrm>
            <a:off x="820738" y="885825"/>
            <a:ext cx="238125" cy="344488"/>
          </a:xfrm>
          <a:prstGeom prst="downArrow">
            <a:avLst/>
          </a:prstGeom>
          <a:solidFill>
            <a:srgbClr val="00FF0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1028700" eaLnBrk="0" hangingPunct="0">
              <a:defRPr/>
            </a:pPr>
            <a:endParaRPr lang="en-US" dirty="0">
              <a:ln>
                <a:solidFill>
                  <a:srgbClr val="00FF00"/>
                </a:solidFill>
              </a:ln>
              <a:solidFill>
                <a:srgbClr val="00FF00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18461" name="Text Box 58"/>
          <p:cNvSpPr txBox="1">
            <a:spLocks noChangeArrowheads="1"/>
          </p:cNvSpPr>
          <p:nvPr/>
        </p:nvSpPr>
        <p:spPr bwMode="auto">
          <a:xfrm>
            <a:off x="285750" y="2011363"/>
            <a:ext cx="1096963" cy="2778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287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287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287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287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287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FFFFFF"/>
                </a:solidFill>
                <a:latin typeface="Calibri"/>
                <a:cs typeface="Calibri"/>
              </a:rPr>
              <a:t>Phytoplankton</a:t>
            </a:r>
          </a:p>
        </p:txBody>
      </p:sp>
      <p:cxnSp>
        <p:nvCxnSpPr>
          <p:cNvPr id="18462" name="Straight Arrow Connector 116"/>
          <p:cNvCxnSpPr>
            <a:cxnSpLocks noChangeShapeType="1"/>
          </p:cNvCxnSpPr>
          <p:nvPr/>
        </p:nvCxnSpPr>
        <p:spPr bwMode="auto">
          <a:xfrm rot="5400000">
            <a:off x="-16668" y="3312319"/>
            <a:ext cx="2049462" cy="31750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3" name="Straight Arrow Connector 119"/>
          <p:cNvCxnSpPr>
            <a:cxnSpLocks noChangeShapeType="1"/>
          </p:cNvCxnSpPr>
          <p:nvPr/>
        </p:nvCxnSpPr>
        <p:spPr bwMode="auto">
          <a:xfrm rot="16200000" flipH="1">
            <a:off x="919956" y="5722144"/>
            <a:ext cx="827088" cy="469900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4" name="Straight Arrow Connector 132"/>
          <p:cNvCxnSpPr>
            <a:cxnSpLocks noChangeShapeType="1"/>
          </p:cNvCxnSpPr>
          <p:nvPr/>
        </p:nvCxnSpPr>
        <p:spPr bwMode="auto">
          <a:xfrm rot="16200000" flipH="1">
            <a:off x="8559800" y="4484688"/>
            <a:ext cx="687387" cy="26988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5" name="Straight Arrow Connector 139"/>
          <p:cNvCxnSpPr>
            <a:cxnSpLocks noChangeShapeType="1"/>
          </p:cNvCxnSpPr>
          <p:nvPr/>
        </p:nvCxnSpPr>
        <p:spPr bwMode="auto">
          <a:xfrm rot="5400000" flipH="1" flipV="1">
            <a:off x="8493126" y="2447925"/>
            <a:ext cx="463550" cy="92075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6" name="Straight Arrow Connector 141"/>
          <p:cNvCxnSpPr>
            <a:cxnSpLocks noChangeShapeType="1"/>
          </p:cNvCxnSpPr>
          <p:nvPr/>
        </p:nvCxnSpPr>
        <p:spPr bwMode="auto">
          <a:xfrm flipV="1">
            <a:off x="3881438" y="3916363"/>
            <a:ext cx="4068762" cy="2433637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7" name="Straight Arrow Connector 120"/>
          <p:cNvCxnSpPr>
            <a:cxnSpLocks noChangeShapeType="1"/>
          </p:cNvCxnSpPr>
          <p:nvPr/>
        </p:nvCxnSpPr>
        <p:spPr bwMode="auto">
          <a:xfrm flipV="1">
            <a:off x="3400425" y="1905000"/>
            <a:ext cx="754063" cy="687388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8" name="Straight Arrow Connector 122"/>
          <p:cNvCxnSpPr>
            <a:cxnSpLocks noChangeShapeType="1"/>
            <a:stCxn id="18455" idx="3"/>
          </p:cNvCxnSpPr>
          <p:nvPr/>
        </p:nvCxnSpPr>
        <p:spPr bwMode="auto">
          <a:xfrm>
            <a:off x="3363913" y="3098800"/>
            <a:ext cx="1757362" cy="63500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9" name="Straight Arrow Connector 134"/>
          <p:cNvCxnSpPr>
            <a:cxnSpLocks noChangeShapeType="1"/>
            <a:stCxn id="18494" idx="3"/>
          </p:cNvCxnSpPr>
          <p:nvPr/>
        </p:nvCxnSpPr>
        <p:spPr bwMode="auto">
          <a:xfrm flipV="1">
            <a:off x="4619625" y="3719513"/>
            <a:ext cx="3095625" cy="833437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70" name="Straight Arrow Connector 143"/>
          <p:cNvCxnSpPr>
            <a:cxnSpLocks noChangeShapeType="1"/>
          </p:cNvCxnSpPr>
          <p:nvPr/>
        </p:nvCxnSpPr>
        <p:spPr bwMode="auto">
          <a:xfrm rot="5400000">
            <a:off x="1298575" y="3713163"/>
            <a:ext cx="809625" cy="628650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71" name="Straight Arrow Connector 145"/>
          <p:cNvCxnSpPr>
            <a:cxnSpLocks noChangeShapeType="1"/>
          </p:cNvCxnSpPr>
          <p:nvPr/>
        </p:nvCxnSpPr>
        <p:spPr bwMode="auto">
          <a:xfrm flipH="1">
            <a:off x="1719263" y="4754563"/>
            <a:ext cx="1174750" cy="260350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72" name="Straight Arrow Connector 150"/>
          <p:cNvCxnSpPr>
            <a:cxnSpLocks noChangeShapeType="1"/>
          </p:cNvCxnSpPr>
          <p:nvPr/>
        </p:nvCxnSpPr>
        <p:spPr bwMode="auto">
          <a:xfrm rot="10800000">
            <a:off x="6045200" y="1693863"/>
            <a:ext cx="2024063" cy="1441450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73" name="Straight Arrow Connector 126"/>
          <p:cNvCxnSpPr>
            <a:cxnSpLocks noChangeShapeType="1"/>
          </p:cNvCxnSpPr>
          <p:nvPr/>
        </p:nvCxnSpPr>
        <p:spPr bwMode="auto">
          <a:xfrm rot="16200000" flipV="1">
            <a:off x="5350669" y="2309019"/>
            <a:ext cx="741363" cy="250825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74" name="Straight Arrow Connector 113"/>
          <p:cNvCxnSpPr>
            <a:cxnSpLocks noChangeShapeType="1"/>
          </p:cNvCxnSpPr>
          <p:nvPr/>
        </p:nvCxnSpPr>
        <p:spPr bwMode="auto">
          <a:xfrm rot="16200000" flipH="1">
            <a:off x="1290638" y="2387600"/>
            <a:ext cx="488950" cy="396875"/>
          </a:xfrm>
          <a:prstGeom prst="straightConnector1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8475" name="Picture 8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86125"/>
            <a:ext cx="6445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76" name="Group 28"/>
          <p:cNvGrpSpPr>
            <a:grpSpLocks/>
          </p:cNvGrpSpPr>
          <p:nvPr/>
        </p:nvGrpSpPr>
        <p:grpSpPr bwMode="auto">
          <a:xfrm>
            <a:off x="3140075" y="4024313"/>
            <a:ext cx="1479550" cy="1057275"/>
            <a:chOff x="3140819" y="4024163"/>
            <a:chExt cx="1479550" cy="1057275"/>
          </a:xfrm>
        </p:grpSpPr>
        <p:grpSp>
          <p:nvGrpSpPr>
            <p:cNvPr id="18489" name="Group 97"/>
            <p:cNvGrpSpPr>
              <a:grpSpLocks/>
            </p:cNvGrpSpPr>
            <p:nvPr/>
          </p:nvGrpSpPr>
          <p:grpSpPr bwMode="auto">
            <a:xfrm>
              <a:off x="3140819" y="4024163"/>
              <a:ext cx="1479550" cy="1057275"/>
              <a:chOff x="3362325" y="3979863"/>
              <a:chExt cx="1479550" cy="1057275"/>
            </a:xfrm>
          </p:grpSpPr>
          <p:sp>
            <p:nvSpPr>
              <p:cNvPr id="18494" name="Rectangle 87"/>
              <p:cNvSpPr>
                <a:spLocks noChangeArrowheads="1"/>
              </p:cNvSpPr>
              <p:nvPr/>
            </p:nvSpPr>
            <p:spPr bwMode="auto">
              <a:xfrm>
                <a:off x="3362325" y="3979863"/>
                <a:ext cx="1479550" cy="105727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28700" eaLnBrk="0" hangingPunct="0"/>
                <a:endParaRPr lang="en-US" sz="1200">
                  <a:latin typeface="Calibri"/>
                  <a:cs typeface="Calibri"/>
                </a:endParaRPr>
              </a:p>
            </p:txBody>
          </p:sp>
          <p:sp>
            <p:nvSpPr>
              <p:cNvPr id="18495" name="Text Box 58"/>
              <p:cNvSpPr txBox="1">
                <a:spLocks noChangeArrowheads="1"/>
              </p:cNvSpPr>
              <p:nvPr/>
            </p:nvSpPr>
            <p:spPr bwMode="auto">
              <a:xfrm>
                <a:off x="3383841" y="4728280"/>
                <a:ext cx="1328232" cy="276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10287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10287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10287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10287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10287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10287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10287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10287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10287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200">
                    <a:solidFill>
                      <a:srgbClr val="FFFFFF"/>
                    </a:solidFill>
                    <a:latin typeface="Calibri"/>
                    <a:cs typeface="Calibri"/>
                  </a:rPr>
                  <a:t>Large zooplankton</a:t>
                </a:r>
              </a:p>
            </p:txBody>
          </p:sp>
          <p:pic>
            <p:nvPicPr>
              <p:cNvPr id="18496" name="Picture 10" descr="midwater_12"/>
              <p:cNvPicPr>
                <a:picLocks noChangeAspect="1" noChangeArrowheads="1"/>
              </p:cNvPicPr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5509" y="4249973"/>
                <a:ext cx="605435" cy="453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490" name="Group 95"/>
            <p:cNvGrpSpPr>
              <a:grpSpLocks/>
            </p:cNvGrpSpPr>
            <p:nvPr/>
          </p:nvGrpSpPr>
          <p:grpSpPr bwMode="auto">
            <a:xfrm>
              <a:off x="3632021" y="4071784"/>
              <a:ext cx="935678" cy="721893"/>
              <a:chOff x="3853527" y="4027484"/>
              <a:chExt cx="935678" cy="721893"/>
            </a:xfrm>
          </p:grpSpPr>
          <p:pic>
            <p:nvPicPr>
              <p:cNvPr id="18491" name="Picture 62" descr="pteropod-limacina-helicina"/>
              <p:cNvPicPr>
                <a:picLocks noChangeAspect="1" noChangeArrowheads="1"/>
              </p:cNvPicPr>
              <p:nvPr/>
            </p:nvPicPr>
            <p:blipFill>
              <a:blip r:embed="rId2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9435" y="4027484"/>
                <a:ext cx="419770" cy="460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92" name="Picture 5" descr="cliona_limacina"/>
              <p:cNvPicPr>
                <a:picLocks noChangeAspect="1" noChangeArrowheads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9849" y="4330899"/>
                <a:ext cx="558320" cy="4184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93" name="Picture 20"/>
              <p:cNvPicPr>
                <a:picLocks noChangeAspect="1"/>
              </p:cNvPicPr>
              <p:nvPr/>
            </p:nvPicPr>
            <p:blipFill>
              <a:blip r:embed="rId25" cstate="email">
                <a:lum contrast="2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3527" y="4033479"/>
                <a:ext cx="387699" cy="369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3721100" y="4122738"/>
            <a:ext cx="862013" cy="763587"/>
            <a:chOff x="3706534" y="4093913"/>
            <a:chExt cx="861219" cy="763157"/>
          </a:xfrm>
        </p:grpSpPr>
        <p:sp>
          <p:nvSpPr>
            <p:cNvPr id="9" name="Multiply 8"/>
            <p:cNvSpPr/>
            <p:nvPr/>
          </p:nvSpPr>
          <p:spPr bwMode="auto">
            <a:xfrm>
              <a:off x="3706534" y="4384261"/>
              <a:ext cx="472639" cy="472809"/>
            </a:xfrm>
            <a:prstGeom prst="mathMultiply">
              <a:avLst/>
            </a:prstGeom>
            <a:solidFill>
              <a:srgbClr val="FF0000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28700" eaLnBrk="0" hangingPunct="0">
                <a:defRPr/>
              </a:pPr>
              <a:endParaRPr lang="en-US">
                <a:solidFill>
                  <a:srgbClr val="FF0000"/>
                </a:solidFill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68" name="Multiply 67"/>
            <p:cNvSpPr/>
            <p:nvPr/>
          </p:nvSpPr>
          <p:spPr bwMode="auto">
            <a:xfrm>
              <a:off x="4095114" y="4093913"/>
              <a:ext cx="472639" cy="472809"/>
            </a:xfrm>
            <a:prstGeom prst="mathMultiply">
              <a:avLst/>
            </a:prstGeom>
            <a:solidFill>
              <a:srgbClr val="FF0000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28700" eaLnBrk="0" hangingPunct="0">
                <a:defRPr/>
              </a:pPr>
              <a:endParaRPr lang="en-US">
                <a:solidFill>
                  <a:srgbClr val="FF0000"/>
                </a:solidFill>
                <a:latin typeface="Calibri"/>
                <a:ea typeface="+mn-ea"/>
                <a:cs typeface="Calibri"/>
              </a:endParaRPr>
            </a:p>
          </p:txBody>
        </p:sp>
      </p:grpSp>
      <p:cxnSp>
        <p:nvCxnSpPr>
          <p:cNvPr id="18478" name="Straight Arrow Connector 113"/>
          <p:cNvCxnSpPr>
            <a:cxnSpLocks noChangeShapeType="1"/>
            <a:stCxn id="18455" idx="2"/>
          </p:cNvCxnSpPr>
          <p:nvPr/>
        </p:nvCxnSpPr>
        <p:spPr bwMode="auto">
          <a:xfrm>
            <a:off x="2581275" y="3608388"/>
            <a:ext cx="504825" cy="836612"/>
          </a:xfrm>
          <a:prstGeom prst="straightConnector1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79" name="Straight Arrow Connector 113"/>
          <p:cNvCxnSpPr>
            <a:cxnSpLocks noChangeShapeType="1"/>
          </p:cNvCxnSpPr>
          <p:nvPr/>
        </p:nvCxnSpPr>
        <p:spPr bwMode="auto">
          <a:xfrm flipV="1">
            <a:off x="4606925" y="3854450"/>
            <a:ext cx="915988" cy="546100"/>
          </a:xfrm>
          <a:prstGeom prst="straightConnector1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80" name="Straight Arrow Connector 113"/>
          <p:cNvCxnSpPr>
            <a:cxnSpLocks noChangeShapeType="1"/>
            <a:endCxn id="18445" idx="1"/>
          </p:cNvCxnSpPr>
          <p:nvPr/>
        </p:nvCxnSpPr>
        <p:spPr bwMode="auto">
          <a:xfrm>
            <a:off x="6954838" y="3411538"/>
            <a:ext cx="1158875" cy="36512"/>
          </a:xfrm>
          <a:prstGeom prst="straightConnector1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2559050" y="3700463"/>
            <a:ext cx="2678113" cy="1658937"/>
            <a:chOff x="2559431" y="3699950"/>
            <a:chExt cx="2677570" cy="1659222"/>
          </a:xfrm>
        </p:grpSpPr>
        <p:sp>
          <p:nvSpPr>
            <p:cNvPr id="92" name="Multiply 91"/>
            <p:cNvSpPr/>
            <p:nvPr/>
          </p:nvSpPr>
          <p:spPr bwMode="auto">
            <a:xfrm>
              <a:off x="2559431" y="3739644"/>
              <a:ext cx="472979" cy="473156"/>
            </a:xfrm>
            <a:prstGeom prst="mathMultiply">
              <a:avLst/>
            </a:prstGeom>
            <a:solidFill>
              <a:srgbClr val="FF0000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28700" eaLnBrk="0" hangingPunct="0">
                <a:defRPr/>
              </a:pPr>
              <a:endParaRPr lang="en-US">
                <a:solidFill>
                  <a:srgbClr val="FF0000"/>
                </a:solidFill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93" name="Multiply 92"/>
            <p:cNvSpPr/>
            <p:nvPr/>
          </p:nvSpPr>
          <p:spPr bwMode="auto">
            <a:xfrm>
              <a:off x="3051456" y="3699950"/>
              <a:ext cx="1658602" cy="1659222"/>
            </a:xfrm>
            <a:prstGeom prst="mathMultiply">
              <a:avLst/>
            </a:prstGeom>
            <a:solidFill>
              <a:srgbClr val="FF0000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28700" eaLnBrk="0" hangingPunct="0">
                <a:defRPr/>
              </a:pPr>
              <a:endParaRPr lang="en-US">
                <a:solidFill>
                  <a:srgbClr val="FF0000"/>
                </a:solidFill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95" name="Multiply 94"/>
            <p:cNvSpPr/>
            <p:nvPr/>
          </p:nvSpPr>
          <p:spPr bwMode="auto">
            <a:xfrm>
              <a:off x="4764022" y="3922238"/>
              <a:ext cx="472979" cy="471568"/>
            </a:xfrm>
            <a:prstGeom prst="mathMultiply">
              <a:avLst/>
            </a:prstGeom>
            <a:solidFill>
              <a:srgbClr val="FF0000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28700" eaLnBrk="0" hangingPunct="0">
                <a:defRPr/>
              </a:pPr>
              <a:endParaRPr lang="en-US">
                <a:solidFill>
                  <a:srgbClr val="FF0000"/>
                </a:solidFill>
                <a:latin typeface="Calibri"/>
                <a:ea typeface="+mn-ea"/>
                <a:cs typeface="Calibri"/>
              </a:endParaRPr>
            </a:p>
          </p:txBody>
        </p:sp>
      </p:grpSp>
      <p:cxnSp>
        <p:nvCxnSpPr>
          <p:cNvPr id="18482" name="Straight Arrow Connector 113"/>
          <p:cNvCxnSpPr>
            <a:cxnSpLocks noChangeShapeType="1"/>
          </p:cNvCxnSpPr>
          <p:nvPr/>
        </p:nvCxnSpPr>
        <p:spPr bwMode="auto">
          <a:xfrm flipV="1">
            <a:off x="6870700" y="2022475"/>
            <a:ext cx="969963" cy="684213"/>
          </a:xfrm>
          <a:prstGeom prst="straightConnector1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83" name="Straight Arrow Connector 113"/>
          <p:cNvCxnSpPr>
            <a:cxnSpLocks noChangeShapeType="1"/>
          </p:cNvCxnSpPr>
          <p:nvPr/>
        </p:nvCxnSpPr>
        <p:spPr bwMode="auto">
          <a:xfrm>
            <a:off x="6570663" y="3854450"/>
            <a:ext cx="1182687" cy="1150938"/>
          </a:xfrm>
          <a:prstGeom prst="straightConnector1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0000C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92" y="904265"/>
            <a:ext cx="10298207" cy="894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278902" y="6863682"/>
            <a:ext cx="17040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dirty="0" err="1">
                <a:solidFill>
                  <a:srgbClr val="000000"/>
                </a:solidFill>
                <a:latin typeface="Calibri"/>
                <a:cs typeface="Calibri"/>
              </a:rPr>
              <a:t>ian.umces.edu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/press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44762" y="76960"/>
            <a:ext cx="98807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600" dirty="0" smtClean="0">
                <a:latin typeface="Calibri"/>
                <a:cs typeface="Calibri"/>
              </a:rPr>
              <a:t>Ecosystem-based management of marine resources</a:t>
            </a:r>
            <a:endParaRPr lang="en-US" sz="36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131" y="179927"/>
            <a:ext cx="3440450" cy="300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731104"/>
            <a:ext cx="5862276" cy="628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446" y="3726171"/>
            <a:ext cx="4776142" cy="336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2"/>
          <p:cNvSpPr txBox="1">
            <a:spLocks noChangeArrowheads="1"/>
          </p:cNvSpPr>
          <p:nvPr/>
        </p:nvSpPr>
        <p:spPr bwMode="auto">
          <a:xfrm>
            <a:off x="474841" y="106363"/>
            <a:ext cx="54168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>
                <a:latin typeface="Calibri"/>
                <a:cs typeface="Calibri"/>
              </a:rPr>
              <a:t>United States National Ocean Policy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39745" y="3247466"/>
            <a:ext cx="2446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Calibri"/>
                <a:cs typeface="Calibri"/>
              </a:rPr>
              <a:t>Whales and Shipping Lanes</a:t>
            </a:r>
            <a:endParaRPr lang="en-US" sz="16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068721"/>
            <a:ext cx="6904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Calibri"/>
                <a:cs typeface="Calibri"/>
              </a:rPr>
              <a:t>NOAA</a:t>
            </a:r>
            <a:endParaRPr lang="en-US" sz="16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9657" y="1414736"/>
            <a:ext cx="3070071" cy="338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Ecosystem-based management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89657" y="1936899"/>
            <a:ext cx="3446877" cy="338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Coastal and marine spatial planning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89657" y="2442983"/>
            <a:ext cx="3936895" cy="338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Inform decisions / improve understanding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9657" y="3150352"/>
            <a:ext cx="4256694" cy="338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Coordinate &amp; support management agencies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89657" y="3961891"/>
            <a:ext cx="3183985" cy="338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Manage for ecosystem resilience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38454" y="5296900"/>
            <a:ext cx="2758287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Humans are part of the system</a:t>
            </a:r>
            <a:endParaRPr lang="en-US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ch Tmp 04">
  <a:themeElements>
    <a:clrScheme name="Beach Tmp 04 1">
      <a:dk1>
        <a:srgbClr val="003366"/>
      </a:dk1>
      <a:lt1>
        <a:srgbClr val="FFFF00"/>
      </a:lt1>
      <a:dk2>
        <a:srgbClr val="0099CC"/>
      </a:dk2>
      <a:lt2>
        <a:srgbClr val="FFFF00"/>
      </a:lt2>
      <a:accent1>
        <a:srgbClr val="33CCFF"/>
      </a:accent1>
      <a:accent2>
        <a:srgbClr val="003366"/>
      </a:accent2>
      <a:accent3>
        <a:srgbClr val="AACAE2"/>
      </a:accent3>
      <a:accent4>
        <a:srgbClr val="DADA00"/>
      </a:accent4>
      <a:accent5>
        <a:srgbClr val="ADE2FF"/>
      </a:accent5>
      <a:accent6>
        <a:srgbClr val="002D5C"/>
      </a:accent6>
      <a:hlink>
        <a:srgbClr val="0066FF"/>
      </a:hlink>
      <a:folHlink>
        <a:srgbClr val="33CCCC"/>
      </a:folHlink>
    </a:clrScheme>
    <a:fontScheme name="Beach Tmp 04">
      <a:majorFont>
        <a:latin typeface="Looseprint"/>
        <a:ea typeface=""/>
        <a:cs typeface=""/>
      </a:majorFont>
      <a:minorFont>
        <a:latin typeface="Loose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287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287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each Tmp 04 1">
        <a:dk1>
          <a:srgbClr val="003366"/>
        </a:dk1>
        <a:lt1>
          <a:srgbClr val="FFFF00"/>
        </a:lt1>
        <a:dk2>
          <a:srgbClr val="0099CC"/>
        </a:dk2>
        <a:lt2>
          <a:srgbClr val="FFFF00"/>
        </a:lt2>
        <a:accent1>
          <a:srgbClr val="33CCFF"/>
        </a:accent1>
        <a:accent2>
          <a:srgbClr val="003366"/>
        </a:accent2>
        <a:accent3>
          <a:srgbClr val="AACAE2"/>
        </a:accent3>
        <a:accent4>
          <a:srgbClr val="DADA00"/>
        </a:accent4>
        <a:accent5>
          <a:srgbClr val="ADE2FF"/>
        </a:accent5>
        <a:accent6>
          <a:srgbClr val="002D5C"/>
        </a:accent6>
        <a:hlink>
          <a:srgbClr val="0066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gothic"/>
        <a:cs typeface="msgothic"/>
      </a:majorFont>
      <a:minorFont>
        <a:latin typeface="Times New Roman"/>
        <a:ea typeface="msgothic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each Tmp 04 1">
    <a:dk1>
      <a:srgbClr val="003366"/>
    </a:dk1>
    <a:lt1>
      <a:srgbClr val="FFFF00"/>
    </a:lt1>
    <a:dk2>
      <a:srgbClr val="0099CC"/>
    </a:dk2>
    <a:lt2>
      <a:srgbClr val="FFFF00"/>
    </a:lt2>
    <a:accent1>
      <a:srgbClr val="33CCFF"/>
    </a:accent1>
    <a:accent2>
      <a:srgbClr val="003366"/>
    </a:accent2>
    <a:accent3>
      <a:srgbClr val="AACAE2"/>
    </a:accent3>
    <a:accent4>
      <a:srgbClr val="DADA00"/>
    </a:accent4>
    <a:accent5>
      <a:srgbClr val="ADE2FF"/>
    </a:accent5>
    <a:accent6>
      <a:srgbClr val="002D5C"/>
    </a:accent6>
    <a:hlink>
      <a:srgbClr val="0066FF"/>
    </a:hlink>
    <a:folHlink>
      <a:srgbClr val="33CCCC"/>
    </a:folHlink>
  </a:clrScheme>
  <a:fontScheme name="Beach Tmp 04">
    <a:majorFont>
      <a:latin typeface="Looseprint"/>
      <a:ea typeface=""/>
      <a:cs typeface=""/>
    </a:majorFont>
    <a:minorFont>
      <a:latin typeface="Looseprin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each Tmp 04 1">
    <a:dk1>
      <a:srgbClr val="003366"/>
    </a:dk1>
    <a:lt1>
      <a:srgbClr val="FFFF00"/>
    </a:lt1>
    <a:dk2>
      <a:srgbClr val="0099CC"/>
    </a:dk2>
    <a:lt2>
      <a:srgbClr val="FFFF00"/>
    </a:lt2>
    <a:accent1>
      <a:srgbClr val="33CCFF"/>
    </a:accent1>
    <a:accent2>
      <a:srgbClr val="003366"/>
    </a:accent2>
    <a:accent3>
      <a:srgbClr val="AACAE2"/>
    </a:accent3>
    <a:accent4>
      <a:srgbClr val="DADA00"/>
    </a:accent4>
    <a:accent5>
      <a:srgbClr val="ADE2FF"/>
    </a:accent5>
    <a:accent6>
      <a:srgbClr val="002D5C"/>
    </a:accent6>
    <a:hlink>
      <a:srgbClr val="0066FF"/>
    </a:hlink>
    <a:folHlink>
      <a:srgbClr val="33CCCC"/>
    </a:folHlink>
  </a:clrScheme>
  <a:fontScheme name="Beach Tmp 04">
    <a:majorFont>
      <a:latin typeface="Looseprint"/>
      <a:ea typeface=""/>
      <a:cs typeface=""/>
    </a:majorFont>
    <a:minorFont>
      <a:latin typeface="Looseprin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19537</TotalTime>
  <Words>602</Words>
  <Application>Microsoft Office PowerPoint</Application>
  <PresentationFormat>Custom</PresentationFormat>
  <Paragraphs>192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Beach Tmp 04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Windows of Performance Multiple stressors reduce the range of animal performance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have choices for adaptation  to a changing ocean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DETERMINING THE EFFECTS OF CO2 OCEAN DISPOSAL ON DEEP-SEA ORGANISMS</dc:title>
  <dc:creator>mario</dc:creator>
  <dc:description>Template Design from_x000d_Digital Artware™ vol. 1_x000d_©1998 Vicious Fishes Software™</dc:description>
  <cp:lastModifiedBy>Jim Barry</cp:lastModifiedBy>
  <cp:revision>874</cp:revision>
  <cp:lastPrinted>2000-01-13T23:37:11Z</cp:lastPrinted>
  <dcterms:created xsi:type="dcterms:W3CDTF">2000-01-04T21:16:01Z</dcterms:created>
  <dcterms:modified xsi:type="dcterms:W3CDTF">2011-04-15T18:17:52Z</dcterms:modified>
</cp:coreProperties>
</file>